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2" r:id="rId1"/>
    <p:sldMasterId id="2147483985" r:id="rId2"/>
    <p:sldMasterId id="2147483997" r:id="rId3"/>
  </p:sldMasterIdLst>
  <p:notesMasterIdLst>
    <p:notesMasterId r:id="rId17"/>
  </p:notesMasterIdLst>
  <p:handoutMasterIdLst>
    <p:handoutMasterId r:id="rId18"/>
  </p:handoutMasterIdLst>
  <p:sldIdLst>
    <p:sldId id="612" r:id="rId4"/>
    <p:sldId id="744" r:id="rId5"/>
    <p:sldId id="765" r:id="rId6"/>
    <p:sldId id="768" r:id="rId7"/>
    <p:sldId id="769" r:id="rId8"/>
    <p:sldId id="771" r:id="rId9"/>
    <p:sldId id="775" r:id="rId10"/>
    <p:sldId id="772" r:id="rId11"/>
    <p:sldId id="773" r:id="rId12"/>
    <p:sldId id="774" r:id="rId13"/>
    <p:sldId id="770" r:id="rId14"/>
    <p:sldId id="776" r:id="rId15"/>
    <p:sldId id="777" r:id="rId16"/>
  </p:sldIdLst>
  <p:sldSz cx="9144000" cy="6858000" type="screen4x3"/>
  <p:notesSz cx="6761163" cy="9942513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Титул" id="{EC75EBE6-545F-4C09-A586-7BD5D137A6DA}">
          <p14:sldIdLst>
            <p14:sldId id="612"/>
            <p14:sldId id="744"/>
            <p14:sldId id="765"/>
            <p14:sldId id="768"/>
            <p14:sldId id="769"/>
            <p14:sldId id="771"/>
            <p14:sldId id="775"/>
            <p14:sldId id="772"/>
            <p14:sldId id="773"/>
            <p14:sldId id="774"/>
            <p14:sldId id="770"/>
            <p14:sldId id="776"/>
            <p14:sldId id="77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2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CBE5"/>
    <a:srgbClr val="3E284F"/>
    <a:srgbClr val="FFFFFF"/>
    <a:srgbClr val="D74061"/>
    <a:srgbClr val="F0E1ED"/>
    <a:srgbClr val="12A354"/>
    <a:srgbClr val="614791"/>
    <a:srgbClr val="78CABE"/>
    <a:srgbClr val="F3EFF6"/>
    <a:srgbClr val="7A2F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32" autoAdjust="0"/>
    <p:restoredTop sz="91579" autoAdjust="0"/>
  </p:normalViewPr>
  <p:slideViewPr>
    <p:cSldViewPr snapToGrid="0">
      <p:cViewPr varScale="1">
        <p:scale>
          <a:sx n="102" d="100"/>
          <a:sy n="102" d="100"/>
        </p:scale>
        <p:origin x="1692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-3942" y="-78"/>
      </p:cViewPr>
      <p:guideLst>
        <p:guide orient="horz" pos="3131"/>
        <p:guide pos="212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30574" cy="49768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010" y="1"/>
            <a:ext cx="2930574" cy="49768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A62E94-00F4-45E1-A9A4-B99AAAB644CA}" type="datetimeFigureOut">
              <a:rPr lang="ru-RU" smtClean="0"/>
              <a:t>19.03.2025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4831"/>
            <a:ext cx="2930574" cy="49768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010" y="9444831"/>
            <a:ext cx="2930574" cy="49768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C548D-6FBF-4FA5-A5FE-FE6A040E02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9481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29837" cy="49885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3" y="0"/>
            <a:ext cx="2929837" cy="49885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7B07D08-E3F7-4BC0-B45D-8BDCAD09026F}" type="datetimeFigureOut">
              <a:rPr lang="ru-RU"/>
              <a:pPr>
                <a:defRPr/>
              </a:pPr>
              <a:t>19.03.2025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84835"/>
            <a:ext cx="5408930" cy="391486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3664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3" y="9443664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2BC7CEE-7103-40AD-AA41-4641494E9E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8840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95350" y="746125"/>
            <a:ext cx="4970463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BC7CEE-7103-40AD-AA41-4641494E9E87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5843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BC7CEE-7103-40AD-AA41-4641494E9E87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9258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BC7CEE-7103-40AD-AA41-4641494E9E87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9258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BC7CEE-7103-40AD-AA41-4641494E9E87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9258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BC7CEE-7103-40AD-AA41-4641494E9E87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4698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BC7CEE-7103-40AD-AA41-4641494E9E87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9258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BC7CEE-7103-40AD-AA41-4641494E9E87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9258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BC7CEE-7103-40AD-AA41-4641494E9E87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925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91054E-C113-452F-9AEE-100A66C9063F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19.03.2025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8BEC46-C5E2-4B00-93FD-EF82F4284C9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573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823C46-110E-4F13-B13A-1914565471D2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19.03.2025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C2158F-C07D-4E71-822C-68A648B4DE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731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0362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0363"/>
            <a:ext cx="5800725" cy="58118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3658E3-6F5F-409D-8BD7-B31A53456C9B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19.03.2025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BD6766-4E1A-4026-B100-8D8EA13BF48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691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91054E-C113-452F-9AEE-100A66C9063F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19.03.2025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8BEC46-C5E2-4B00-93FD-EF82F4284C9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18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25D89C-B26F-4732-8D52-7E5BB496F923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19.03.2025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894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91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91" y="4552860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762760-7462-4899-8B44-FF61F5CBFC9E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19.03.2025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F664D2-1BD0-4A61-B152-7B31CC6A854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667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2"/>
            <a:ext cx="38862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828802"/>
            <a:ext cx="38862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7FBC1B-F90D-4884-AF3C-36A573F9AEAC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19.03.2025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6948F9-966D-4B85-91B5-EB2161AA434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99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60" y="1681852"/>
            <a:ext cx="3867151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60" y="2507556"/>
            <a:ext cx="386715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221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221" y="2507556"/>
            <a:ext cx="388620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1F821E-54B4-4548-BC11-6F6022107663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19.03.2025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CF0BB5-9D93-48C2-824D-82144272B70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50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20B916-3995-4F66-8077-5414E1552FDB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19.03.2025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537D55-46E1-4C6C-A1CF-9F94FD80738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206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72B33E-A7A8-4FB0-B759-64CC55F5EDF9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19.03.2025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D03110-3EB0-485A-8B10-FF7B6ED983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422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8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29" y="990600"/>
            <a:ext cx="4629151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8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F92650-71DB-436C-83C4-29C4D082522F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19.03.2025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C11D12-DA6E-48D6-AA1A-3CD5D6126C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278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25D89C-B26F-4732-8D52-7E5BB496F923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19.03.2025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563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8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29" y="990600"/>
            <a:ext cx="4629151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8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830E3A-DA71-4F28-878B-AB0AA5324125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19.03.2025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9947C0-BD5D-464F-8EAE-7242CF0D7FD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442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823C46-110E-4F13-B13A-1914565471D2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19.03.2025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C2158F-C07D-4E71-822C-68A648B4DE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98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80" y="360362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4" y="360363"/>
            <a:ext cx="5800725" cy="58118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3658E3-6F5F-409D-8BD7-B31A53456C9B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19.03.2025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BD6766-4E1A-4026-B100-8D8EA13BF48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86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31BAE59-D9BC-4F2D-864E-9322730D8B63}" type="datetimeFigureOut">
              <a:rPr lang="ru-RU" smtClean="0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19.03.2025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1F69CC1-40B4-4725-9BCB-83F766EC168D}" type="slidenum">
              <a:rPr lang="ru-RU" smtClean="0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671E2EF-ED03-44B4-A4E5-F7F0C39CFA0C}" type="datetimeFigureOut">
              <a:rPr lang="ru-RU" smtClean="0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19.03.2025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38EA56-0621-442C-A00E-92FA9731B3C5}" type="slidenum">
              <a:rPr lang="ru-RU" smtClean="0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0EC749-E910-4932-91A1-E8F4D0F81FFE}" type="datetimeFigureOut">
              <a:rPr lang="ru-RU" smtClean="0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19.03.2025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0510DC-7900-49A9-8D60-6403C7906C6D}" type="slidenum">
              <a:rPr lang="ru-RU" smtClean="0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A3FCC9-06DB-4D35-BB15-0D1C4398A842}" type="datetimeFigureOut">
              <a:rPr lang="ru-RU" smtClean="0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19.03.2025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BD2218-2E87-4864-9D8C-A11E1C6DFDE4}" type="slidenum">
              <a:rPr lang="ru-RU" smtClean="0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9328C7-D132-4B3F-8136-0E7F48E0B6AF}" type="datetimeFigureOut">
              <a:rPr lang="ru-RU" smtClean="0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19.03.2025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0D1A03-2DF9-48A3-B3D6-F3D864F17E78}" type="slidenum">
              <a:rPr lang="ru-RU" smtClean="0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0CABEF-23BF-429C-A174-635B7B846165}" type="datetimeFigureOut">
              <a:rPr lang="ru-RU" smtClean="0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19.03.2025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D1E865-1531-478A-AAFE-D1146CEFCA46}" type="slidenum">
              <a:rPr lang="ru-RU" smtClean="0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46CDEE-9170-444F-B75A-D9C8948412F7}" type="datetimeFigureOut">
              <a:rPr lang="ru-RU" smtClean="0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19.03.2025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6D17F2-32A8-4C9F-92AE-6FB0A9415C83}" type="slidenum">
              <a:rPr lang="ru-RU" smtClean="0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92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762760-7462-4899-8B44-FF61F5CBFC9E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19.03.2025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F664D2-1BD0-4A61-B152-7B31CC6A854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970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pPr>
              <a:defRPr/>
            </a:pPr>
            <a:fld id="{4AB30C78-7925-4C7F-AF5B-239063B5C0FF}" type="datetimeFigureOut">
              <a:rPr lang="ru-RU" smtClean="0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19.03.2025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933930-5BBC-446A-B389-B3A36AFA104C}" type="slidenum">
              <a:rPr lang="ru-RU" smtClean="0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B0D8845-C7E0-473D-8FA6-9959B0883666}" type="datetimeFigureOut">
              <a:rPr lang="ru-RU" smtClean="0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19.03.2025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B7A3972-41F2-4662-AF74-EF033F0A9DD7}" type="slidenum">
              <a:rPr lang="ru-RU" smtClean="0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728CBA3-161C-4667-9C34-09E12DB9D536}" type="datetimeFigureOut">
              <a:rPr lang="ru-RU" smtClean="0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19.03.2025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6DE338-DF4B-468E-9DF4-9E348DC16353}" type="slidenum">
              <a:rPr lang="ru-RU" smtClean="0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10A296-0C6B-4C0C-A884-DCB3EEA4A7CE}" type="datetimeFigureOut">
              <a:rPr lang="ru-RU" smtClean="0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19.03.2025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B3D641-4BC8-466D-9777-0262DEE928DB}" type="slidenum">
              <a:rPr lang="ru-RU" smtClean="0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2"/>
            <a:ext cx="38862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2"/>
            <a:ext cx="38862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7FBC1B-F90D-4884-AF3C-36A573F9AEAC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19.03.2025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6948F9-966D-4B85-91B5-EB2161AA434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602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2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6"/>
            <a:ext cx="3867150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79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79" y="2507556"/>
            <a:ext cx="388620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1F821E-54B4-4548-BC11-6F6022107663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19.03.2025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CF0BB5-9D93-48C2-824D-82144272B70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477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20B916-3995-4F66-8077-5414E1552FDB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19.03.2025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537D55-46E1-4C6C-A1CF-9F94FD80738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046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72B33E-A7A8-4FB0-B759-64CC55F5EDF9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19.03.2025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D03110-3EB0-485A-8B10-FF7B6ED983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481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F92650-71DB-436C-83C4-29C4D082522F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19.03.2025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C11D12-DA6E-48D6-AA1A-3CD5D6126C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492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830E3A-DA71-4F28-878B-AB0AA5324125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19.03.2025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9947C0-BD5D-464F-8EAE-7242CF0D7FD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901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2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40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eaLnBrk="1" hangingPunct="1">
              <a:defRPr/>
            </a:pPr>
            <a:fld id="{E0948006-4FA6-48EF-92EE-8579CDB701D8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charset="0"/>
                <a:cs typeface="Arial" charset="0"/>
              </a:rPr>
              <a:pPr eaLnBrk="1" hangingPunct="1">
                <a:defRPr/>
              </a:pPr>
              <a:t>19.03.2025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409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eaLnBrk="1" hangingPunct="1"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  <a:latin typeface="Arial" charset="0"/>
                <a:cs typeface="Arial" charset="0"/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40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hangingPunct="1">
              <a:defRPr/>
            </a:pPr>
            <a:fld id="{1B27AC99-8E6A-459C-8DE1-0C83495690BD}" type="slidenum">
              <a:rPr lang="ru-RU" smtClean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rPr>
              <a:pPr eaLnBrk="1" hangingPunct="1"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7612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6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6" y="1828802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1" y="63565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eaLnBrk="1" hangingPunct="1">
              <a:defRPr/>
            </a:pPr>
            <a:fld id="{E0948006-4FA6-48EF-92EE-8579CDB701D8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charset="0"/>
                <a:cs typeface="Arial" charset="0"/>
              </a:rPr>
              <a:pPr eaLnBrk="1" hangingPunct="1">
                <a:defRPr/>
              </a:pPr>
              <a:t>19.03.2025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1" y="635657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eaLnBrk="1" hangingPunct="1"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  <a:latin typeface="Arial" charset="0"/>
                <a:cs typeface="Arial" charset="0"/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5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hangingPunct="1">
              <a:defRPr/>
            </a:pPr>
            <a:fld id="{1B27AC99-8E6A-459C-8DE1-0C83495690BD}" type="slidenum">
              <a:rPr lang="ru-RU" smtClean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rPr>
              <a:pPr eaLnBrk="1" hangingPunct="1"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156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6" r:id="rId1"/>
    <p:sldLayoutId id="2147483987" r:id="rId2"/>
    <p:sldLayoutId id="2147483988" r:id="rId3"/>
    <p:sldLayoutId id="2147483989" r:id="rId4"/>
    <p:sldLayoutId id="2147483990" r:id="rId5"/>
    <p:sldLayoutId id="2147483991" r:id="rId6"/>
    <p:sldLayoutId id="2147483992" r:id="rId7"/>
    <p:sldLayoutId id="2147483993" r:id="rId8"/>
    <p:sldLayoutId id="2147483994" r:id="rId9"/>
    <p:sldLayoutId id="2147483995" r:id="rId10"/>
    <p:sldLayoutId id="2147483996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eaLnBrk="1" hangingPunct="1">
              <a:defRPr/>
            </a:pPr>
            <a:fld id="{E0948006-4FA6-48EF-92EE-8579CDB701D8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charset="0"/>
                <a:cs typeface="Arial" charset="0"/>
              </a:rPr>
              <a:pPr eaLnBrk="1" hangingPunct="1">
                <a:defRPr/>
              </a:pPr>
              <a:t>19.03.2025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  <a:latin typeface="Arial" charset="0"/>
              <a:cs typeface="Arial" charset="0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eaLnBrk="1" hangingPunct="1">
              <a:defRPr/>
            </a:pPr>
            <a:r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charset="0"/>
                <a:cs typeface="Arial" charset="0"/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  <a:endParaRPr lang="ru-RU" dirty="0">
              <a:solidFill>
                <a:prstClr val="black">
                  <a:lumMod val="65000"/>
                  <a:lumOff val="35000"/>
                </a:prstClr>
              </a:solidFill>
              <a:latin typeface="Arial" charset="0"/>
              <a:cs typeface="Arial" charset="0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 eaLnBrk="1" hangingPunct="1">
              <a:defRPr/>
            </a:pPr>
            <a:fld id="{1B27AC99-8E6A-459C-8DE1-0C83495690BD}" type="slidenum">
              <a:rPr lang="ru-RU" smtClean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rPr>
              <a:pPr eaLnBrk="1" hangingPunct="1"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8" r:id="rId1"/>
    <p:sldLayoutId id="2147483999" r:id="rId2"/>
    <p:sldLayoutId id="2147484000" r:id="rId3"/>
    <p:sldLayoutId id="2147484001" r:id="rId4"/>
    <p:sldLayoutId id="2147484002" r:id="rId5"/>
    <p:sldLayoutId id="2147484003" r:id="rId6"/>
    <p:sldLayoutId id="2147484004" r:id="rId7"/>
    <p:sldLayoutId id="2147484005" r:id="rId8"/>
    <p:sldLayoutId id="2147484006" r:id="rId9"/>
    <p:sldLayoutId id="2147484007" r:id="rId10"/>
    <p:sldLayoutId id="2147484008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microsoft.com/office/2007/relationships/hdphoto" Target="../media/hdphoto1.wdp"/><Relationship Id="rId7" Type="http://schemas.openxmlformats.org/officeDocument/2006/relationships/image" Target="../media/image2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4.jpe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5.pn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microsoft.com/office/2007/relationships/hdphoto" Target="../media/hdphoto1.wdp"/><Relationship Id="rId9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5.pn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2.png"/><Relationship Id="rId3" Type="http://schemas.openxmlformats.org/officeDocument/2006/relationships/image" Target="../media/image5.png"/><Relationship Id="rId7" Type="http://schemas.openxmlformats.org/officeDocument/2006/relationships/image" Target="../media/image30.pn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4.jpeg"/><Relationship Id="rId11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1.png"/><Relationship Id="rId4" Type="http://schemas.microsoft.com/office/2007/relationships/hdphoto" Target="../media/hdphoto1.wdp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hdphoto" Target="../media/hdphoto1.wdp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jpe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5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4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7.png"/><Relationship Id="rId5" Type="http://schemas.openxmlformats.org/officeDocument/2006/relationships/image" Target="../media/image16.jpe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5.pn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4.jpeg"/><Relationship Id="rId5" Type="http://schemas.openxmlformats.org/officeDocument/2006/relationships/image" Target="../media/image8.png"/><Relationship Id="rId4" Type="http://schemas.microsoft.com/office/2007/relationships/hdphoto" Target="../media/hdphoto1.wdp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4.jpeg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5.pn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microsoft.com/office/2007/relationships/hdphoto" Target="../media/hdphoto1.wdp"/><Relationship Id="rId9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microsoft.com/office/2007/relationships/hdphoto" Target="../media/hdphoto1.wdp"/><Relationship Id="rId7" Type="http://schemas.openxmlformats.org/officeDocument/2006/relationships/image" Target="../media/image1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microsoft.com/office/2007/relationships/hdphoto" Target="../media/hdphoto1.wdp"/><Relationship Id="rId7" Type="http://schemas.openxmlformats.org/officeDocument/2006/relationships/image" Target="../media/image1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duotone>
              <a:schemeClr val="bg1">
                <a:shade val="90000"/>
                <a:satMod val="150000"/>
              </a:schemeClr>
              <a:schemeClr val="bg1">
                <a:tint val="88000"/>
                <a:satMod val="150000"/>
              </a:schemeClr>
            </a:duotone>
            <a:lum/>
          </a:blip>
          <a:srcRect/>
          <a:tile tx="0" ty="0" sx="65000" sy="65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850" y="114907"/>
            <a:ext cx="1060311" cy="1191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494145" y="2370430"/>
            <a:ext cx="8464467" cy="451262"/>
          </a:xfrm>
          <a:prstGeom prst="rect">
            <a:avLst/>
          </a:prstGeom>
          <a:effectLst/>
        </p:spPr>
        <p:txBody>
          <a:bodyPr>
            <a:scene3d>
              <a:camera prst="orthographicFront"/>
              <a:lightRig rig="threePt" dir="t"/>
            </a:scene3d>
            <a:sp3d extrusionH="95250" contourW="12700">
              <a:bevelT w="82550" h="38100" prst="coolSlant"/>
              <a:extrusionClr>
                <a:schemeClr val="accent1"/>
              </a:extrusionClr>
              <a:contourClr>
                <a:schemeClr val="accent1">
                  <a:lumMod val="60000"/>
                  <a:lumOff val="40000"/>
                </a:schemeClr>
              </a:contourClr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3000" i="1" dirty="0" smtClean="0">
                <a:solidFill>
                  <a:srgbClr val="3E284F"/>
                </a:solidFill>
                <a:latin typeface="Impact" panose="020B0806030902050204" pitchFamily="34" charset="0"/>
                <a:cs typeface="Gautami" panose="020B0502040204020203" pitchFamily="34" charset="0"/>
              </a:rPr>
              <a:t>Региональные ресурсы  </a:t>
            </a:r>
          </a:p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3000" i="1" dirty="0" smtClean="0">
                <a:solidFill>
                  <a:srgbClr val="3E284F"/>
                </a:solidFill>
                <a:latin typeface="Impact" panose="020B0806030902050204" pitchFamily="34" charset="0"/>
                <a:cs typeface="Gautami" panose="020B0502040204020203" pitchFamily="34" charset="0"/>
              </a:rPr>
              <a:t>  </a:t>
            </a:r>
            <a:r>
              <a:rPr lang="ru-RU" sz="3000" dirty="0" smtClean="0">
                <a:solidFill>
                  <a:srgbClr val="3E284F"/>
                </a:solidFill>
                <a:latin typeface="Impact" panose="020B0806030902050204" pitchFamily="34" charset="0"/>
                <a:cs typeface="Gautami" panose="020B0502040204020203" pitchFamily="34" charset="0"/>
              </a:rPr>
              <a:t>Помощь семьям с детьми</a:t>
            </a:r>
            <a:endParaRPr lang="ru-RU" sz="3000" dirty="0">
              <a:solidFill>
                <a:srgbClr val="3E284F"/>
              </a:solidFill>
              <a:latin typeface="Impact" panose="020B0806030902050204" pitchFamily="34" charset="0"/>
              <a:cs typeface="Gautami" panose="020B0502040204020203" pitchFamily="34" charset="0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9777" y="3886201"/>
            <a:ext cx="9393777" cy="2971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568791" y="484783"/>
            <a:ext cx="8464467" cy="821139"/>
          </a:xfrm>
          <a:prstGeom prst="rect">
            <a:avLst/>
          </a:prstGeom>
          <a:effectLst/>
        </p:spPr>
        <p:txBody>
          <a:bodyPr>
            <a:scene3d>
              <a:camera prst="orthographicFront"/>
              <a:lightRig rig="threePt" dir="t"/>
            </a:scene3d>
            <a:sp3d extrusionH="95250" contourW="12700">
              <a:bevelT w="82550" h="38100" prst="coolSlant"/>
              <a:extrusionClr>
                <a:schemeClr val="accent1"/>
              </a:extrusionClr>
              <a:contourClr>
                <a:schemeClr val="accent1">
                  <a:lumMod val="60000"/>
                  <a:lumOff val="40000"/>
                </a:schemeClr>
              </a:contourClr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3000" dirty="0" smtClean="0">
                <a:solidFill>
                  <a:srgbClr val="3E284F"/>
                </a:solidFill>
                <a:latin typeface="Impact" panose="020B0806030902050204" pitchFamily="34" charset="0"/>
                <a:cs typeface="Gautami" panose="020B0502040204020203" pitchFamily="34" charset="0"/>
              </a:rPr>
              <a:t>Омская область</a:t>
            </a:r>
          </a:p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3000" dirty="0" smtClean="0">
                <a:solidFill>
                  <a:srgbClr val="3E284F"/>
                </a:solidFill>
                <a:latin typeface="Impact" panose="020B0806030902050204" pitchFamily="34" charset="0"/>
                <a:cs typeface="Gautami" panose="020B0502040204020203" pitchFamily="34" charset="0"/>
              </a:rPr>
              <a:t>2025</a:t>
            </a:r>
            <a:endParaRPr lang="ru-RU" sz="3000" dirty="0">
              <a:solidFill>
                <a:srgbClr val="3E284F"/>
              </a:solidFill>
              <a:latin typeface="Impact" panose="020B0806030902050204" pitchFamily="34" charset="0"/>
              <a:cs typeface="Gautam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412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Без имени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B4C3B3">
                  <a:alpha val="89412"/>
                </a:srgbClr>
              </a:clrFrom>
              <a:clrTo>
                <a:srgbClr val="B4C3B3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31804" y="1081123"/>
            <a:ext cx="3587577" cy="5401054"/>
          </a:xfrm>
          <a:prstGeom prst="rect">
            <a:avLst/>
          </a:prstGeom>
          <a:ln>
            <a:noFill/>
          </a:ln>
          <a:effectLst/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B895E978-02A2-4067-9926-1DF5B82C837E}"/>
              </a:ext>
            </a:extLst>
          </p:cNvPr>
          <p:cNvSpPr txBox="1">
            <a:spLocks/>
          </p:cNvSpPr>
          <p:nvPr/>
        </p:nvSpPr>
        <p:spPr>
          <a:xfrm>
            <a:off x="813953" y="178902"/>
            <a:ext cx="8208748" cy="956341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lIns="91440" tIns="45720" rIns="91440" bIns="45720" rtlCol="0" anchor="t">
            <a:noAutofit/>
          </a:bodyPr>
          <a:lstStyle>
            <a:lvl1pPr algn="l" defTabSz="914377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ru-RU" sz="2000" b="1" spc="-85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ОМСКОЕ РЕГИОНАЛЬНОЕ ОТДЕЛЕНИЕ </a:t>
            </a:r>
          </a:p>
          <a:p>
            <a:pPr algn="ctr">
              <a:lnSpc>
                <a:spcPct val="150000"/>
              </a:lnSpc>
            </a:pPr>
            <a:r>
              <a:rPr lang="ru-RU" sz="2000" b="1" spc="-85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«СОЮЗ ЖЕНЩИН РОССИИ»</a:t>
            </a:r>
            <a:endParaRPr lang="ru-RU" sz="2000" b="1" spc="-85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9" name="Рисунок 8" descr="адрес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4924" y="3551671"/>
            <a:ext cx="539346" cy="543015"/>
          </a:xfrm>
          <a:prstGeom prst="rect">
            <a:avLst/>
          </a:prstGeom>
        </p:spPr>
      </p:pic>
      <p:pic>
        <p:nvPicPr>
          <p:cNvPr id="10" name="Рисунок 9" descr="тел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4924" y="4280346"/>
            <a:ext cx="539346" cy="53552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124270" y="3595678"/>
            <a:ext cx="6545868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. Омск, ул.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Красногвардейская, д. 42, оф. 331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86407" y="429264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8-(913)-670-17-71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Picture 20" descr="https://im0-tub-ru.yandex.net/i?id=4769ef7f84bc33016cb203bc70ac2bef&amp;n=33&amp;w=179&amp;h=13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77515" y="5542034"/>
            <a:ext cx="1732010" cy="1233438"/>
          </a:xfrm>
          <a:prstGeom prst="rect">
            <a:avLst/>
          </a:prstGeom>
          <a:noFill/>
        </p:spPr>
      </p:pic>
      <p:sp>
        <p:nvSpPr>
          <p:cNvPr id="12" name="Стрелка: пятиугольник 14">
            <a:extLst>
              <a:ext uri="{FF2B5EF4-FFF2-40B4-BE49-F238E27FC236}">
                <a16:creationId xmlns:a16="http://schemas.microsoft.com/office/drawing/2014/main" id="{7B174056-6C35-4061-A790-354B4AE969D3}"/>
              </a:ext>
            </a:extLst>
          </p:cNvPr>
          <p:cNvSpPr/>
          <p:nvPr/>
        </p:nvSpPr>
        <p:spPr>
          <a:xfrm flipH="1">
            <a:off x="3769564" y="1604255"/>
            <a:ext cx="5253135" cy="1894158"/>
          </a:xfrm>
          <a:prstGeom prst="homePlat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3286" y="193961"/>
            <a:ext cx="2091668" cy="185955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1F30145-7346-4DDC-9EF7-0AD56EF99E00}"/>
              </a:ext>
            </a:extLst>
          </p:cNvPr>
          <p:cNvSpPr txBox="1"/>
          <p:nvPr/>
        </p:nvSpPr>
        <p:spPr>
          <a:xfrm flipH="1">
            <a:off x="4397204" y="1812670"/>
            <a:ext cx="462549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ОКАЗАНИЕ МАТЕРИАЛЬНОЙ ПОМОЩИ ДЛЯ ПРОВЕДЕНИЯ РЕМОНТНЫХ РАБОТ, ПРИОБРЕТЕНИЯ МЕБЕЛИ, БЫТОВОЙ ТЕХНИКИ, ПРЕДМЕТОВ БЫТА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маил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60286" y="5113406"/>
            <a:ext cx="450370" cy="428628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1200963" y="5066110"/>
            <a:ext cx="25514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omsk@wuor.ru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24" y="2061859"/>
            <a:ext cx="1385050" cy="138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99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B895E978-02A2-4067-9926-1DF5B82C837E}"/>
              </a:ext>
            </a:extLst>
          </p:cNvPr>
          <p:cNvSpPr txBox="1">
            <a:spLocks/>
          </p:cNvSpPr>
          <p:nvPr/>
        </p:nvSpPr>
        <p:spPr>
          <a:xfrm>
            <a:off x="844261" y="129521"/>
            <a:ext cx="7917873" cy="117571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377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b="1" spc="-85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ОМСКОЕ ОБЛАСТНОЕ ОТДЕЛЕНИЕ </a:t>
            </a:r>
          </a:p>
          <a:p>
            <a:pPr algn="ctr"/>
            <a:r>
              <a:rPr lang="ru-RU" sz="2000" b="1" spc="-85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ВСЕРОССИЙСКОЙ ОБЩЕСТВЕННОЙ ОРГАНИЗАЦИИ </a:t>
            </a:r>
          </a:p>
          <a:p>
            <a:pPr algn="ctr"/>
            <a:r>
              <a:rPr lang="ru-RU" sz="2000" b="1" spc="-85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«СОЮЗ ДОБРОВОЛЬЦЕВ РОССИИ»</a:t>
            </a:r>
            <a:endParaRPr lang="ru-RU" sz="2000" b="1" spc="-85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25" name="Рисунок 24" descr="Без имени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B4C3B3">
                  <a:alpha val="89412"/>
                </a:srgbClr>
              </a:clrFrom>
              <a:clrTo>
                <a:srgbClr val="B4C3B3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76181" y="1158919"/>
            <a:ext cx="3587577" cy="5401054"/>
          </a:xfrm>
          <a:prstGeom prst="rect">
            <a:avLst/>
          </a:prstGeom>
          <a:ln>
            <a:noFill/>
          </a:ln>
          <a:effectLst/>
        </p:spPr>
      </p:pic>
      <p:sp>
        <p:nvSpPr>
          <p:cNvPr id="15" name="Прямоугольник 14"/>
          <p:cNvSpPr/>
          <p:nvPr/>
        </p:nvSpPr>
        <p:spPr>
          <a:xfrm>
            <a:off x="617050" y="4123301"/>
            <a:ext cx="81058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533400"/>
            <a:r>
              <a:rPr lang="ru-RU" sz="2000" b="1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87715" y="5049249"/>
            <a:ext cx="81058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533400"/>
            <a:r>
              <a:rPr lang="ru-RU" sz="2000" b="1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8" name="Стрелка: пятиугольник 14">
            <a:extLst>
              <a:ext uri="{FF2B5EF4-FFF2-40B4-BE49-F238E27FC236}">
                <a16:creationId xmlns:a16="http://schemas.microsoft.com/office/drawing/2014/main" id="{7B174056-6C35-4061-A790-354B4AE969D3}"/>
              </a:ext>
            </a:extLst>
          </p:cNvPr>
          <p:cNvSpPr/>
          <p:nvPr/>
        </p:nvSpPr>
        <p:spPr>
          <a:xfrm flipH="1">
            <a:off x="3445452" y="1619581"/>
            <a:ext cx="5698548" cy="671852"/>
          </a:xfrm>
          <a:prstGeom prst="homePlat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1F30145-7346-4DDC-9EF7-0AD56EF99E00}"/>
              </a:ext>
            </a:extLst>
          </p:cNvPr>
          <p:cNvSpPr txBox="1"/>
          <p:nvPr/>
        </p:nvSpPr>
        <p:spPr>
          <a:xfrm flipH="1">
            <a:off x="3908569" y="1753858"/>
            <a:ext cx="5110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ВЕЩЕВАЯ, ПРОДУКТОВАЯ ПОМОЩЬ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адрес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32536" y="2574591"/>
            <a:ext cx="598907" cy="602982"/>
          </a:xfrm>
          <a:prstGeom prst="rect">
            <a:avLst/>
          </a:prstGeom>
        </p:spPr>
      </p:pic>
      <p:pic>
        <p:nvPicPr>
          <p:cNvPr id="16" name="Рисунок 15" descr="тел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08699" y="4043766"/>
            <a:ext cx="563173" cy="55918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918598" y="2620060"/>
            <a:ext cx="41556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г. Омск, пр. Королева, д. 4 «а»</a:t>
            </a:r>
            <a:endParaRPr lang="ru-RU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31443" y="4081743"/>
            <a:ext cx="29740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(904) 076-96-94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20" descr="https://im0-tub-ru.yandex.net/i?id=4769ef7f84bc33016cb203bc70ac2bef&amp;n=33&amp;w=179&amp;h=13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10550" y="5944246"/>
            <a:ext cx="1283106" cy="913754"/>
          </a:xfrm>
          <a:prstGeom prst="rect">
            <a:avLst/>
          </a:prstGeom>
          <a:noFill/>
        </p:spPr>
      </p:pic>
      <p:sp>
        <p:nvSpPr>
          <p:cNvPr id="22" name="Стрелка: пятиугольник 14">
            <a:extLst>
              <a:ext uri="{FF2B5EF4-FFF2-40B4-BE49-F238E27FC236}">
                <a16:creationId xmlns:a16="http://schemas.microsoft.com/office/drawing/2014/main" id="{7B174056-6C35-4061-A790-354B4AE969D3}"/>
              </a:ext>
            </a:extLst>
          </p:cNvPr>
          <p:cNvSpPr/>
          <p:nvPr/>
        </p:nvSpPr>
        <p:spPr>
          <a:xfrm flipH="1">
            <a:off x="2876181" y="3315698"/>
            <a:ext cx="6248436" cy="616436"/>
          </a:xfrm>
          <a:prstGeom prst="homePlat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1F30145-7346-4DDC-9EF7-0AD56EF99E00}"/>
              </a:ext>
            </a:extLst>
          </p:cNvPr>
          <p:cNvSpPr txBox="1"/>
          <p:nvPr/>
        </p:nvSpPr>
        <p:spPr>
          <a:xfrm flipH="1">
            <a:off x="3445451" y="3447444"/>
            <a:ext cx="5277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ЮРИДИЧЕСКАЯ ПОМОЩЬ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трелка: пятиугольник 14">
            <a:extLst>
              <a:ext uri="{FF2B5EF4-FFF2-40B4-BE49-F238E27FC236}">
                <a16:creationId xmlns:a16="http://schemas.microsoft.com/office/drawing/2014/main" id="{7B174056-6C35-4061-A790-354B4AE969D3}"/>
              </a:ext>
            </a:extLst>
          </p:cNvPr>
          <p:cNvSpPr/>
          <p:nvPr/>
        </p:nvSpPr>
        <p:spPr>
          <a:xfrm flipH="1">
            <a:off x="2369713" y="4589693"/>
            <a:ext cx="6754904" cy="1314578"/>
          </a:xfrm>
          <a:prstGeom prst="homePlat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1F30145-7346-4DDC-9EF7-0AD56EF99E00}"/>
              </a:ext>
            </a:extLst>
          </p:cNvPr>
          <p:cNvSpPr txBox="1"/>
          <p:nvPr/>
        </p:nvSpPr>
        <p:spPr>
          <a:xfrm flipH="1">
            <a:off x="3376832" y="4771698"/>
            <a:ext cx="52471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ПРОВЕДЕНИЕ МЕРОПРИЯТИЙ ДЛЯ СЕМЕЙ ПО ФОРМИРОВАНИЮ ТРАДИЦИОННЫХ СЕМЕЙНО-НРАВСТВЕННЫХ ЦЕННОСТЕЙ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8184" y="155023"/>
            <a:ext cx="1297401" cy="131977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61" y="4771698"/>
            <a:ext cx="1248334" cy="1248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72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B895E978-02A2-4067-9926-1DF5B82C837E}"/>
              </a:ext>
            </a:extLst>
          </p:cNvPr>
          <p:cNvSpPr txBox="1">
            <a:spLocks/>
          </p:cNvSpPr>
          <p:nvPr/>
        </p:nvSpPr>
        <p:spPr>
          <a:xfrm>
            <a:off x="918598" y="129521"/>
            <a:ext cx="7917873" cy="117571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377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b="1" spc="-85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ЦЕНТР ЗАЩИТЫ МАТЕРИНСТВА </a:t>
            </a:r>
          </a:p>
          <a:p>
            <a:pPr algn="ctr"/>
            <a:r>
              <a:rPr lang="ru-RU" sz="2000" b="1" spc="-85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«НЕЧАЯННАЯ РАДОСТЬ»</a:t>
            </a:r>
            <a:endParaRPr lang="ru-RU" sz="2000" b="1" spc="-85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25" name="Рисунок 24" descr="Без имени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B4C3B3">
                  <a:alpha val="89412"/>
                </a:srgbClr>
              </a:clrFrom>
              <a:clrTo>
                <a:srgbClr val="B4C3B3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76181" y="1158919"/>
            <a:ext cx="3587577" cy="5401054"/>
          </a:xfrm>
          <a:prstGeom prst="rect">
            <a:avLst/>
          </a:prstGeom>
          <a:ln>
            <a:noFill/>
          </a:ln>
          <a:effectLst/>
        </p:spPr>
      </p:pic>
      <p:sp>
        <p:nvSpPr>
          <p:cNvPr id="15" name="Прямоугольник 14"/>
          <p:cNvSpPr/>
          <p:nvPr/>
        </p:nvSpPr>
        <p:spPr>
          <a:xfrm>
            <a:off x="617050" y="4123301"/>
            <a:ext cx="81058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533400"/>
            <a:r>
              <a:rPr lang="ru-RU" sz="2000" b="1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87715" y="5049249"/>
            <a:ext cx="81058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533400"/>
            <a:r>
              <a:rPr lang="ru-RU" sz="2000" b="1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14" name="Рисунок 13" descr="адрес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0831" y="1953521"/>
            <a:ext cx="598907" cy="602982"/>
          </a:xfrm>
          <a:prstGeom prst="rect">
            <a:avLst/>
          </a:prstGeom>
        </p:spPr>
      </p:pic>
      <p:pic>
        <p:nvPicPr>
          <p:cNvPr id="16" name="Рисунок 15" descr="тел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80778" y="4524149"/>
            <a:ext cx="563173" cy="55918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933266" y="2054957"/>
            <a:ext cx="41556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г. Омск, ул.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Гусарова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д. 30, кв. 4</a:t>
            </a:r>
            <a:endParaRPr lang="ru-RU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31443" y="4523411"/>
            <a:ext cx="29740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(3812) 95-59-79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8 (965) 976-42-40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20" descr="https://im0-tub-ru.yandex.net/i?id=4769ef7f84bc33016cb203bc70ac2bef&amp;n=33&amp;w=179&amp;h=13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10550" y="5944246"/>
            <a:ext cx="1283106" cy="913754"/>
          </a:xfrm>
          <a:prstGeom prst="rect">
            <a:avLst/>
          </a:prstGeom>
          <a:noFill/>
        </p:spPr>
      </p:pic>
      <p:sp>
        <p:nvSpPr>
          <p:cNvPr id="22" name="Стрелка: пятиугольник 14">
            <a:extLst>
              <a:ext uri="{FF2B5EF4-FFF2-40B4-BE49-F238E27FC236}">
                <a16:creationId xmlns:a16="http://schemas.microsoft.com/office/drawing/2014/main" id="{7B174056-6C35-4061-A790-354B4AE969D3}"/>
              </a:ext>
            </a:extLst>
          </p:cNvPr>
          <p:cNvSpPr/>
          <p:nvPr/>
        </p:nvSpPr>
        <p:spPr>
          <a:xfrm flipH="1">
            <a:off x="2434442" y="2809740"/>
            <a:ext cx="6690175" cy="1904764"/>
          </a:xfrm>
          <a:prstGeom prst="homePlat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1F30145-7346-4DDC-9EF7-0AD56EF99E00}"/>
              </a:ext>
            </a:extLst>
          </p:cNvPr>
          <p:cNvSpPr txBox="1"/>
          <p:nvPr/>
        </p:nvSpPr>
        <p:spPr>
          <a:xfrm flipH="1">
            <a:off x="2943434" y="3300457"/>
            <a:ext cx="59322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ОКАЗАНИЕ ВСЕСТОРОННЕЙ ПОМОЩИ БЕРЕМЕННЫМ ЖЕНЩИНАМ, ОКАЗАВШИМСЯ </a:t>
            </a:r>
          </a:p>
          <a:p>
            <a:pPr lvl="0"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ТРУДНОЙ ЖИЗНЕННОЙ СИТУАЦИИ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598" y="134284"/>
            <a:ext cx="1524000" cy="136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919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B895E978-02A2-4067-9926-1DF5B82C837E}"/>
              </a:ext>
            </a:extLst>
          </p:cNvPr>
          <p:cNvSpPr txBox="1">
            <a:spLocks/>
          </p:cNvSpPr>
          <p:nvPr/>
        </p:nvSpPr>
        <p:spPr>
          <a:xfrm>
            <a:off x="1201032" y="248274"/>
            <a:ext cx="7917873" cy="114166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lIns="91440" tIns="45720" rIns="91440" bIns="45720" rtlCol="0" anchor="t">
            <a:normAutofit fontScale="90000" lnSpcReduction="20000"/>
          </a:bodyPr>
          <a:lstStyle>
            <a:lvl1pPr algn="l" defTabSz="914377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ru-RU" sz="2000" b="1" spc="-85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СЕМЕЙНЫЙ МНОГОФУНКЦИОНАЛЬНЫЙ ЦЕНТР </a:t>
            </a:r>
            <a:br>
              <a:rPr lang="ru-RU" sz="2000" b="1" spc="-85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b="1" spc="-85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 БАЗЕ БЮДЖЕТНОГО УЧРЕЖДЕНИЯ ОМСКОЙ ОБЛАСТИ «ЦЕНТР СОЦИАЛЬНОЙ ПОМОЩИ СЕМЬЕ И ДЕТЯМ </a:t>
            </a:r>
            <a:br>
              <a:rPr lang="ru-RU" sz="2000" b="1" spc="-85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b="1" spc="-85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(С СОЦИАЛЬНОЙ ГОСТИНИЦЕЙ)»</a:t>
            </a:r>
            <a:endParaRPr lang="ru-RU" sz="2000" b="1" spc="-85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25" name="Рисунок 24" descr="Без имени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B4C3B3">
                  <a:alpha val="89412"/>
                </a:srgbClr>
              </a:clrFrom>
              <a:clrTo>
                <a:srgbClr val="B4C3B3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76181" y="1158919"/>
            <a:ext cx="3587577" cy="5401054"/>
          </a:xfrm>
          <a:prstGeom prst="rect">
            <a:avLst/>
          </a:prstGeom>
          <a:ln>
            <a:noFill/>
          </a:ln>
          <a:effectLst/>
        </p:spPr>
      </p:pic>
      <p:sp>
        <p:nvSpPr>
          <p:cNvPr id="15" name="Прямоугольник 14"/>
          <p:cNvSpPr/>
          <p:nvPr/>
        </p:nvSpPr>
        <p:spPr>
          <a:xfrm>
            <a:off x="617050" y="4123301"/>
            <a:ext cx="81058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533400"/>
            <a:r>
              <a:rPr lang="ru-RU" sz="2000" b="1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14" name="Рисунок 13" descr="адрес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394" y="3528570"/>
            <a:ext cx="598907" cy="602982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746430" y="3528570"/>
            <a:ext cx="504162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г. Омск, ул. Комсомольский городок д. 15</a:t>
            </a:r>
          </a:p>
          <a:p>
            <a:pPr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ул. Сазонова д. 199    </a:t>
            </a:r>
            <a:endParaRPr lang="ru-RU" sz="9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20" descr="https://im0-tub-ru.yandex.net/i?id=4769ef7f84bc33016cb203bc70ac2bef&amp;n=33&amp;w=179&amp;h=13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10550" y="5944246"/>
            <a:ext cx="1283106" cy="913754"/>
          </a:xfrm>
          <a:prstGeom prst="rect">
            <a:avLst/>
          </a:prstGeom>
          <a:noFill/>
        </p:spPr>
      </p:pic>
      <p:sp>
        <p:nvSpPr>
          <p:cNvPr id="26" name="Стрелка: пятиугольник 14">
            <a:extLst>
              <a:ext uri="{FF2B5EF4-FFF2-40B4-BE49-F238E27FC236}">
                <a16:creationId xmlns:a16="http://schemas.microsoft.com/office/drawing/2014/main" id="{7B174056-6C35-4061-A790-354B4AE969D3}"/>
              </a:ext>
            </a:extLst>
          </p:cNvPr>
          <p:cNvSpPr/>
          <p:nvPr/>
        </p:nvSpPr>
        <p:spPr>
          <a:xfrm flipH="1">
            <a:off x="2360815" y="1579948"/>
            <a:ext cx="6754904" cy="1714688"/>
          </a:xfrm>
          <a:prstGeom prst="homePlat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1F30145-7346-4DDC-9EF7-0AD56EF99E00}"/>
              </a:ext>
            </a:extLst>
          </p:cNvPr>
          <p:cNvSpPr txBox="1"/>
          <p:nvPr/>
        </p:nvSpPr>
        <p:spPr>
          <a:xfrm flipH="1">
            <a:off x="3045368" y="1837127"/>
            <a:ext cx="58467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ПРЕДУПРЕЖДЕНИЕ И ПРЕОДОЛЕНИЕ СЕМЕЙНОГО НЕБЛАГОПОЛУЧИЯ </a:t>
            </a:r>
            <a:b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ЧЕРЕЗ ОКАЗАНИЕ КОМПЛЕКСНОЙ СОЦИАЛЬНОЙ ПОМОЩИ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19" y="738467"/>
            <a:ext cx="1446412" cy="54593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60" y="1316014"/>
            <a:ext cx="2022544" cy="2022544"/>
          </a:xfrm>
          <a:prstGeom prst="rect">
            <a:avLst/>
          </a:prstGeom>
        </p:spPr>
      </p:pic>
      <p:pic>
        <p:nvPicPr>
          <p:cNvPr id="20" name="Рисунок 19" descr="вк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079643" y="4260595"/>
            <a:ext cx="606337" cy="549366"/>
          </a:xfrm>
          <a:prstGeom prst="rect">
            <a:avLst/>
          </a:prstGeom>
        </p:spPr>
      </p:pic>
      <p:pic>
        <p:nvPicPr>
          <p:cNvPr id="21" name="Рисунок 20" descr="телеграм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061700" y="4967041"/>
            <a:ext cx="661076" cy="606337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6790478" y="4313313"/>
            <a:ext cx="202525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vk.com/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bucspsd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790478" y="5069337"/>
            <a:ext cx="19119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t.me/smfc55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Рисунок 27" descr="тел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080554" y="3511354"/>
            <a:ext cx="586248" cy="582091"/>
          </a:xfrm>
          <a:prstGeom prst="rect">
            <a:avLst/>
          </a:prstGeom>
        </p:spPr>
      </p:pic>
      <p:pic>
        <p:nvPicPr>
          <p:cNvPr id="29" name="Рисунок 28" descr="маил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8419" y="4421692"/>
            <a:ext cx="600882" cy="571873"/>
          </a:xfrm>
          <a:prstGeom prst="rect">
            <a:avLst/>
          </a:prstGeom>
        </p:spPr>
      </p:pic>
      <p:sp>
        <p:nvSpPr>
          <p:cNvPr id="30" name="Прямоугольник 29"/>
          <p:cNvSpPr/>
          <p:nvPr/>
        </p:nvSpPr>
        <p:spPr>
          <a:xfrm>
            <a:off x="6727740" y="3601437"/>
            <a:ext cx="21077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(3812)-545-000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738883" y="4507573"/>
            <a:ext cx="390292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centr_help@mtsr.omskportal.ru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62" y="88578"/>
            <a:ext cx="727800" cy="719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84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Без имени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B4C3B3">
                  <a:alpha val="89412"/>
                </a:srgbClr>
              </a:clrFrom>
              <a:clrTo>
                <a:srgbClr val="B4C3B3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75420" y="887686"/>
            <a:ext cx="3587577" cy="5401054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7" name="Picture 2" descr="C:\Users\User\Pictures\Наш логотип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6267" y="191747"/>
            <a:ext cx="1762796" cy="1553350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B895E978-02A2-4067-9926-1DF5B82C837E}"/>
              </a:ext>
            </a:extLst>
          </p:cNvPr>
          <p:cNvSpPr txBox="1">
            <a:spLocks/>
          </p:cNvSpPr>
          <p:nvPr/>
        </p:nvSpPr>
        <p:spPr>
          <a:xfrm>
            <a:off x="1143058" y="451490"/>
            <a:ext cx="6818913" cy="1455369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lIns="91440" tIns="45720" rIns="91440" bIns="45720" rtlCol="0" anchor="t">
            <a:noAutofit/>
          </a:bodyPr>
          <a:lstStyle>
            <a:lvl1pPr algn="l" defTabSz="914377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ru-RU" sz="2000" b="1" spc="-85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РЕГИОНАЛЬНЫЙ КООРДИНАЦИОННЫЙ </a:t>
            </a:r>
          </a:p>
          <a:p>
            <a:pPr algn="ctr">
              <a:lnSpc>
                <a:spcPct val="150000"/>
              </a:lnSpc>
            </a:pPr>
            <a:r>
              <a:rPr lang="ru-RU" sz="2000" b="1" spc="-85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«ЦЕНТР МЕДИАЦИИ  И УРЕГУЛИРОВАНИЯ КОНФЛИКТНЫХ ОТНОШЕНИЙ»</a:t>
            </a:r>
            <a:endParaRPr lang="ru-RU" sz="2000" b="1" spc="-85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9" name="Рисунок 8" descr="адрес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9520" y="2789760"/>
            <a:ext cx="425732" cy="428628"/>
          </a:xfrm>
          <a:prstGeom prst="rect">
            <a:avLst/>
          </a:prstGeom>
        </p:spPr>
      </p:pic>
      <p:pic>
        <p:nvPicPr>
          <p:cNvPr id="10" name="Рисунок 9" descr="тел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3563" y="3517452"/>
            <a:ext cx="431689" cy="428628"/>
          </a:xfrm>
          <a:prstGeom prst="rect">
            <a:avLst/>
          </a:prstGeom>
        </p:spPr>
      </p:pic>
      <p:pic>
        <p:nvPicPr>
          <p:cNvPr id="11" name="Рисунок 10" descr="маил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94223" y="4240980"/>
            <a:ext cx="450370" cy="428628"/>
          </a:xfrm>
          <a:prstGeom prst="rect">
            <a:avLst/>
          </a:prstGeom>
        </p:spPr>
      </p:pic>
      <p:pic>
        <p:nvPicPr>
          <p:cNvPr id="12" name="Рисунок 11" descr="вк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94223" y="4954852"/>
            <a:ext cx="428628" cy="388354"/>
          </a:xfrm>
          <a:prstGeom prst="rect">
            <a:avLst/>
          </a:prstGeom>
        </p:spPr>
      </p:pic>
      <p:pic>
        <p:nvPicPr>
          <p:cNvPr id="13" name="Рисунок 12" descr="телеграм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55527" y="5508379"/>
            <a:ext cx="467324" cy="42862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143058" y="2789760"/>
            <a:ext cx="4572000" cy="5078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г. Омск, ул. Фрунзе, 80, офис 836</a:t>
            </a:r>
          </a:p>
          <a:p>
            <a:pPr>
              <a:buNone/>
            </a:pPr>
            <a:endParaRPr lang="ru-RU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207665" y="34086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8 (951) 417-19-09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(960) 995-58-28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143058" y="4975383"/>
            <a:ext cx="28456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https://vk.com/cmko.omsk </a:t>
            </a:r>
            <a:endParaRPr lang="ru-RU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207665" y="5567675"/>
            <a:ext cx="18774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8 (951) 417-19-09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207665" y="4240980"/>
            <a:ext cx="23615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cmko.omsk@mail.ru  </a:t>
            </a:r>
            <a:endParaRPr lang="ru-RU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-310951" y="6604084"/>
            <a:ext cx="388016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9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Рисунок 19" descr="C:\Users\user1\Downloads\IMG-20250204-WA0020.jp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903" y="143621"/>
            <a:ext cx="1685689" cy="14227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3A1E2972-BF78-4FB9-8A89-A261328F34B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961971" y="5918847"/>
            <a:ext cx="744147" cy="839263"/>
          </a:xfrm>
          <a:prstGeom prst="rect">
            <a:avLst/>
          </a:prstGeom>
        </p:spPr>
      </p:pic>
      <p:sp>
        <p:nvSpPr>
          <p:cNvPr id="27" name="Стрелка: пятиугольник 14">
            <a:extLst>
              <a:ext uri="{FF2B5EF4-FFF2-40B4-BE49-F238E27FC236}">
                <a16:creationId xmlns:a16="http://schemas.microsoft.com/office/drawing/2014/main" id="{7B174056-6C35-4061-A790-354B4AE969D3}"/>
              </a:ext>
            </a:extLst>
          </p:cNvPr>
          <p:cNvSpPr/>
          <p:nvPr/>
        </p:nvSpPr>
        <p:spPr>
          <a:xfrm flipH="1">
            <a:off x="4951141" y="2039099"/>
            <a:ext cx="4146966" cy="964975"/>
          </a:xfrm>
          <a:prstGeom prst="homePlat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5207808" y="2136649"/>
            <a:ext cx="393619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dirty="0">
                <a:solidFill>
                  <a:srgbClr val="3E284F"/>
                </a:solidFill>
                <a:latin typeface="Times New Roman" pitchFamily="18" charset="0"/>
                <a:cs typeface="Times New Roman" pitchFamily="18" charset="0"/>
              </a:rPr>
              <a:t>РАЗРЕШЕНИЕ </a:t>
            </a:r>
            <a:endParaRPr lang="ru-RU" sz="1400" b="1" dirty="0" smtClean="0">
              <a:solidFill>
                <a:srgbClr val="3E284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400" b="1" dirty="0" smtClean="0">
                <a:solidFill>
                  <a:srgbClr val="3E284F"/>
                </a:solidFill>
                <a:latin typeface="Times New Roman" pitchFamily="18" charset="0"/>
                <a:cs typeface="Times New Roman" pitchFamily="18" charset="0"/>
              </a:rPr>
              <a:t>СЕМЕЙНЫХ </a:t>
            </a:r>
            <a:r>
              <a:rPr lang="ru-RU" sz="1400" b="1" dirty="0">
                <a:solidFill>
                  <a:srgbClr val="3E284F"/>
                </a:solidFill>
                <a:latin typeface="Times New Roman" pitchFamily="18" charset="0"/>
                <a:cs typeface="Times New Roman" pitchFamily="18" charset="0"/>
              </a:rPr>
              <a:t>КОНФЛИКТОВ И СПОРОВ </a:t>
            </a:r>
            <a:br>
              <a:rPr lang="ru-RU" sz="1400" b="1" dirty="0">
                <a:solidFill>
                  <a:srgbClr val="3E284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3E284F"/>
                </a:solidFill>
                <a:latin typeface="Times New Roman" pitchFamily="18" charset="0"/>
                <a:cs typeface="Times New Roman" pitchFamily="18" charset="0"/>
              </a:rPr>
              <a:t>В ДОСУДЕБНОМ ПОРЯДКЕ</a:t>
            </a:r>
          </a:p>
        </p:txBody>
      </p:sp>
      <p:sp>
        <p:nvSpPr>
          <p:cNvPr id="29" name="Стрелка: пятиугольник 14">
            <a:extLst>
              <a:ext uri="{FF2B5EF4-FFF2-40B4-BE49-F238E27FC236}">
                <a16:creationId xmlns:a16="http://schemas.microsoft.com/office/drawing/2014/main" id="{7B174056-6C35-4061-A790-354B4AE969D3}"/>
              </a:ext>
            </a:extLst>
          </p:cNvPr>
          <p:cNvSpPr/>
          <p:nvPr/>
        </p:nvSpPr>
        <p:spPr>
          <a:xfrm flipH="1">
            <a:off x="4125951" y="3269998"/>
            <a:ext cx="4972156" cy="784934"/>
          </a:xfrm>
          <a:prstGeom prst="homePlat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951141" y="3408600"/>
            <a:ext cx="39361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3E284F"/>
                </a:solidFill>
                <a:latin typeface="Times New Roman" pitchFamily="18" charset="0"/>
                <a:cs typeface="Times New Roman" pitchFamily="18" charset="0"/>
              </a:rPr>
              <a:t>ЮРИДИЧЕСКОЕ, </a:t>
            </a:r>
            <a:r>
              <a:rPr lang="ru-RU" sz="1400" b="1" dirty="0" smtClean="0">
                <a:solidFill>
                  <a:srgbClr val="3E284F"/>
                </a:solidFill>
                <a:latin typeface="Times New Roman" pitchFamily="18" charset="0"/>
                <a:cs typeface="Times New Roman" pitchFamily="18" charset="0"/>
              </a:rPr>
              <a:t>ПСИХОЛОГИЧЕСКОЕ КОНСУЛЬТИРОВАНИЕ</a:t>
            </a:r>
            <a:endParaRPr lang="ru-RU" sz="1400" b="1" dirty="0">
              <a:solidFill>
                <a:srgbClr val="3E284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трелка: пятиугольник 14">
            <a:extLst>
              <a:ext uri="{FF2B5EF4-FFF2-40B4-BE49-F238E27FC236}">
                <a16:creationId xmlns:a16="http://schemas.microsoft.com/office/drawing/2014/main" id="{7B174056-6C35-4061-A790-354B4AE969D3}"/>
              </a:ext>
            </a:extLst>
          </p:cNvPr>
          <p:cNvSpPr/>
          <p:nvPr/>
        </p:nvSpPr>
        <p:spPr>
          <a:xfrm flipH="1">
            <a:off x="3891775" y="4557245"/>
            <a:ext cx="5206331" cy="1379762"/>
          </a:xfrm>
          <a:prstGeom prst="homePlat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252032" y="4662350"/>
            <a:ext cx="471999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3E284F"/>
                </a:solidFill>
                <a:latin typeface="Times New Roman" pitchFamily="18" charset="0"/>
                <a:cs typeface="Times New Roman" pitchFamily="18" charset="0"/>
              </a:rPr>
              <a:t>ПРОВЕДЕНИЕ ИНДИВИДУАЛЬНОГО </a:t>
            </a:r>
            <a:br>
              <a:rPr lang="ru-RU" sz="1400" b="1" dirty="0">
                <a:solidFill>
                  <a:srgbClr val="3E284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3E284F"/>
                </a:solidFill>
                <a:latin typeface="Times New Roman" pitchFamily="18" charset="0"/>
                <a:cs typeface="Times New Roman" pitchFamily="18" charset="0"/>
              </a:rPr>
              <a:t>И СЕМЕЙНОГО КОНСУЛЬТИРОВАНИЯ </a:t>
            </a:r>
            <a:br>
              <a:rPr lang="ru-RU" sz="1400" b="1" dirty="0">
                <a:solidFill>
                  <a:srgbClr val="3E284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3E284F"/>
                </a:solidFill>
                <a:latin typeface="Times New Roman" pitchFamily="18" charset="0"/>
                <a:cs typeface="Times New Roman" pitchFamily="18" charset="0"/>
              </a:rPr>
              <a:t>ПО ВОПРОСАМ СЕМЕЙНЫХ КОНФЛИКТОВ </a:t>
            </a:r>
            <a:r>
              <a:rPr lang="ru-RU" sz="1400" b="1" dirty="0" smtClean="0">
                <a:solidFill>
                  <a:srgbClr val="3E284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solidFill>
                  <a:srgbClr val="3E284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3E284F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1400" b="1" dirty="0">
                <a:solidFill>
                  <a:srgbClr val="3E284F"/>
                </a:solidFill>
                <a:latin typeface="Times New Roman" pitchFamily="18" charset="0"/>
                <a:cs typeface="Times New Roman" pitchFamily="18" charset="0"/>
              </a:rPr>
              <a:t>ИСПОЛЬЗОВАНИЕМ МЕДИАТИВНЫХ ТЕХНОЛОГИЙ</a:t>
            </a:r>
          </a:p>
        </p:txBody>
      </p:sp>
    </p:spTree>
    <p:extLst>
      <p:ext uri="{BB962C8B-B14F-4D97-AF65-F5344CB8AC3E}">
        <p14:creationId xmlns:p14="http://schemas.microsoft.com/office/powerpoint/2010/main" val="338277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Без имени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B4C3B3">
                  <a:alpha val="89412"/>
                </a:srgbClr>
              </a:clrFrom>
              <a:clrTo>
                <a:srgbClr val="B4C3B3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53498" y="517861"/>
            <a:ext cx="3587577" cy="5401054"/>
          </a:xfrm>
          <a:prstGeom prst="rect">
            <a:avLst/>
          </a:prstGeom>
          <a:ln>
            <a:noFill/>
          </a:ln>
          <a:effectLst/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B895E978-02A2-4067-9926-1DF5B82C837E}"/>
              </a:ext>
            </a:extLst>
          </p:cNvPr>
          <p:cNvSpPr txBox="1">
            <a:spLocks/>
          </p:cNvSpPr>
          <p:nvPr/>
        </p:nvSpPr>
        <p:spPr>
          <a:xfrm>
            <a:off x="1495724" y="145112"/>
            <a:ext cx="7424168" cy="178697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lIns="91440" tIns="45720" rIns="91440" bIns="45720" rtlCol="0" anchor="t">
            <a:noAutofit/>
          </a:bodyPr>
          <a:lstStyle>
            <a:lvl1pPr algn="l" defTabSz="914377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ru-RU" sz="2000" b="1" spc="-85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ЦЕНТР СОДЕЙСТВИЯ СЕМЕЙНОМУ УСТРОЙСТВУ </a:t>
            </a:r>
          </a:p>
          <a:p>
            <a:pPr algn="ctr">
              <a:lnSpc>
                <a:spcPct val="150000"/>
              </a:lnSpc>
            </a:pPr>
            <a:r>
              <a:rPr lang="ru-RU" sz="2000" b="1" spc="-85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 БАЗЕ КАЗЕННОГО УЧРЕЖДЕНИЯ ОМСКОЙ ОБЛАСТИ «ДОМ ДЕТСТВА «ЛУЧИК»</a:t>
            </a:r>
            <a:endParaRPr lang="ru-RU" sz="2000" b="1" spc="-85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9" name="Рисунок 8" descr="адрес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6139" y="2192405"/>
            <a:ext cx="802455" cy="807914"/>
          </a:xfrm>
          <a:prstGeom prst="rect">
            <a:avLst/>
          </a:prstGeom>
        </p:spPr>
      </p:pic>
      <p:pic>
        <p:nvPicPr>
          <p:cNvPr id="10" name="Рисунок 9" descr="тел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1873" y="3227830"/>
            <a:ext cx="723379" cy="71825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935440" y="2380045"/>
            <a:ext cx="4272368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г. Омск, ул.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П.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Осьминина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д. 11 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252" y="3316267"/>
            <a:ext cx="47798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(911) 386-44-04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Picture 20" descr="https://im0-tub-ru.yandex.net/i?id=4769ef7f84bc33016cb203bc70ac2bef&amp;n=33&amp;w=179&amp;h=13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70491" y="5728408"/>
            <a:ext cx="1539212" cy="1096138"/>
          </a:xfrm>
          <a:prstGeom prst="rect">
            <a:avLst/>
          </a:prstGeom>
          <a:noFill/>
        </p:spPr>
      </p:pic>
      <p:pic>
        <p:nvPicPr>
          <p:cNvPr id="11" name="Рисунок 10" descr="C:\Users\user1\Downloads\IMG-20250204-WA0019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8309"/>
            <a:ext cx="1594624" cy="124329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6637BAD-DCE8-458C-A95F-F3B227B63468}"/>
              </a:ext>
            </a:extLst>
          </p:cNvPr>
          <p:cNvSpPr txBox="1"/>
          <p:nvPr/>
        </p:nvSpPr>
        <p:spPr>
          <a:xfrm>
            <a:off x="4422710" y="3841519"/>
            <a:ext cx="449718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3E284F"/>
                </a:solidFill>
                <a:latin typeface="Times New Roman" pitchFamily="18" charset="0"/>
                <a:cs typeface="Times New Roman" pitchFamily="18" charset="0"/>
              </a:rPr>
              <a:t>ЮРИДИЧЕСКАЯ ПОМОЩЬ </a:t>
            </a:r>
          </a:p>
          <a:p>
            <a:pPr algn="ctr"/>
            <a:r>
              <a:rPr lang="ru-RU" sz="1400" b="1" dirty="0" smtClean="0">
                <a:solidFill>
                  <a:srgbClr val="3E284F"/>
                </a:solidFill>
                <a:latin typeface="Times New Roman" pitchFamily="18" charset="0"/>
                <a:cs typeface="Times New Roman" pitchFamily="18" charset="0"/>
              </a:rPr>
              <a:t>СОЦИАЛЬНО-ПСИХОЛОГИЧЕСКАЯ ПОМОЩЬ</a:t>
            </a:r>
            <a:endParaRPr lang="ru-RU" sz="1400" b="1" dirty="0">
              <a:solidFill>
                <a:srgbClr val="3E284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solidFill>
                <a:srgbClr val="3E284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трелка: пятиугольник 14">
            <a:extLst>
              <a:ext uri="{FF2B5EF4-FFF2-40B4-BE49-F238E27FC236}">
                <a16:creationId xmlns:a16="http://schemas.microsoft.com/office/drawing/2014/main" id="{7B174056-6C35-4061-A790-354B4AE969D3}"/>
              </a:ext>
            </a:extLst>
          </p:cNvPr>
          <p:cNvSpPr/>
          <p:nvPr/>
        </p:nvSpPr>
        <p:spPr>
          <a:xfrm flipH="1">
            <a:off x="4829452" y="2164008"/>
            <a:ext cx="4268655" cy="1220498"/>
          </a:xfrm>
          <a:prstGeom prst="homePlat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207808" y="2297203"/>
            <a:ext cx="39361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dirty="0">
                <a:solidFill>
                  <a:srgbClr val="3E284F"/>
                </a:solidFill>
                <a:latin typeface="Times New Roman" pitchFamily="18" charset="0"/>
                <a:cs typeface="Times New Roman" pitchFamily="18" charset="0"/>
              </a:rPr>
              <a:t>ПСИХОЛОГИЧЕСКАЯ ПОМОЩЬ </a:t>
            </a:r>
            <a:endParaRPr lang="ru-RU" sz="1400" b="1" dirty="0" smtClean="0">
              <a:solidFill>
                <a:srgbClr val="3E284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400" b="1" dirty="0" smtClean="0">
                <a:solidFill>
                  <a:srgbClr val="3E284F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b="1" dirty="0">
                <a:solidFill>
                  <a:srgbClr val="3E284F"/>
                </a:solidFill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sz="1400" b="1" dirty="0" smtClean="0">
                <a:solidFill>
                  <a:srgbClr val="3E284F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1400" b="1" dirty="0">
                <a:solidFill>
                  <a:srgbClr val="3E284F"/>
                </a:solidFill>
                <a:latin typeface="Times New Roman" pitchFamily="18" charset="0"/>
                <a:cs typeface="Times New Roman" pitchFamily="18" charset="0"/>
              </a:rPr>
              <a:t>ЗАВИСИМОСТЬЮ, ВОССТАНОВЛЕНИЕ </a:t>
            </a:r>
            <a:endParaRPr lang="ru-RU" sz="1400" b="1" dirty="0" smtClean="0">
              <a:solidFill>
                <a:srgbClr val="3E284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400" b="1" dirty="0" smtClean="0">
                <a:solidFill>
                  <a:srgbClr val="3E284F"/>
                </a:solidFill>
                <a:latin typeface="Times New Roman" pitchFamily="18" charset="0"/>
                <a:cs typeface="Times New Roman" pitchFamily="18" charset="0"/>
              </a:rPr>
              <a:t>ДЕТСКО-РОДИТЕЛЬСКИХ </a:t>
            </a:r>
            <a:r>
              <a:rPr lang="ru-RU" sz="1400" b="1" dirty="0">
                <a:solidFill>
                  <a:srgbClr val="3E284F"/>
                </a:solidFill>
                <a:latin typeface="Times New Roman" pitchFamily="18" charset="0"/>
                <a:cs typeface="Times New Roman" pitchFamily="18" charset="0"/>
              </a:rPr>
              <a:t>ОТНОШЕНИЙ</a:t>
            </a:r>
            <a:r>
              <a:rPr lang="ru-RU" sz="1400" b="1" dirty="0" smtClean="0">
                <a:solidFill>
                  <a:srgbClr val="3E284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b="1" dirty="0">
              <a:solidFill>
                <a:srgbClr val="3E284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трелка: пятиугольник 14">
            <a:extLst>
              <a:ext uri="{FF2B5EF4-FFF2-40B4-BE49-F238E27FC236}">
                <a16:creationId xmlns:a16="http://schemas.microsoft.com/office/drawing/2014/main" id="{7B174056-6C35-4061-A790-354B4AE969D3}"/>
              </a:ext>
            </a:extLst>
          </p:cNvPr>
          <p:cNvSpPr/>
          <p:nvPr/>
        </p:nvSpPr>
        <p:spPr>
          <a:xfrm flipH="1">
            <a:off x="4226310" y="3694970"/>
            <a:ext cx="4871795" cy="892231"/>
          </a:xfrm>
          <a:prstGeom prst="homePlat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: пятиугольник 14">
            <a:extLst>
              <a:ext uri="{FF2B5EF4-FFF2-40B4-BE49-F238E27FC236}">
                <a16:creationId xmlns:a16="http://schemas.microsoft.com/office/drawing/2014/main" id="{7B174056-6C35-4061-A790-354B4AE969D3}"/>
              </a:ext>
            </a:extLst>
          </p:cNvPr>
          <p:cNvSpPr/>
          <p:nvPr/>
        </p:nvSpPr>
        <p:spPr>
          <a:xfrm flipH="1">
            <a:off x="3647284" y="4853582"/>
            <a:ext cx="5438617" cy="864962"/>
          </a:xfrm>
          <a:prstGeom prst="homePlat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6637BAD-DCE8-458C-A95F-F3B227B63468}"/>
              </a:ext>
            </a:extLst>
          </p:cNvPr>
          <p:cNvSpPr txBox="1"/>
          <p:nvPr/>
        </p:nvSpPr>
        <p:spPr>
          <a:xfrm>
            <a:off x="4167842" y="5024453"/>
            <a:ext cx="4752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3E284F"/>
                </a:solidFill>
                <a:latin typeface="Times New Roman" pitchFamily="18" charset="0"/>
                <a:cs typeface="Times New Roman" pitchFamily="18" charset="0"/>
              </a:rPr>
              <a:t>СОДЕЙСТВИЕ РОДИТЕЛЯМ </a:t>
            </a:r>
          </a:p>
          <a:p>
            <a:pPr algn="ctr"/>
            <a:r>
              <a:rPr lang="ru-RU" sz="1400" b="1" dirty="0" smtClean="0">
                <a:solidFill>
                  <a:srgbClr val="3E284F"/>
                </a:solidFill>
                <a:latin typeface="Times New Roman" pitchFamily="18" charset="0"/>
                <a:cs typeface="Times New Roman" pitchFamily="18" charset="0"/>
              </a:rPr>
              <a:t>В ВОССТАНОВЛЕНИИ В РОДИТЕЛЬСКИХ ПРАВАХ</a:t>
            </a:r>
          </a:p>
        </p:txBody>
      </p:sp>
    </p:spTree>
    <p:extLst>
      <p:ext uri="{BB962C8B-B14F-4D97-AF65-F5344CB8AC3E}">
        <p14:creationId xmlns:p14="http://schemas.microsoft.com/office/powerpoint/2010/main" val="38486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B895E978-02A2-4067-9926-1DF5B82C837E}"/>
              </a:ext>
            </a:extLst>
          </p:cNvPr>
          <p:cNvSpPr txBox="1">
            <a:spLocks/>
          </p:cNvSpPr>
          <p:nvPr/>
        </p:nvSpPr>
        <p:spPr>
          <a:xfrm>
            <a:off x="844261" y="303460"/>
            <a:ext cx="7917873" cy="727779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377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b="1" spc="-85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БЛАГОТВОРИТЕЛЬНЫЙ ФОНД «МИР,  В КОТОРОМ НЕТ ЧУЖИХ, МИР </a:t>
            </a:r>
            <a:r>
              <a:rPr lang="ru-RU" sz="2000" b="1" spc="-85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РАВНЫХ ВОЗМОЖНОСТЕЙ» </a:t>
            </a:r>
            <a:endParaRPr lang="ru-RU" sz="2000" b="1" spc="-85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25" name="Рисунок 24" descr="Без имени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B4C3B3">
                  <a:alpha val="89412"/>
                </a:srgbClr>
              </a:clrFrom>
              <a:clrTo>
                <a:srgbClr val="B4C3B3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76181" y="1158919"/>
            <a:ext cx="3587577" cy="5401054"/>
          </a:xfrm>
          <a:prstGeom prst="rect">
            <a:avLst/>
          </a:prstGeom>
          <a:ln>
            <a:noFill/>
          </a:ln>
          <a:effectLst/>
        </p:spPr>
      </p:pic>
      <p:sp>
        <p:nvSpPr>
          <p:cNvPr id="15" name="Прямоугольник 14"/>
          <p:cNvSpPr/>
          <p:nvPr/>
        </p:nvSpPr>
        <p:spPr>
          <a:xfrm>
            <a:off x="617050" y="4123301"/>
            <a:ext cx="81058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533400"/>
            <a:r>
              <a:rPr lang="ru-RU" sz="2000" b="1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7" name="Рисунок 6" descr="Picture background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332" y="756650"/>
            <a:ext cx="1939761" cy="185273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Стрелка: пятиугольник 14">
            <a:extLst>
              <a:ext uri="{FF2B5EF4-FFF2-40B4-BE49-F238E27FC236}">
                <a16:creationId xmlns:a16="http://schemas.microsoft.com/office/drawing/2014/main" id="{7B174056-6C35-4061-A790-354B4AE969D3}"/>
              </a:ext>
            </a:extLst>
          </p:cNvPr>
          <p:cNvSpPr/>
          <p:nvPr/>
        </p:nvSpPr>
        <p:spPr>
          <a:xfrm flipH="1">
            <a:off x="3302493" y="1534634"/>
            <a:ext cx="5751353" cy="1623527"/>
          </a:xfrm>
          <a:prstGeom prst="homePlat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1F30145-7346-4DDC-9EF7-0AD56EF99E00}"/>
              </a:ext>
            </a:extLst>
          </p:cNvPr>
          <p:cNvSpPr txBox="1"/>
          <p:nvPr/>
        </p:nvSpPr>
        <p:spPr>
          <a:xfrm flipH="1">
            <a:off x="3746278" y="1765754"/>
            <a:ext cx="53075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ОКАЗАНИЕ ЭКСТРЕННОЙ МАТЕРИАЛЬНОЙ ПОДДЕРЖКИ (ПРОДУКТЫ ПИТАНИЯ, ВЕЩЕВЫЕ НАБОРЫ, ОПЛАТА ПРОЕЗДА </a:t>
            </a:r>
          </a:p>
          <a:p>
            <a:pPr lvl="0"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ОБЩЕСТВЕННОМ ТРАНСПОРТЕ И ДР.)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елка: пятиугольник 14">
            <a:extLst>
              <a:ext uri="{FF2B5EF4-FFF2-40B4-BE49-F238E27FC236}">
                <a16:creationId xmlns:a16="http://schemas.microsoft.com/office/drawing/2014/main" id="{7B174056-6C35-4061-A790-354B4AE969D3}"/>
              </a:ext>
            </a:extLst>
          </p:cNvPr>
          <p:cNvSpPr/>
          <p:nvPr/>
        </p:nvSpPr>
        <p:spPr>
          <a:xfrm flipH="1">
            <a:off x="2991775" y="3813415"/>
            <a:ext cx="6048707" cy="1625829"/>
          </a:xfrm>
          <a:prstGeom prst="homePlat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F30145-7346-4DDC-9EF7-0AD56EF99E00}"/>
              </a:ext>
            </a:extLst>
          </p:cNvPr>
          <p:cNvSpPr txBox="1"/>
          <p:nvPr/>
        </p:nvSpPr>
        <p:spPr>
          <a:xfrm flipH="1">
            <a:off x="4217274" y="3981236"/>
            <a:ext cx="46254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ОКАЗАНИЕ МАТЕРИАЛЬНОЙ ПОМОЩИ ДЛЯ ПРОВЕДЕНИЯ РЕМОНТНЫХ РАБОТ, ПРИОБРЕТЕНИЯ МЕБЕЛИ, БЫТОВОЙ ТЕХНИКИ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адрес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9375" y="2966083"/>
            <a:ext cx="598907" cy="602982"/>
          </a:xfrm>
          <a:prstGeom prst="rect">
            <a:avLst/>
          </a:prstGeom>
        </p:spPr>
      </p:pic>
      <p:pic>
        <p:nvPicPr>
          <p:cNvPr id="16" name="Рисунок 15" descr="тел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11873" y="4117574"/>
            <a:ext cx="563173" cy="55918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673799" y="3051515"/>
            <a:ext cx="35342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г. Омск, ул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14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Чередовая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4а</a:t>
            </a:r>
            <a:endParaRPr lang="ru-RU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28282" y="4164665"/>
            <a:ext cx="48829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(913) 612-98-02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20" descr="https://im0-tub-ru.yandex.net/i?id=4769ef7f84bc33016cb203bc70ac2bef&amp;n=33&amp;w=179&amp;h=13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70491" y="5728408"/>
            <a:ext cx="1539212" cy="10961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0581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B895E978-02A2-4067-9926-1DF5B82C837E}"/>
              </a:ext>
            </a:extLst>
          </p:cNvPr>
          <p:cNvSpPr txBox="1">
            <a:spLocks/>
          </p:cNvSpPr>
          <p:nvPr/>
        </p:nvSpPr>
        <p:spPr>
          <a:xfrm>
            <a:off x="844261" y="303461"/>
            <a:ext cx="7917873" cy="45319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377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b="1" spc="-85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СОДРУЖЕСТВО «АНОНИМНЫЕ АЛКОГОЛИКИ»</a:t>
            </a:r>
            <a:endParaRPr lang="ru-RU" sz="2000" b="1" spc="-85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25" name="Рисунок 24" descr="Без имени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B4C3B3">
                  <a:alpha val="89412"/>
                </a:srgbClr>
              </a:clrFrom>
              <a:clrTo>
                <a:srgbClr val="B4C3B3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76181" y="1158919"/>
            <a:ext cx="3587577" cy="5401054"/>
          </a:xfrm>
          <a:prstGeom prst="rect">
            <a:avLst/>
          </a:prstGeom>
          <a:ln>
            <a:noFill/>
          </a:ln>
          <a:effectLst/>
        </p:spPr>
      </p:pic>
      <p:sp>
        <p:nvSpPr>
          <p:cNvPr id="15" name="Прямоугольник 14"/>
          <p:cNvSpPr/>
          <p:nvPr/>
        </p:nvSpPr>
        <p:spPr>
          <a:xfrm>
            <a:off x="656297" y="3744368"/>
            <a:ext cx="81058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533400"/>
            <a:r>
              <a:rPr lang="ru-RU" sz="2000" b="1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68052" y="5661246"/>
            <a:ext cx="81058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533400"/>
            <a:r>
              <a:rPr lang="ru-RU" sz="2000" b="1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8" name="Стрелка: пятиугольник 14">
            <a:extLst>
              <a:ext uri="{FF2B5EF4-FFF2-40B4-BE49-F238E27FC236}">
                <a16:creationId xmlns:a16="http://schemas.microsoft.com/office/drawing/2014/main" id="{7B174056-6C35-4061-A790-354B4AE969D3}"/>
              </a:ext>
            </a:extLst>
          </p:cNvPr>
          <p:cNvSpPr/>
          <p:nvPr/>
        </p:nvSpPr>
        <p:spPr>
          <a:xfrm flipH="1">
            <a:off x="3139383" y="2178742"/>
            <a:ext cx="5832504" cy="2055704"/>
          </a:xfrm>
          <a:prstGeom prst="homePlat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1F30145-7346-4DDC-9EF7-0AD56EF99E00}"/>
              </a:ext>
            </a:extLst>
          </p:cNvPr>
          <p:cNvSpPr txBox="1"/>
          <p:nvPr/>
        </p:nvSpPr>
        <p:spPr>
          <a:xfrm flipH="1">
            <a:off x="3731663" y="2421764"/>
            <a:ext cx="50304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ПОМОЩЬ РОДИТЕЛЯМ </a:t>
            </a:r>
          </a:p>
          <a:p>
            <a:pPr lvl="0"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ЗАВИСИМОСТЬЮ </a:t>
            </a:r>
          </a:p>
          <a:p>
            <a:pPr lvl="0"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ПРЕОДОЛЕНИИ ТРУДНОЙ ЖИЗНЕННОЙ СИТУАЦИИ </a:t>
            </a:r>
            <a:endParaRPr lang="ru-RU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тел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7297" y="4301837"/>
            <a:ext cx="563173" cy="559180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921982" y="5070849"/>
            <a:ext cx="47798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(3812) 28-38-08 круглосуточно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20" descr="https://im0-tub-ru.yandex.net/i?id=4769ef7f84bc33016cb203bc70ac2bef&amp;n=33&amp;w=179&amp;h=13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70491" y="5151891"/>
            <a:ext cx="1539212" cy="1096138"/>
          </a:xfrm>
          <a:prstGeom prst="rect">
            <a:avLst/>
          </a:prstGeom>
          <a:noFill/>
        </p:spPr>
      </p:pic>
      <p:pic>
        <p:nvPicPr>
          <p:cNvPr id="21" name="Рисунок 20" descr="аа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3616" y="476964"/>
            <a:ext cx="1942890" cy="1942890"/>
          </a:xfrm>
          <a:prstGeom prst="ellipse">
            <a:avLst/>
          </a:prstGeom>
          <a:ln w="3175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" name="Рисунок 19" descr="адрес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92142" y="4989575"/>
            <a:ext cx="598907" cy="602982"/>
          </a:xfrm>
          <a:prstGeom prst="rect">
            <a:avLst/>
          </a:prstGeom>
        </p:spPr>
      </p:pic>
      <p:sp>
        <p:nvSpPr>
          <p:cNvPr id="24" name="Прямоугольник 23"/>
          <p:cNvSpPr/>
          <p:nvPr/>
        </p:nvSpPr>
        <p:spPr>
          <a:xfrm>
            <a:off x="870470" y="4330662"/>
            <a:ext cx="47798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aaomsk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688" y="603103"/>
            <a:ext cx="1297199" cy="1297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81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B895E978-02A2-4067-9926-1DF5B82C837E}"/>
              </a:ext>
            </a:extLst>
          </p:cNvPr>
          <p:cNvSpPr txBox="1">
            <a:spLocks/>
          </p:cNvSpPr>
          <p:nvPr/>
        </p:nvSpPr>
        <p:spPr>
          <a:xfrm>
            <a:off x="995645" y="303461"/>
            <a:ext cx="7917873" cy="855458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377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b="1" spc="-85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БЛАГОТВОРИТЕЛЬНАЯ ОРГАНИЗАЦИЯ </a:t>
            </a:r>
          </a:p>
          <a:p>
            <a:pPr algn="ctr"/>
            <a:r>
              <a:rPr lang="ru-RU" sz="2000" b="1" spc="-85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«ТВОЙ ПУТЬ - ЖИЗНЬ»</a:t>
            </a:r>
            <a:endParaRPr lang="ru-RU" sz="2000" b="1" spc="-85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25" name="Рисунок 24" descr="Без имени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B4C3B3">
                  <a:alpha val="89412"/>
                </a:srgbClr>
              </a:clrFrom>
              <a:clrTo>
                <a:srgbClr val="B4C3B3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76181" y="1158919"/>
            <a:ext cx="3587577" cy="5401054"/>
          </a:xfrm>
          <a:prstGeom prst="rect">
            <a:avLst/>
          </a:prstGeom>
          <a:ln>
            <a:noFill/>
          </a:ln>
          <a:effectLst/>
        </p:spPr>
      </p:pic>
      <p:sp>
        <p:nvSpPr>
          <p:cNvPr id="15" name="Прямоугольник 14"/>
          <p:cNvSpPr/>
          <p:nvPr/>
        </p:nvSpPr>
        <p:spPr>
          <a:xfrm>
            <a:off x="617050" y="4123301"/>
            <a:ext cx="81058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533400"/>
            <a:r>
              <a:rPr lang="ru-RU" sz="2000" b="1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87715" y="5049249"/>
            <a:ext cx="81058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533400"/>
            <a:r>
              <a:rPr lang="ru-RU" sz="2000" b="1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8" name="Стрелка: пятиугольник 14">
            <a:extLst>
              <a:ext uri="{FF2B5EF4-FFF2-40B4-BE49-F238E27FC236}">
                <a16:creationId xmlns:a16="http://schemas.microsoft.com/office/drawing/2014/main" id="{7B174056-6C35-4061-A790-354B4AE969D3}"/>
              </a:ext>
            </a:extLst>
          </p:cNvPr>
          <p:cNvSpPr/>
          <p:nvPr/>
        </p:nvSpPr>
        <p:spPr>
          <a:xfrm flipH="1">
            <a:off x="2729132" y="1711267"/>
            <a:ext cx="6326592" cy="2520715"/>
          </a:xfrm>
          <a:prstGeom prst="homePlat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1F30145-7346-4DDC-9EF7-0AD56EF99E00}"/>
              </a:ext>
            </a:extLst>
          </p:cNvPr>
          <p:cNvSpPr txBox="1"/>
          <p:nvPr/>
        </p:nvSpPr>
        <p:spPr>
          <a:xfrm flipH="1">
            <a:off x="3740104" y="2002128"/>
            <a:ext cx="50304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ПОМОЩЬ РОДИТЕЛЯМ </a:t>
            </a:r>
          </a:p>
          <a:p>
            <a:pPr lvl="0"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ЗАВИСИМОСТЬЮ </a:t>
            </a:r>
          </a:p>
          <a:p>
            <a:pPr lvl="0"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ПРЕОДОЛЕНИИ ТРУДНОЙ ЖИЗНЕННОЙ СИТУАЦИИ </a:t>
            </a:r>
          </a:p>
          <a:p>
            <a:pPr lvl="0"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ПРОЖИВАНИЕМ </a:t>
            </a:r>
          </a:p>
          <a:p>
            <a:pPr lvl="0"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ВОССТАНОВИТЕЛЬНОМ ЦЕНТРЕ</a:t>
            </a:r>
            <a:endParaRPr lang="ru-RU" sz="20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тел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7482" y="4231983"/>
            <a:ext cx="563173" cy="547123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995645" y="3114343"/>
            <a:ext cx="32632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44261" y="4007582"/>
            <a:ext cx="47798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(923) 637-55-55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8 (923) 670-10-40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20" descr="https://im0-tub-ru.yandex.net/i?id=4769ef7f84bc33016cb203bc70ac2bef&amp;n=33&amp;w=179&amp;h=13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70491" y="5151891"/>
            <a:ext cx="1539212" cy="1096138"/>
          </a:xfrm>
          <a:prstGeom prst="rect">
            <a:avLst/>
          </a:prstGeom>
          <a:noFill/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278" y="220556"/>
            <a:ext cx="2207318" cy="2207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37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B895E978-02A2-4067-9926-1DF5B82C837E}"/>
              </a:ext>
            </a:extLst>
          </p:cNvPr>
          <p:cNvSpPr txBox="1">
            <a:spLocks/>
          </p:cNvSpPr>
          <p:nvPr/>
        </p:nvSpPr>
        <p:spPr>
          <a:xfrm>
            <a:off x="844261" y="303461"/>
            <a:ext cx="7917873" cy="45319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377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b="1" spc="-85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СЕМЕЙНЫЙ ЦЕНТР «РЕСУРС»</a:t>
            </a:r>
            <a:endParaRPr lang="ru-RU" sz="2000" b="1" spc="-85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25" name="Рисунок 24" descr="Без имени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B4C3B3">
                  <a:alpha val="89412"/>
                </a:srgbClr>
              </a:clrFrom>
              <a:clrTo>
                <a:srgbClr val="B4C3B3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76181" y="1158919"/>
            <a:ext cx="3587577" cy="5401054"/>
          </a:xfrm>
          <a:prstGeom prst="rect">
            <a:avLst/>
          </a:prstGeom>
          <a:ln>
            <a:noFill/>
          </a:ln>
          <a:effectLst/>
        </p:spPr>
      </p:pic>
      <p:sp>
        <p:nvSpPr>
          <p:cNvPr id="15" name="Прямоугольник 14"/>
          <p:cNvSpPr/>
          <p:nvPr/>
        </p:nvSpPr>
        <p:spPr>
          <a:xfrm>
            <a:off x="617050" y="4123301"/>
            <a:ext cx="81058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533400"/>
            <a:r>
              <a:rPr lang="ru-RU" sz="2000" b="1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87715" y="5049249"/>
            <a:ext cx="81058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533400"/>
            <a:r>
              <a:rPr lang="ru-RU" sz="2000" b="1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8" name="Стрелка: пятиугольник 14">
            <a:extLst>
              <a:ext uri="{FF2B5EF4-FFF2-40B4-BE49-F238E27FC236}">
                <a16:creationId xmlns:a16="http://schemas.microsoft.com/office/drawing/2014/main" id="{7B174056-6C35-4061-A790-354B4AE969D3}"/>
              </a:ext>
            </a:extLst>
          </p:cNvPr>
          <p:cNvSpPr/>
          <p:nvPr/>
        </p:nvSpPr>
        <p:spPr>
          <a:xfrm flipH="1">
            <a:off x="3445452" y="1099281"/>
            <a:ext cx="5698548" cy="1502266"/>
          </a:xfrm>
          <a:prstGeom prst="homePlat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1F30145-7346-4DDC-9EF7-0AD56EF99E00}"/>
              </a:ext>
            </a:extLst>
          </p:cNvPr>
          <p:cNvSpPr txBox="1"/>
          <p:nvPr/>
        </p:nvSpPr>
        <p:spPr>
          <a:xfrm flipH="1">
            <a:off x="3868615" y="1250249"/>
            <a:ext cx="51103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СОПРОВОЖДАЕМОЕ ПРОЖИВАНИЕ ДЕТЕЙ С РОДИТЕЛЯМИ, СТРАДАЮЩИМИ АЛКОГОЛЬНОЙ, НАРКОТИЧЕСКОЙ ЗАВИСИМОСТЬЮ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адрес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32535" y="2666355"/>
            <a:ext cx="598907" cy="602982"/>
          </a:xfrm>
          <a:prstGeom prst="rect">
            <a:avLst/>
          </a:prstGeom>
        </p:spPr>
      </p:pic>
      <p:pic>
        <p:nvPicPr>
          <p:cNvPr id="16" name="Рисунок 15" descr="тел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6128" y="4292858"/>
            <a:ext cx="563173" cy="55918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918598" y="2564920"/>
            <a:ext cx="415567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Калачинский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район,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с. Ивановка,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ул.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Вокзальная, д. 41</a:t>
            </a:r>
            <a:endParaRPr lang="ru-RU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44261" y="4341615"/>
            <a:ext cx="47798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(3812) 357-000 доб. 2838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20" descr="https://im0-tub-ru.yandex.net/i?id=4769ef7f84bc33016cb203bc70ac2bef&amp;n=33&amp;w=179&amp;h=13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10550" y="5944246"/>
            <a:ext cx="1283106" cy="913754"/>
          </a:xfrm>
          <a:prstGeom prst="rect">
            <a:avLst/>
          </a:prstGeom>
          <a:noFill/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63731" y="303461"/>
            <a:ext cx="1764314" cy="1643154"/>
          </a:xfrm>
          <a:prstGeom prst="ellipse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22" name="Стрелка: пятиугольник 14">
            <a:extLst>
              <a:ext uri="{FF2B5EF4-FFF2-40B4-BE49-F238E27FC236}">
                <a16:creationId xmlns:a16="http://schemas.microsoft.com/office/drawing/2014/main" id="{7B174056-6C35-4061-A790-354B4AE969D3}"/>
              </a:ext>
            </a:extLst>
          </p:cNvPr>
          <p:cNvSpPr/>
          <p:nvPr/>
        </p:nvSpPr>
        <p:spPr>
          <a:xfrm flipH="1">
            <a:off x="2876181" y="3315698"/>
            <a:ext cx="6248436" cy="909824"/>
          </a:xfrm>
          <a:prstGeom prst="homePlat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1F30145-7346-4DDC-9EF7-0AD56EF99E00}"/>
              </a:ext>
            </a:extLst>
          </p:cNvPr>
          <p:cNvSpPr txBox="1"/>
          <p:nvPr/>
        </p:nvSpPr>
        <p:spPr>
          <a:xfrm flipH="1">
            <a:off x="3445451" y="3447444"/>
            <a:ext cx="52774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ВОССТАНОВЛЕНИЕ </a:t>
            </a:r>
          </a:p>
          <a:p>
            <a:pPr lvl="0"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ДЕТСКО-РОДИТЕЛЬСКИХ ОТНОШЕНИЙ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трелка: пятиугольник 14">
            <a:extLst>
              <a:ext uri="{FF2B5EF4-FFF2-40B4-BE49-F238E27FC236}">
                <a16:creationId xmlns:a16="http://schemas.microsoft.com/office/drawing/2014/main" id="{7B174056-6C35-4061-A790-354B4AE969D3}"/>
              </a:ext>
            </a:extLst>
          </p:cNvPr>
          <p:cNvSpPr/>
          <p:nvPr/>
        </p:nvSpPr>
        <p:spPr>
          <a:xfrm flipH="1">
            <a:off x="2369713" y="4994447"/>
            <a:ext cx="6754904" cy="909824"/>
          </a:xfrm>
          <a:prstGeom prst="homePlat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1F30145-7346-4DDC-9EF7-0AD56EF99E00}"/>
              </a:ext>
            </a:extLst>
          </p:cNvPr>
          <p:cNvSpPr txBox="1"/>
          <p:nvPr/>
        </p:nvSpPr>
        <p:spPr>
          <a:xfrm flipH="1">
            <a:off x="3270738" y="5115531"/>
            <a:ext cx="52471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ПОМОЩЬ В ПРЕОДОЛЕНИИ  </a:t>
            </a:r>
          </a:p>
          <a:p>
            <a:pPr lvl="0"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ТРУДНОЙ ЖИЗНЕННОЙ СИТУАЦИИ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18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Без имени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B4C3B3">
                  <a:alpha val="89412"/>
                </a:srgbClr>
              </a:clrFrom>
              <a:clrTo>
                <a:srgbClr val="B4C3B3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31804" y="1081123"/>
            <a:ext cx="3587577" cy="5401054"/>
          </a:xfrm>
          <a:prstGeom prst="rect">
            <a:avLst/>
          </a:prstGeom>
          <a:ln>
            <a:noFill/>
          </a:ln>
          <a:effectLst/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B895E978-02A2-4067-9926-1DF5B82C837E}"/>
              </a:ext>
            </a:extLst>
          </p:cNvPr>
          <p:cNvSpPr txBox="1">
            <a:spLocks/>
          </p:cNvSpPr>
          <p:nvPr/>
        </p:nvSpPr>
        <p:spPr>
          <a:xfrm>
            <a:off x="1530463" y="303902"/>
            <a:ext cx="7424168" cy="131752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lIns="91440" tIns="45720" rIns="91440" bIns="45720" rtlCol="0" anchor="t">
            <a:noAutofit/>
          </a:bodyPr>
          <a:lstStyle>
            <a:lvl1pPr algn="l" defTabSz="914377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ru-RU" sz="2000" b="1" spc="-85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РЕСУРСНЫЙ ЦЕНТР БЮДЖЕТНОГО УЧРЕЖДЕНИЯ ОМСКОЙ ОБЛАСТИ «ЦЕНТР ПОДДЕРЖКИ СЕМЬИ»</a:t>
            </a:r>
            <a:endParaRPr lang="ru-RU" sz="2000" b="1" spc="-85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9" name="Рисунок 8" descr="адрес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3354" y="3461705"/>
            <a:ext cx="425732" cy="428628"/>
          </a:xfrm>
          <a:prstGeom prst="rect">
            <a:avLst/>
          </a:prstGeom>
        </p:spPr>
      </p:pic>
      <p:pic>
        <p:nvPicPr>
          <p:cNvPr id="10" name="Рисунок 9" descr="тел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8056" y="4254303"/>
            <a:ext cx="431689" cy="428628"/>
          </a:xfrm>
          <a:prstGeom prst="rect">
            <a:avLst/>
          </a:prstGeom>
        </p:spPr>
      </p:pic>
      <p:pic>
        <p:nvPicPr>
          <p:cNvPr id="11" name="Рисунок 10" descr="маил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8716" y="4981995"/>
            <a:ext cx="450370" cy="42862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97652" y="3367220"/>
            <a:ext cx="6545868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г. Омск, ул.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Вс. Иванова, д. 13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43058" y="4207007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(3812) 45-14-48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954156" y="4916023"/>
            <a:ext cx="28616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cps2008@mail.ru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Picture 20" descr="https://im0-tub-ru.yandex.net/i?id=4769ef7f84bc33016cb203bc70ac2bef&amp;n=33&amp;w=179&amp;h=13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77515" y="5542034"/>
            <a:ext cx="1732010" cy="1233438"/>
          </a:xfrm>
          <a:prstGeom prst="rect">
            <a:avLst/>
          </a:prstGeom>
          <a:noFill/>
        </p:spPr>
      </p:pic>
      <p:pic>
        <p:nvPicPr>
          <p:cNvPr id="20" name="Рисунок 19" descr="http://oualex.sherb.obr55.ru/files/2022/04/i.pn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19"/>
            <a:ext cx="1908313" cy="132099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Стрелка: пятиугольник 14">
            <a:extLst>
              <a:ext uri="{FF2B5EF4-FFF2-40B4-BE49-F238E27FC236}">
                <a16:creationId xmlns:a16="http://schemas.microsoft.com/office/drawing/2014/main" id="{7B174056-6C35-4061-A790-354B4AE969D3}"/>
              </a:ext>
            </a:extLst>
          </p:cNvPr>
          <p:cNvSpPr/>
          <p:nvPr/>
        </p:nvSpPr>
        <p:spPr>
          <a:xfrm flipH="1">
            <a:off x="2631804" y="1921105"/>
            <a:ext cx="6512196" cy="1105578"/>
          </a:xfrm>
          <a:prstGeom prst="homePlat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6637BAD-DCE8-458C-A95F-F3B227B63468}"/>
              </a:ext>
            </a:extLst>
          </p:cNvPr>
          <p:cNvSpPr txBox="1"/>
          <p:nvPr/>
        </p:nvSpPr>
        <p:spPr>
          <a:xfrm>
            <a:off x="3007258" y="2146220"/>
            <a:ext cx="59473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3E284F"/>
                </a:solidFill>
                <a:latin typeface="Times New Roman" pitchFamily="18" charset="0"/>
                <a:cs typeface="Times New Roman" pitchFamily="18" charset="0"/>
              </a:rPr>
              <a:t>СОДЕЙСТВИЕ РОДИТЕЛЯМ </a:t>
            </a:r>
          </a:p>
          <a:p>
            <a:pPr algn="ctr"/>
            <a:r>
              <a:rPr lang="ru-RU" b="1" dirty="0" smtClean="0">
                <a:solidFill>
                  <a:srgbClr val="3E284F"/>
                </a:solidFill>
                <a:latin typeface="Times New Roman" pitchFamily="18" charset="0"/>
                <a:cs typeface="Times New Roman" pitchFamily="18" charset="0"/>
              </a:rPr>
              <a:t>В ВОССТАНОВЛЕНИИ В РОДИТЕЛЬСКИХ ПРАВАХ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16" y="1430545"/>
            <a:ext cx="1732043" cy="1732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02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Без имени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B4C3B3">
                  <a:alpha val="89412"/>
                </a:srgbClr>
              </a:clrFrom>
              <a:clrTo>
                <a:srgbClr val="B4C3B3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31804" y="1081123"/>
            <a:ext cx="3587577" cy="5401054"/>
          </a:xfrm>
          <a:prstGeom prst="rect">
            <a:avLst/>
          </a:prstGeom>
          <a:ln>
            <a:noFill/>
          </a:ln>
          <a:effectLst/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B895E978-02A2-4067-9926-1DF5B82C837E}"/>
              </a:ext>
            </a:extLst>
          </p:cNvPr>
          <p:cNvSpPr txBox="1">
            <a:spLocks/>
          </p:cNvSpPr>
          <p:nvPr/>
        </p:nvSpPr>
        <p:spPr>
          <a:xfrm>
            <a:off x="813953" y="178902"/>
            <a:ext cx="8208748" cy="203831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lIns="91440" tIns="45720" rIns="91440" bIns="45720" rtlCol="0" anchor="t">
            <a:noAutofit/>
          </a:bodyPr>
          <a:lstStyle>
            <a:lvl1pPr algn="l" defTabSz="914377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ru-RU" sz="2000" b="1" spc="-85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ОМСКОЕ ОБЛАСТНОЕ ОТДЕЛЕНИЕ </a:t>
            </a:r>
          </a:p>
          <a:p>
            <a:pPr algn="ctr">
              <a:lnSpc>
                <a:spcPct val="150000"/>
              </a:lnSpc>
            </a:pPr>
            <a:r>
              <a:rPr lang="ru-RU" sz="2000" b="1" spc="-85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ОБЩЕРОССИЙСКОГО ОБЩЕСТВЕННОГО БЛАГОТВОРИТЕЛЬНОГО ФОНДА </a:t>
            </a:r>
          </a:p>
          <a:p>
            <a:pPr algn="ctr">
              <a:lnSpc>
                <a:spcPct val="150000"/>
              </a:lnSpc>
            </a:pPr>
            <a:r>
              <a:rPr lang="ru-RU" sz="2000" b="1" spc="-85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«РОССИЙСКИЙ ДЕТСКИЙ ФОНД»</a:t>
            </a:r>
            <a:endParaRPr lang="ru-RU" sz="2000" b="1" spc="-85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9" name="Рисунок 8" descr="адрес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6921" y="3509001"/>
            <a:ext cx="425732" cy="428628"/>
          </a:xfrm>
          <a:prstGeom prst="rect">
            <a:avLst/>
          </a:prstGeom>
        </p:spPr>
      </p:pic>
      <p:pic>
        <p:nvPicPr>
          <p:cNvPr id="10" name="Рисунок 9" descr="тел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4767" y="4199239"/>
            <a:ext cx="431689" cy="428628"/>
          </a:xfrm>
          <a:prstGeom prst="rect">
            <a:avLst/>
          </a:prstGeom>
        </p:spPr>
      </p:pic>
      <p:pic>
        <p:nvPicPr>
          <p:cNvPr id="11" name="Рисунок 10" descr="маил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6921" y="4969579"/>
            <a:ext cx="450370" cy="42862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73043" y="3321883"/>
            <a:ext cx="6545868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г. Омск, ул.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Волховстроя, д.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>
              <a:buNone/>
            </a:pPr>
            <a:endParaRPr lang="ru-RU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62259" y="4151943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(3812) 48-89-59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162259" y="4874987"/>
            <a:ext cx="25731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rdf.00@mail.ru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Picture 20" descr="https://im0-tub-ru.yandex.net/i?id=4769ef7f84bc33016cb203bc70ac2bef&amp;n=33&amp;w=179&amp;h=13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77515" y="5542034"/>
            <a:ext cx="1732010" cy="1233438"/>
          </a:xfrm>
          <a:prstGeom prst="rect">
            <a:avLst/>
          </a:prstGeom>
          <a:noFill/>
        </p:spPr>
      </p:pic>
      <p:sp>
        <p:nvSpPr>
          <p:cNvPr id="12" name="Стрелка: пятиугольник 14">
            <a:extLst>
              <a:ext uri="{FF2B5EF4-FFF2-40B4-BE49-F238E27FC236}">
                <a16:creationId xmlns:a16="http://schemas.microsoft.com/office/drawing/2014/main" id="{7B174056-6C35-4061-A790-354B4AE969D3}"/>
              </a:ext>
            </a:extLst>
          </p:cNvPr>
          <p:cNvSpPr/>
          <p:nvPr/>
        </p:nvSpPr>
        <p:spPr>
          <a:xfrm flipH="1">
            <a:off x="3816458" y="2237946"/>
            <a:ext cx="5253135" cy="864962"/>
          </a:xfrm>
          <a:prstGeom prst="homePlat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6637BAD-DCE8-458C-A95F-F3B227B63468}"/>
              </a:ext>
            </a:extLst>
          </p:cNvPr>
          <p:cNvSpPr txBox="1"/>
          <p:nvPr/>
        </p:nvSpPr>
        <p:spPr>
          <a:xfrm>
            <a:off x="4045691" y="2347261"/>
            <a:ext cx="50983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3E284F"/>
                </a:solidFill>
                <a:latin typeface="Times New Roman" pitchFamily="18" charset="0"/>
                <a:cs typeface="Times New Roman" pitchFamily="18" charset="0"/>
              </a:rPr>
              <a:t>ПУНКТ БЛАГОТВОРИТЕЛЬНОЙ ВЕЩЕВОЙ ПОМОЩИ «ИЗ ДОБРЫХ РУК»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8656" y="66047"/>
            <a:ext cx="1628775" cy="14859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382" y="1884058"/>
            <a:ext cx="1263321" cy="1263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263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Открытая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11024</TotalTime>
  <Words>543</Words>
  <Application>Microsoft Office PowerPoint</Application>
  <PresentationFormat>Экран (4:3)</PresentationFormat>
  <Paragraphs>121</Paragraphs>
  <Slides>13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13</vt:i4>
      </vt:variant>
    </vt:vector>
  </HeadingPairs>
  <TitlesOfParts>
    <vt:vector size="26" baseType="lpstr">
      <vt:lpstr>Arial</vt:lpstr>
      <vt:lpstr>Calibri</vt:lpstr>
      <vt:lpstr>Calibri Light</vt:lpstr>
      <vt:lpstr>Gautami</vt:lpstr>
      <vt:lpstr>Impact</vt:lpstr>
      <vt:lpstr>Lucida Sans Unicode</vt:lpstr>
      <vt:lpstr>Times New Roman</vt:lpstr>
      <vt:lpstr>Verdana</vt:lpstr>
      <vt:lpstr>Wingdings 2</vt:lpstr>
      <vt:lpstr>Wingdings 3</vt:lpstr>
      <vt:lpstr>HDOfficeLightV0</vt:lpstr>
      <vt:lpstr>1_HDOfficeLightV0</vt:lpstr>
      <vt:lpstr>Открытая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 П. Стружкина</dc:creator>
  <cp:lastModifiedBy>User</cp:lastModifiedBy>
  <cp:revision>1677</cp:revision>
  <cp:lastPrinted>2023-11-24T06:06:39Z</cp:lastPrinted>
  <dcterms:created xsi:type="dcterms:W3CDTF">2018-04-02T10:15:09Z</dcterms:created>
  <dcterms:modified xsi:type="dcterms:W3CDTF">2025-03-19T09:17:49Z</dcterms:modified>
</cp:coreProperties>
</file>