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  <p:sldMasterId id="2147483985" r:id="rId2"/>
    <p:sldMasterId id="2147483997" r:id="rId3"/>
  </p:sldMasterIdLst>
  <p:notesMasterIdLst>
    <p:notesMasterId r:id="rId6"/>
  </p:notesMasterIdLst>
  <p:handoutMasterIdLst>
    <p:handoutMasterId r:id="rId7"/>
  </p:handoutMasterIdLst>
  <p:sldIdLst>
    <p:sldId id="612" r:id="rId4"/>
    <p:sldId id="744" r:id="rId5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" id="{EC75EBE6-545F-4C09-A586-7BD5D137A6DA}">
          <p14:sldIdLst>
            <p14:sldId id="612"/>
            <p14:sldId id="7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CBE5"/>
    <a:srgbClr val="3E284F"/>
    <a:srgbClr val="FFFFFF"/>
    <a:srgbClr val="D74061"/>
    <a:srgbClr val="F0E1ED"/>
    <a:srgbClr val="12A354"/>
    <a:srgbClr val="614791"/>
    <a:srgbClr val="78CABE"/>
    <a:srgbClr val="F3EFF6"/>
    <a:srgbClr val="7A2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2" autoAdjust="0"/>
    <p:restoredTop sz="91579" autoAdjust="0"/>
  </p:normalViewPr>
  <p:slideViewPr>
    <p:cSldViewPr snapToGrid="0">
      <p:cViewPr varScale="1">
        <p:scale>
          <a:sx n="83" d="100"/>
          <a:sy n="83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42" y="-78"/>
      </p:cViewPr>
      <p:guideLst>
        <p:guide orient="horz" pos="3131"/>
        <p:guide pos="21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62E94-00F4-45E1-A9A4-B99AAAB644CA}" type="datetimeFigureOut">
              <a:rPr lang="ru-RU" smtClean="0"/>
              <a:pPr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83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483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C548D-6FBF-4FA5-A5FE-FE6A040E02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48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88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88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B07D08-E3F7-4BC0-B45D-8BDCAD09026F}" type="datetimeFigureOut">
              <a:rPr lang="ru-RU"/>
              <a:pPr>
                <a:defRPr/>
              </a:pPr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3" y="9443664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2BC7CEE-7103-40AD-AA41-4641494E9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884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95350" y="746125"/>
            <a:ext cx="497046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BC7CEE-7103-40AD-AA41-4641494E9E87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8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7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69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8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9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1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1" y="4552860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6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9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60" y="1681852"/>
            <a:ext cx="3867151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60" y="2507556"/>
            <a:ext cx="386715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22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221" y="2507556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0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0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42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8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29" y="990600"/>
            <a:ext cx="4629151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8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7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6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8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29" y="990600"/>
            <a:ext cx="4629151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8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4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80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8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31BAE59-D9BC-4F2D-864E-9322730D8B63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F69CC1-40B4-4725-9BCB-83F766EC168D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71E2EF-ED03-44B4-A4E5-F7F0C39CFA0C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8EA56-0621-442C-A00E-92FA9731B3C5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0EC749-E910-4932-91A1-E8F4D0F81FFE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510DC-7900-49A9-8D60-6403C7906C6D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A3FCC9-06DB-4D35-BB15-0D1C4398A842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BD2218-2E87-4864-9D8C-A11E1C6DFDE4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9328C7-D132-4B3F-8136-0E7F48E0B6AF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1A03-2DF9-48A3-B3D6-F3D864F17E78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0CABEF-23BF-429C-A174-635B7B846165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D1E865-1531-478A-AAFE-D1146CEFCA46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46CDEE-9170-444F-B75A-D9C8948412F7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D17F2-32A8-4C9F-92AE-6FB0A9415C83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92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7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4AB30C78-7925-4C7F-AF5B-239063B5C0FF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933930-5BBC-446A-B389-B3A36AFA104C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B0D8845-C7E0-473D-8FA6-9959B0883666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7A3972-41F2-4662-AF74-EF033F0A9DD7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28CBA3-161C-4667-9C34-09E12DB9D536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DE338-DF4B-468E-9DF4-9E348DC16353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10A296-0C6B-4C0C-A884-DCB3EEA4A7CE}" type="datetimeFigureOut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26.03.2025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3D641-4BC8-466D-9777-0262DEE928DB}" type="slidenum">
              <a:rPr lang="ru-RU" smtClean="0">
                <a:solidFill>
                  <a:srgbClr val="3E284F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E284F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2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6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79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79" y="2507556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47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4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8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9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90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2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40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40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40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1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6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6" y="1828802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5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57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hangingPunct="1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5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5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hangingPunct="1">
              <a:defRPr/>
            </a:pPr>
            <a:fld id="{E0948006-4FA6-48EF-92EE-8579CDB701D8}" type="datetime1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26.03.2025</a:t>
            </a:fld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hangingPunct="1">
              <a:defRPr/>
            </a:pPr>
            <a:r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charset="0"/>
                <a:cs typeface="Arial" charset="0"/>
              </a:rPr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  <a:endParaRPr lang="ru-RU" dirty="0">
              <a:solidFill>
                <a:prstClr val="black">
                  <a:lumMod val="65000"/>
                  <a:lumOff val="3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eaLnBrk="1" hangingPunct="1">
              <a:defRPr/>
            </a:pPr>
            <a:fld id="{1B27AC99-8E6A-459C-8DE1-0C83495690B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eaLnBrk="1" hangingPunct="1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50" y="114907"/>
            <a:ext cx="1060311" cy="119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94145" y="2370430"/>
            <a:ext cx="8464467" cy="451262"/>
          </a:xfrm>
          <a:prstGeom prst="rect">
            <a:avLst/>
          </a:prstGeom>
          <a:effectLst/>
        </p:spPr>
        <p:txBody>
          <a:bodyPr>
            <a:scene3d>
              <a:camera prst="orthographicFront"/>
              <a:lightRig rig="threePt" dir="t"/>
            </a:scene3d>
            <a:sp3d extrusionH="95250" contourW="12700">
              <a:bevelT w="82550" h="38100" prst="coolSlant"/>
              <a:extrusionClr>
                <a:schemeClr val="accent1"/>
              </a:extrusionClr>
              <a:contourClr>
                <a:schemeClr val="accent1">
                  <a:lumMod val="60000"/>
                  <a:lumOff val="40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i="1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Региональные ресурсы 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i="1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  </a:t>
            </a:r>
            <a:r>
              <a:rPr lang="ru-RU" sz="3000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Помощь семьям с детьми</a:t>
            </a:r>
            <a:endParaRPr lang="ru-RU" sz="3000" dirty="0">
              <a:solidFill>
                <a:srgbClr val="3E284F"/>
              </a:solidFill>
              <a:latin typeface="Impact" panose="020B0806030902050204" pitchFamily="34" charset="0"/>
              <a:cs typeface="Gautami" panose="020B0502040204020203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777" y="3886201"/>
            <a:ext cx="9393777" cy="2971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68791" y="484783"/>
            <a:ext cx="8464467" cy="821139"/>
          </a:xfrm>
          <a:prstGeom prst="rect">
            <a:avLst/>
          </a:prstGeom>
          <a:effectLst/>
        </p:spPr>
        <p:txBody>
          <a:bodyPr>
            <a:scene3d>
              <a:camera prst="orthographicFront"/>
              <a:lightRig rig="threePt" dir="t"/>
            </a:scene3d>
            <a:sp3d extrusionH="95250" contourW="12700">
              <a:bevelT w="82550" h="38100" prst="coolSlant"/>
              <a:extrusionClr>
                <a:schemeClr val="accent1"/>
              </a:extrusionClr>
              <a:contourClr>
                <a:schemeClr val="accent1">
                  <a:lumMod val="60000"/>
                  <a:lumOff val="40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Омская область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000" dirty="0" smtClean="0">
                <a:solidFill>
                  <a:srgbClr val="3E284F"/>
                </a:solidFill>
                <a:latin typeface="Impact" panose="020B0806030902050204" pitchFamily="34" charset="0"/>
                <a:cs typeface="Gautami" panose="020B0502040204020203" pitchFamily="34" charset="0"/>
              </a:rPr>
              <a:t>2025</a:t>
            </a:r>
            <a:endParaRPr lang="ru-RU" sz="3000" dirty="0">
              <a:solidFill>
                <a:srgbClr val="3E284F"/>
              </a:solidFill>
              <a:latin typeface="Impact" panose="020B0806030902050204" pitchFamily="34" charset="0"/>
              <a:cs typeface="Gautam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4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комитет\Desktop\c532cf71-24e4-451a-ba68-4b6386abe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1765" y="5044808"/>
            <a:ext cx="697416" cy="697416"/>
          </a:xfrm>
          <a:prstGeom prst="rect">
            <a:avLst/>
          </a:prstGeom>
          <a:noFill/>
        </p:spPr>
      </p:pic>
      <p:pic>
        <p:nvPicPr>
          <p:cNvPr id="3" name="Рисунок 2" descr="Без имени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B4C3B3">
                  <a:alpha val="89412"/>
                </a:srgbClr>
              </a:clrFrom>
              <a:clrTo>
                <a:srgbClr val="B4C3B3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2378" y="898319"/>
            <a:ext cx="3587577" cy="540105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Рисунок 8" descr="адре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748" y="3306726"/>
            <a:ext cx="438045" cy="441025"/>
          </a:xfrm>
          <a:prstGeom prst="rect">
            <a:avLst/>
          </a:prstGeom>
        </p:spPr>
      </p:pic>
      <p:pic>
        <p:nvPicPr>
          <p:cNvPr id="11" name="Рисунок 10" descr="маил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2456" y="4307215"/>
            <a:ext cx="450370" cy="428628"/>
          </a:xfrm>
          <a:prstGeom prst="rect">
            <a:avLst/>
          </a:prstGeom>
        </p:spPr>
      </p:pic>
      <p:pic>
        <p:nvPicPr>
          <p:cNvPr id="13" name="Рисунок 12" descr="телеграм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1134" y="3860116"/>
            <a:ext cx="467324" cy="4286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41664" y="3226178"/>
            <a:ext cx="37199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село Одесское,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Ленина, 25,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2319" y="3896672"/>
            <a:ext cx="199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950) 787-59-13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64103" y="4314683"/>
            <a:ext cx="3194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ms_</a:t>
            </a:r>
            <a:r>
              <a:rPr lang="en-US" b="1" dirty="0" smtClean="0"/>
              <a:t>odesskoe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@mail.ru 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-310951" y="6604084"/>
            <a:ext cx="3880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A1E2972-BF78-4FB9-8A89-A261328F34B7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61971" y="5918847"/>
            <a:ext cx="744147" cy="839263"/>
          </a:xfrm>
          <a:prstGeom prst="rect">
            <a:avLst/>
          </a:prstGeom>
        </p:spPr>
      </p:pic>
      <p:sp>
        <p:nvSpPr>
          <p:cNvPr id="27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468332" y="3151652"/>
            <a:ext cx="4390996" cy="808010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455041" y="4042065"/>
            <a:ext cx="4412512" cy="827647"/>
          </a:xfrm>
          <a:prstGeom prst="homePlate">
            <a:avLst>
              <a:gd name="adj" fmla="val 487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534" y="654630"/>
            <a:ext cx="1346496" cy="727364"/>
          </a:xfrm>
          <a:prstGeom prst="rect">
            <a:avLst/>
          </a:prstGeom>
        </p:spPr>
      </p:pic>
      <p:sp>
        <p:nvSpPr>
          <p:cNvPr id="33" name="Стрелка: пятиугольник 14">
            <a:extLst>
              <a:ext uri="{FF2B5EF4-FFF2-40B4-BE49-F238E27FC236}">
                <a16:creationId xmlns:a16="http://schemas.microsoft.com/office/drawing/2014/main" id="{7B174056-6C35-4061-A790-354B4AE969D3}"/>
              </a:ext>
            </a:extLst>
          </p:cNvPr>
          <p:cNvSpPr/>
          <p:nvPr/>
        </p:nvSpPr>
        <p:spPr>
          <a:xfrm flipH="1">
            <a:off x="4488631" y="4950883"/>
            <a:ext cx="4368290" cy="859397"/>
          </a:xfrm>
          <a:prstGeom prst="homePlate">
            <a:avLst>
              <a:gd name="adj" fmla="val 4381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554" name="AutoShape 2" descr="blob:https://web.whatsapp.com/ae961062-f8fa-4870-ab07-c4d0113791e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blob:https://web.whatsapp.com/ae961062-f8fa-4870-ab07-c4d0113791e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52555" y="3349256"/>
            <a:ext cx="38428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КОНСУЛЬТАЦИИ ПЕДАГОГА-ПСИХОЛОГА</a:t>
            </a:r>
          </a:p>
          <a:p>
            <a:pPr lvl="0" algn="ctr"/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ДЛЯ РОДИТЕЛЕЙ И ДЕТЕЙ.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827181" y="5114260"/>
            <a:ext cx="371076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ШКОЛА РОДИТЕЛЕЙ «АЗБУКА СЕМЬИ»</a:t>
            </a:r>
          </a:p>
          <a:p>
            <a:pPr algn="ctr">
              <a:buFontTx/>
              <a:buChar char="-"/>
            </a:pPr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 курс для родителей по улучшению</a:t>
            </a:r>
          </a:p>
          <a:p>
            <a:pPr algn="ctr"/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 отношений в семье.</a:t>
            </a:r>
          </a:p>
        </p:txBody>
      </p:sp>
      <p:sp>
        <p:nvSpPr>
          <p:cNvPr id="38" name="Заголовок 1">
            <a:extLst>
              <a:ext uri="{FF2B5EF4-FFF2-40B4-BE49-F238E27FC236}">
                <a16:creationId xmlns:a16="http://schemas.microsoft.com/office/drawing/2014/main" id="{B895E978-02A2-4067-9926-1DF5B82C837E}"/>
              </a:ext>
            </a:extLst>
          </p:cNvPr>
          <p:cNvSpPr txBox="1">
            <a:spLocks/>
          </p:cNvSpPr>
          <p:nvPr/>
        </p:nvSpPr>
        <p:spPr>
          <a:xfrm>
            <a:off x="1454727" y="155865"/>
            <a:ext cx="6265718" cy="219393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t">
            <a:noAutofit/>
          </a:bodyPr>
          <a:lstStyle>
            <a:lvl1pPr algn="l" defTabSz="914377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14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БЮДЖЕТНОЕ УЧРЕЖДЕНИЕ ОМСКОЙ ОБЛАСТИ </a:t>
            </a:r>
          </a:p>
          <a:p>
            <a:pPr algn="ctr">
              <a:lnSpc>
                <a:spcPct val="150000"/>
              </a:lnSpc>
            </a:pPr>
            <a:r>
              <a:rPr lang="ru-RU" sz="14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«ЦЕНТР ПСИХОЛОГО-ПЕДАГОГИЧЕСКОЙ, МЕДИЦИНСКОЙ  </a:t>
            </a:r>
          </a:p>
          <a:p>
            <a:pPr algn="ctr">
              <a:lnSpc>
                <a:spcPct val="150000"/>
              </a:lnSpc>
            </a:pPr>
            <a:r>
              <a:rPr lang="ru-RU" sz="14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И</a:t>
            </a:r>
            <a:r>
              <a:rPr lang="en-US" sz="14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400" b="1" spc="-85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СОЦИАЛЬНОЙ  ПОМОЩИ»</a:t>
            </a:r>
          </a:p>
          <a:p>
            <a:pPr algn="ctr">
              <a:lnSpc>
                <a:spcPct val="150000"/>
              </a:lnSpc>
            </a:pPr>
            <a:r>
              <a:rPr lang="ru-RU" sz="1800" b="1" spc="-85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СЛУЖБА  СОЦИАЛЬНО-ПСИХОЛОГИЧЕСКОГО                     </a:t>
            </a:r>
          </a:p>
          <a:p>
            <a:pPr algn="ctr">
              <a:lnSpc>
                <a:spcPct val="150000"/>
              </a:lnSpc>
            </a:pPr>
            <a:r>
              <a:rPr lang="ru-RU" sz="1800" b="1" spc="-85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СОПРОВОЖДЕНИЯ  В  </a:t>
            </a:r>
            <a:r>
              <a:rPr lang="ru-RU" sz="1800" b="1" spc="-85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ОДЕС</a:t>
            </a:r>
            <a:r>
              <a:rPr lang="ru-RU" sz="1800" b="1" spc="-85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СКОМ             </a:t>
            </a:r>
            <a:endParaRPr lang="ru-RU" sz="1800" b="1" spc="-85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800" b="1" spc="-85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МУНИЦИПАЛЬНОМ  РАЙОНЕ</a:t>
            </a:r>
            <a:endParaRPr lang="ru-RU" sz="1800" b="1" spc="-85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3557" name="Picture 5" descr="C:\Users\комитет\Desktop\ae961062-f8fa-4870-ab07-c4d0113791ec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9488" y="219901"/>
            <a:ext cx="1615505" cy="1615505"/>
          </a:xfrm>
          <a:prstGeom prst="rect">
            <a:avLst/>
          </a:prstGeom>
          <a:noFill/>
        </p:spPr>
      </p:pic>
      <p:sp>
        <p:nvSpPr>
          <p:cNvPr id="2050" name="AutoShape 2" descr="Ш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Ш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824201" y="4231758"/>
            <a:ext cx="391435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ИНДИВИДУАЛЬНЫЕ КОРРЕКЦИОННЫЕ ЗАНЯТИЯ</a:t>
            </a:r>
          </a:p>
          <a:p>
            <a:pPr lvl="0" algn="ctr"/>
            <a:r>
              <a:rPr lang="ru-RU" sz="1100" b="1" dirty="0" smtClean="0">
                <a:solidFill>
                  <a:srgbClr val="3E284F"/>
                </a:solidFill>
                <a:latin typeface="Times New Roman" pitchFamily="18" charset="0"/>
                <a:cs typeface="Times New Roman" pitchFamily="18" charset="0"/>
              </a:rPr>
              <a:t> ДЛЯ ДЕТЕЙ И ПОДРОСТКОВ.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148315" y="5029200"/>
            <a:ext cx="334925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ТЕЛЕГРАМ-КАНАЛ 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«ОМСКИЕ РОДИТЕЛИ»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О психологии и семейных взаимоотношениях.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blob:https://web.whatsapp.com/86c1b949-f94e-441f-8581-43055b8abf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blob:https://web.whatsapp.com/86c1b949-f94e-441f-8581-43055b8abf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C:\Users\комитет\Downloads\WhatsApp Image 2025-03-25 at 15.38.05.jpeg"/>
          <p:cNvPicPr>
            <a:picLocks noChangeAspect="1" noChangeArrowheads="1"/>
          </p:cNvPicPr>
          <p:nvPr/>
        </p:nvPicPr>
        <p:blipFill>
          <a:blip r:embed="rId11" cstate="print"/>
          <a:srcRect l="24160" t="23566" r="25194" b="53953"/>
          <a:stretch>
            <a:fillRect/>
          </a:stretch>
        </p:blipFill>
        <p:spPr bwMode="auto">
          <a:xfrm>
            <a:off x="329611" y="4997304"/>
            <a:ext cx="786809" cy="776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277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11346</TotalTime>
  <Words>89</Words>
  <Application>Microsoft Office PowerPoint</Application>
  <PresentationFormat>Экран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15" baseType="lpstr">
      <vt:lpstr>Arial</vt:lpstr>
      <vt:lpstr>Calibri</vt:lpstr>
      <vt:lpstr>Calibri Light</vt:lpstr>
      <vt:lpstr>Gautami</vt:lpstr>
      <vt:lpstr>Impact</vt:lpstr>
      <vt:lpstr>Lucida Sans Unicode</vt:lpstr>
      <vt:lpstr>Times New Roman</vt:lpstr>
      <vt:lpstr>Verdana</vt:lpstr>
      <vt:lpstr>Wingdings 2</vt:lpstr>
      <vt:lpstr>Wingdings 3</vt:lpstr>
      <vt:lpstr>HDOfficeLightV0</vt:lpstr>
      <vt:lpstr>1_HDOfficeLightV0</vt:lpstr>
      <vt:lpstr>Открытая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П. Стружкина</dc:creator>
  <cp:lastModifiedBy>kdn2</cp:lastModifiedBy>
  <cp:revision>1693</cp:revision>
  <cp:lastPrinted>2023-11-24T06:06:39Z</cp:lastPrinted>
  <dcterms:created xsi:type="dcterms:W3CDTF">2018-04-02T10:15:09Z</dcterms:created>
  <dcterms:modified xsi:type="dcterms:W3CDTF">2025-03-26T02:51:22Z</dcterms:modified>
</cp:coreProperties>
</file>