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diagrams/layout17.xml" ContentType="application/vnd.openxmlformats-officedocument.drawingml.diagramLayout+xml"/>
  <Override PartName="/ppt/diagrams/quickStyle17.xml" ContentType="application/vnd.openxmlformats-officedocument.drawingml.diagramQuickStyle+xml"/>
  <Override PartName="/ppt/diagrams/colors17.xml" ContentType="application/vnd.openxmlformats-officedocument.drawingml.diagramColors+xml"/>
  <Override PartName="/ppt/tableStyles.xml" ContentType="application/vnd.openxmlformats-officedocument.presentationml.tableStyles+xml"/>
  <Override PartName="/ppt/diagrams/quickStyle16.xml" ContentType="application/vnd.openxmlformats-officedocument.drawingml.diagramQuickStyle+xml"/>
  <Override PartName="/ppt/diagrams/data16.xml" ContentType="application/vnd.openxmlformats-officedocument.drawingml.diagramData+xml"/>
  <Override PartName="/ppt/slides/slide22.xml" ContentType="application/vnd.openxmlformats-officedocument.presentationml.slide+xml"/>
  <Override PartName="/ppt/diagrams/quickStyle15.xml" ContentType="application/vnd.openxmlformats-officedocument.drawingml.diagramQuickStyle+xml"/>
  <Override PartName="/ppt/diagrams/colors15.xml" ContentType="application/vnd.openxmlformats-officedocument.drawingml.diagramColors+xml"/>
  <Override PartName="/ppt/slides/slide1.xml" ContentType="application/vnd.openxmlformats-officedocument.presentationml.slide+xml"/>
  <Override PartName="/ppt/diagrams/data15.xml" ContentType="application/vnd.openxmlformats-officedocument.drawingml.diagramData+xml"/>
  <Override PartName="/ppt/diagrams/drawing15.xml" ContentType="application/vnd.openxmlformats-officedocument.drawingml.diagramDrawing+xml"/>
  <Override PartName="/ppt/slides/slide11.xml" ContentType="application/vnd.openxmlformats-officedocument.presentationml.slide+xml"/>
  <Override PartName="/ppt/diagrams/quickStyle14.xml" ContentType="application/vnd.openxmlformats-officedocument.drawingml.diagramQuickStyle+xml"/>
  <Override PartName="/ppt/diagrams/layout14.xml" ContentType="application/vnd.openxmlformats-officedocument.drawingml.diagramLayout+xml"/>
  <Override PartName="/ppt/diagrams/data14.xml" ContentType="application/vnd.openxmlformats-officedocument.drawingml.diagramData+xml"/>
  <Override PartName="/ppt/diagrams/quickStyle13.xml" ContentType="application/vnd.openxmlformats-officedocument.drawingml.diagramQuickStyle+xml"/>
  <Override PartName="/ppt/diagrams/colors13.xml" ContentType="application/vnd.openxmlformats-officedocument.drawingml.diagramColors+xml"/>
  <Override PartName="/ppt/slideLayouts/slideLayout4.xml" ContentType="application/vnd.openxmlformats-officedocument.presentationml.slideLayout+xml"/>
  <Override PartName="/ppt/diagrams/data13.xml" ContentType="application/vnd.openxmlformats-officedocument.drawingml.diagramData+xml"/>
  <Override PartName="/ppt/diagrams/drawing13.xml" ContentType="application/vnd.openxmlformats-officedocument.drawingml.diagramDrawing+xml"/>
  <Override PartName="/ppt/diagrams/quickStyle12.xml" ContentType="application/vnd.openxmlformats-officedocument.drawingml.diagramQuickStyle+xml"/>
  <Override PartName="/ppt/diagrams/data12.xml" ContentType="application/vnd.openxmlformats-officedocument.drawingml.diagramData+xml"/>
  <Override PartName="/ppt/slides/slide16.xml" ContentType="application/vnd.openxmlformats-officedocument.presentationml.slide+xml"/>
  <Override PartName="/ppt/diagrams/layout10.xml" ContentType="application/vnd.openxmlformats-officedocument.drawingml.diagramLayout+xml"/>
  <Override PartName="/ppt/diagrams/data10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diagrams/colors9.xml" ContentType="application/vnd.openxmlformats-officedocument.drawingml.diagramColors+xml"/>
  <Override PartName="/ppt/diagrams/drawing17.xml" ContentType="application/vnd.openxmlformats-officedocument.drawingml.diagramDrawing+xml"/>
  <Override PartName="/ppt/slides/slide9.xml" ContentType="application/vnd.openxmlformats-officedocument.presentationml.slide+xml"/>
  <Override PartName="/ppt/diagrams/drawing10.xml" ContentType="application/vnd.openxmlformats-officedocument.drawingml.diagramDrawing+xml"/>
  <Override PartName="/ppt/diagrams/data9.xml" ContentType="application/vnd.openxmlformats-officedocument.drawingml.diagramData+xml"/>
  <Override PartName="/ppt/diagrams/drawing9.xml" ContentType="application/vnd.openxmlformats-officedocument.drawingml.diagramDrawing+xml"/>
  <Override PartName="/ppt/theme/theme1.xml" ContentType="application/vnd.openxmlformats-officedocument.theme+xml"/>
  <Override PartName="/ppt/slides/slide28.xml" ContentType="application/vnd.openxmlformats-officedocument.presentationml.slide+xml"/>
  <Override PartName="/ppt/diagrams/layout11.xml" ContentType="application/vnd.openxmlformats-officedocument.drawingml.diagramLayout+xml"/>
  <Override PartName="/ppt/diagrams/quickStyle8.xml" ContentType="application/vnd.openxmlformats-officedocument.drawingml.diagramQuickStyle+xml"/>
  <Override PartName="/ppt/diagrams/layout8.xml" ContentType="application/vnd.openxmlformats-officedocument.drawingml.diagramLayout+xml"/>
  <Override PartName="/ppt/slideLayouts/slideLayout9.xml" ContentType="application/vnd.openxmlformats-officedocument.presentationml.slideLayout+xml"/>
  <Override PartName="/ppt/diagrams/quickStyle10.xml" ContentType="application/vnd.openxmlformats-officedocument.drawingml.diagramQuickStyle+xml"/>
  <Override PartName="/ppt/diagrams/data8.xml" ContentType="application/vnd.openxmlformats-officedocument.drawingml.diagramData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diagrams/quickStyle11.xml" ContentType="application/vnd.openxmlformats-officedocument.drawingml.diagramQuickStyle+xml"/>
  <Override PartName="/ppt/diagrams/drawing8.xml" ContentType="application/vnd.openxmlformats-officedocument.drawingml.diagramDrawing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quickStyle7.xml" ContentType="application/vnd.openxmlformats-officedocument.drawingml.diagramQuickStyle+xml"/>
  <Override PartName="/ppt/diagrams/layout7.xml" ContentType="application/vnd.openxmlformats-officedocument.drawingml.diagramLayout+xml"/>
  <Override PartName="/ppt/diagrams/colors8.xml" ContentType="application/vnd.openxmlformats-officedocument.drawingml.diagramColors+xml"/>
  <Override PartName="/ppt/diagrams/colors7.xml" ContentType="application/vnd.openxmlformats-officedocument.drawingml.diagramColors+xml"/>
  <Override PartName="/ppt/diagrams/colors16.xml" ContentType="application/vnd.openxmlformats-officedocument.drawingml.diagramColors+xml"/>
  <Override PartName="/ppt/diagrams/layout15.xml" ContentType="application/vnd.openxmlformats-officedocument.drawingml.diagramLayout+xml"/>
  <Override PartName="/ppt/diagrams/drawing7.xml" ContentType="application/vnd.openxmlformats-officedocument.drawingml.diagramDrawing+xml"/>
  <Override PartName="/ppt/diagrams/data6.xml" ContentType="application/vnd.openxmlformats-officedocument.drawingml.diagramData+xml"/>
  <Override PartName="/ppt/slides/slide8.xml" ContentType="application/vnd.openxmlformats-officedocument.presentationml.slide+xml"/>
  <Override PartName="/ppt/diagrams/layout6.xml" ContentType="application/vnd.openxmlformats-officedocument.drawingml.diagramLayout+xml"/>
  <Override PartName="/ppt/diagrams/quickStyle5.xml" ContentType="application/vnd.openxmlformats-officedocument.drawingml.diagramQuickStyle+xml"/>
  <Override PartName="/ppt/diagrams/drawing14.xml" ContentType="application/vnd.openxmlformats-officedocument.drawingml.diagramDrawing+xml"/>
  <Override PartName="/ppt/slideLayouts/slideLayout3.xml" ContentType="application/vnd.openxmlformats-officedocument.presentationml.slideLayout+xml"/>
  <Override PartName="/ppt/diagrams/colors5.xml" ContentType="application/vnd.openxmlformats-officedocument.drawingml.diagramColors+xml"/>
  <Override PartName="/ppt/diagrams/layout4.xml" ContentType="application/vnd.openxmlformats-officedocument.drawingml.diagramLayout+xml"/>
  <Override PartName="/ppt/diagrams/drawing5.xml" ContentType="application/vnd.openxmlformats-officedocument.drawingml.diagramDrawing+xml"/>
  <Override PartName="/ppt/diagrams/quickStyle9.xml" ContentType="application/vnd.openxmlformats-officedocument.drawingml.diagramQuickStyle+xml"/>
  <Override PartName="/ppt/slides/slide18.xml" ContentType="application/vnd.openxmlformats-officedocument.presentationml.slide+xml"/>
  <Override PartName="/ppt/diagrams/colors4.xml" ContentType="application/vnd.openxmlformats-officedocument.drawingml.diagramColors+xml"/>
  <Override PartName="/ppt/diagrams/colors6.xml" ContentType="application/vnd.openxmlformats-officedocument.drawingml.diagramColors+xml"/>
  <Override PartName="/ppt/diagrams/data7.xml" ContentType="application/vnd.openxmlformats-officedocument.drawingml.diagramData+xml"/>
  <Override PartName="/ppt/diagrams/drawing12.xml" ContentType="application/vnd.openxmlformats-officedocument.drawingml.diagramDrawing+xml"/>
  <Override PartName="/ppt/diagrams/quickStyle4.xml" ContentType="application/vnd.openxmlformats-officedocument.drawingml.diagramQuickStyle+xml"/>
  <Override PartName="/ppt/diagrams/layout5.xml" ContentType="application/vnd.openxmlformats-officedocument.drawingml.diagramLayout+xml"/>
  <Override PartName="/ppt/diagrams/data4.xml" ContentType="application/vnd.openxmlformats-officedocument.drawingml.diagramData+xml"/>
  <Override PartName="/ppt/slideLayouts/slideLayout11.xml" ContentType="application/vnd.openxmlformats-officedocument.presentationml.slideLayout+xml"/>
  <Override PartName="/ppt/diagrams/drawing6.xml" ContentType="application/vnd.openxmlformats-officedocument.drawingml.diagramDrawing+xml"/>
  <Override PartName="/ppt/diagrams/layout3.xml" ContentType="application/vnd.openxmlformats-officedocument.drawingml.diagramLayout+xml"/>
  <Override PartName="/ppt/diagrams/data3.xml" ContentType="application/vnd.openxmlformats-officedocument.drawingml.diagramData+xml"/>
  <Override PartName="/ppt/diagrams/drawing11.xml" ContentType="application/vnd.openxmlformats-officedocument.drawingml.diagramDrawing+xml"/>
  <Override PartName="/ppt/diagrams/layout9.xml" ContentType="application/vnd.openxmlformats-officedocument.drawingml.diagramLayout+xml"/>
  <Override PartName="/ppt/slides/slide23.xml" ContentType="application/vnd.openxmlformats-officedocument.presentationml.slide+xml"/>
  <Override PartName="/ppt/diagrams/drawing3.xml" ContentType="application/vnd.openxmlformats-officedocument.drawingml.diagramDrawing+xml"/>
  <Override PartName="/ppt/diagrams/data11.xml" ContentType="application/vnd.openxmlformats-officedocument.drawingml.diagramData+xml"/>
  <Override PartName="/ppt/diagrams/colors3.xml" ContentType="application/vnd.openxmlformats-officedocument.drawingml.diagramColors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quickStyle2.xml" ContentType="application/vnd.openxmlformats-officedocument.drawingml.diagramQuickStyle+xml"/>
  <Override PartName="/ppt/diagrams/quickStyle6.xml" ContentType="application/vnd.openxmlformats-officedocument.drawingml.diagramQuickStyle+xml"/>
  <Override PartName="/ppt/diagrams/colors2.xml" ContentType="application/vnd.openxmlformats-officedocument.drawingml.diagramColors+xml"/>
  <Override PartName="/ppt/diagrams/layout16.xml" ContentType="application/vnd.openxmlformats-officedocument.drawingml.diagramLayout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diagrams/colors12.xml" ContentType="application/vnd.openxmlformats-officedocument.drawingml.diagramColors+xml"/>
  <Override PartName="/ppt/diagrams/data2.xml" ContentType="application/vnd.openxmlformats-officedocument.drawingml.diagramData+xml"/>
  <Override PartName="/ppt/diagrams/quickStyle1.xml" ContentType="application/vnd.openxmlformats-officedocument.drawingml.diagramQuickStyle+xml"/>
  <Override PartName="/ppt/viewProps.xml" ContentType="application/vnd.openxmlformats-officedocument.presentationml.viewProps+xml"/>
  <Override PartName="/ppt/diagrams/drawing2.xml" ContentType="application/vnd.openxmlformats-officedocument.drawingml.diagramDrawing+xml"/>
  <Override PartName="/ppt/diagrams/layout2.xml" ContentType="application/vnd.openxmlformats-officedocument.drawingml.diagramLayout+xml"/>
  <Override PartName="/ppt/diagrams/colors10.xml" ContentType="application/vnd.openxmlformats-officedocument.drawingml.diagramColors+xml"/>
  <Override PartName="/ppt/diagrams/data5.xml" ContentType="application/vnd.openxmlformats-officedocument.drawingml.diagramData+xml"/>
  <Override PartName="/ppt/diagrams/data17.xml" ContentType="application/vnd.openxmlformats-officedocument.drawingml.diagramData+xml"/>
  <Override PartName="/ppt/diagrams/layout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16.xml" ContentType="application/vnd.openxmlformats-officedocument.drawingml.diagramDrawing+xml"/>
  <Override PartName="/ppt/diagrams/quickStyle3.xml" ContentType="application/vnd.openxmlformats-officedocument.drawingml.diagramQuickStyle+xml"/>
  <Override PartName="/ppt/diagrams/colors11.xml" ContentType="application/vnd.openxmlformats-officedocument.drawingml.diagramCol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4.xml" ContentType="application/vnd.openxmlformats-officedocument.drawingml.diagramDrawing+xml"/>
  <Override PartName="/ppt/diagrams/drawing1.xml" ContentType="application/vnd.openxmlformats-officedocument.drawingml.diagramDrawing+xml"/>
  <Override PartName="/ppt/slides/slide21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552" y="78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presProps" Target="presProps.xml" /><Relationship Id="rId36" Type="http://schemas.openxmlformats.org/officeDocument/2006/relationships/tableStyles" Target="tableStyles.xml" /><Relationship Id="rId37" Type="http://schemas.openxmlformats.org/officeDocument/2006/relationships/viewProps" Target="viewProps.xml" /></Relationships>
</file>

<file path=ppt/diagrams/_rels/data1.xml.rels><?xml version="1.0" encoding="UTF-8" standalone="yes"?><Relationships xmlns="http://schemas.openxmlformats.org/package/2006/relationships"><Relationship Id="rId1" Type="http://schemas.microsoft.com/office/2007/relationships/diagramDrawing" Target="../diagrams/drawing1.xml" /></Relationships>
</file>

<file path=ppt/diagrams/_rels/data10.xml.rels><?xml version="1.0" encoding="UTF-8" standalone="yes"?><Relationships xmlns="http://schemas.openxmlformats.org/package/2006/relationships"><Relationship Id="rId1" Type="http://schemas.microsoft.com/office/2007/relationships/diagramDrawing" Target="../diagrams/drawing10.xml" /></Relationships>
</file>

<file path=ppt/diagrams/_rels/data11.xml.rels><?xml version="1.0" encoding="UTF-8" standalone="yes"?><Relationships xmlns="http://schemas.openxmlformats.org/package/2006/relationships"><Relationship Id="rId1" Type="http://schemas.microsoft.com/office/2007/relationships/diagramDrawing" Target="../diagrams/drawing11.xml" /></Relationships>
</file>

<file path=ppt/diagrams/_rels/data12.xml.rels><?xml version="1.0" encoding="UTF-8" standalone="yes"?><Relationships xmlns="http://schemas.openxmlformats.org/package/2006/relationships"><Relationship Id="rId1" Type="http://schemas.microsoft.com/office/2007/relationships/diagramDrawing" Target="../diagrams/drawing12.xml" /></Relationships>
</file>

<file path=ppt/diagrams/_rels/data13.xml.rels><?xml version="1.0" encoding="UTF-8" standalone="yes"?><Relationships xmlns="http://schemas.openxmlformats.org/package/2006/relationships"><Relationship Id="rId1" Type="http://schemas.microsoft.com/office/2007/relationships/diagramDrawing" Target="../diagrams/drawing13.xml" /></Relationships>
</file>

<file path=ppt/diagrams/_rels/data14.xml.rels><?xml version="1.0" encoding="UTF-8" standalone="yes"?><Relationships xmlns="http://schemas.openxmlformats.org/package/2006/relationships"><Relationship Id="rId1" Type="http://schemas.microsoft.com/office/2007/relationships/diagramDrawing" Target="../diagrams/drawing14.xml" /></Relationships>
</file>

<file path=ppt/diagrams/_rels/data15.xml.rels><?xml version="1.0" encoding="UTF-8" standalone="yes"?><Relationships xmlns="http://schemas.openxmlformats.org/package/2006/relationships"><Relationship Id="rId1" Type="http://schemas.microsoft.com/office/2007/relationships/diagramDrawing" Target="../diagrams/drawing15.xml" /></Relationships>
</file>

<file path=ppt/diagrams/_rels/data16.xml.rels><?xml version="1.0" encoding="UTF-8" standalone="yes"?><Relationships xmlns="http://schemas.openxmlformats.org/package/2006/relationships"><Relationship Id="rId1" Type="http://schemas.microsoft.com/office/2007/relationships/diagramDrawing" Target="../diagrams/drawing16.xml" /></Relationships>
</file>

<file path=ppt/diagrams/_rels/data17.xml.rels><?xml version="1.0" encoding="UTF-8" standalone="yes"?><Relationships xmlns="http://schemas.openxmlformats.org/package/2006/relationships"><Relationship Id="rId1" Type="http://schemas.microsoft.com/office/2007/relationships/diagramDrawing" Target="../diagrams/drawing17.xml" /></Relationships>
</file>

<file path=ppt/diagrams/_rels/data2.xml.rels><?xml version="1.0" encoding="UTF-8" standalone="yes"?><Relationships xmlns="http://schemas.openxmlformats.org/package/2006/relationships"><Relationship Id="rId1" Type="http://schemas.microsoft.com/office/2007/relationships/diagramDrawing" Target="../diagrams/drawing2.xml" /></Relationships>
</file>

<file path=ppt/diagrams/_rels/data3.xml.rels><?xml version="1.0" encoding="UTF-8" standalone="yes"?><Relationships xmlns="http://schemas.openxmlformats.org/package/2006/relationships"><Relationship Id="rId1" Type="http://schemas.microsoft.com/office/2007/relationships/diagramDrawing" Target="../diagrams/drawing3.xml" /></Relationships>
</file>

<file path=ppt/diagrams/_rels/data4.xml.rels><?xml version="1.0" encoding="UTF-8" standalone="yes"?><Relationships xmlns="http://schemas.openxmlformats.org/package/2006/relationships"><Relationship Id="rId1" Type="http://schemas.microsoft.com/office/2007/relationships/diagramDrawing" Target="../diagrams/drawing4.xml" /></Relationships>
</file>

<file path=ppt/diagrams/_rels/data5.xml.rels><?xml version="1.0" encoding="UTF-8" standalone="yes"?><Relationships xmlns="http://schemas.openxmlformats.org/package/2006/relationships"><Relationship Id="rId1" Type="http://schemas.microsoft.com/office/2007/relationships/diagramDrawing" Target="../diagrams/drawing5.xml" /></Relationships>
</file>

<file path=ppt/diagrams/_rels/data6.xml.rels><?xml version="1.0" encoding="UTF-8" standalone="yes"?><Relationships xmlns="http://schemas.openxmlformats.org/package/2006/relationships"><Relationship Id="rId1" Type="http://schemas.microsoft.com/office/2007/relationships/diagramDrawing" Target="../diagrams/drawing6.xml" /></Relationships>
</file>

<file path=ppt/diagrams/_rels/data7.xml.rels><?xml version="1.0" encoding="UTF-8" standalone="yes"?><Relationships xmlns="http://schemas.openxmlformats.org/package/2006/relationships"><Relationship Id="rId1" Type="http://schemas.microsoft.com/office/2007/relationships/diagramDrawing" Target="../diagrams/drawing7.xml" /></Relationships>
</file>

<file path=ppt/diagrams/_rels/data8.xml.rels><?xml version="1.0" encoding="UTF-8" standalone="yes"?><Relationships xmlns="http://schemas.openxmlformats.org/package/2006/relationships"><Relationship Id="rId1" Type="http://schemas.microsoft.com/office/2007/relationships/diagramDrawing" Target="../diagrams/drawing8.xml" /></Relationships>
</file>

<file path=ppt/diagrams/_rels/data9.xml.rels><?xml version="1.0" encoding="UTF-8" standalone="yes"?><Relationships xmlns="http://schemas.openxmlformats.org/package/2006/relationships"><Relationship Id="rId1" Type="http://schemas.microsoft.com/office/2007/relationships/diagramDrawing" Target="../diagrams/drawing9.xml" /></Relationships>
</file>

<file path=ppt/diagrams/_rels/drawing1.xml.rels><?xml version="1.0" encoding="UTF-8" standalone="yes"?><Relationships xmlns="http://schemas.openxmlformats.org/package/2006/relationships"></Relationships>
</file>

<file path=ppt/diagrams/_rels/drawing10.xml.rels><?xml version="1.0" encoding="UTF-8" standalone="yes"?><Relationships xmlns="http://schemas.openxmlformats.org/package/2006/relationships"></Relationships>
</file>

<file path=ppt/diagrams/_rels/drawing11.xml.rels><?xml version="1.0" encoding="UTF-8" standalone="yes"?><Relationships xmlns="http://schemas.openxmlformats.org/package/2006/relationships"></Relationships>
</file>

<file path=ppt/diagrams/_rels/drawing12.xml.rels><?xml version="1.0" encoding="UTF-8" standalone="yes"?><Relationships xmlns="http://schemas.openxmlformats.org/package/2006/relationships"></Relationships>
</file>

<file path=ppt/diagrams/_rels/drawing13.xml.rels><?xml version="1.0" encoding="UTF-8" standalone="yes"?><Relationships xmlns="http://schemas.openxmlformats.org/package/2006/relationships"></Relationships>
</file>

<file path=ppt/diagrams/_rels/drawing14.xml.rels><?xml version="1.0" encoding="UTF-8" standalone="yes"?><Relationships xmlns="http://schemas.openxmlformats.org/package/2006/relationships"></Relationships>
</file>

<file path=ppt/diagrams/_rels/drawing15.xml.rels><?xml version="1.0" encoding="UTF-8" standalone="yes"?><Relationships xmlns="http://schemas.openxmlformats.org/package/2006/relationships"></Relationships>
</file>

<file path=ppt/diagrams/_rels/drawing16.xml.rels><?xml version="1.0" encoding="UTF-8" standalone="yes"?><Relationships xmlns="http://schemas.openxmlformats.org/package/2006/relationships"></Relationships>
</file>

<file path=ppt/diagrams/_rels/drawing17.xml.rels><?xml version="1.0" encoding="UTF-8" standalone="yes"?><Relationships xmlns="http://schemas.openxmlformats.org/package/2006/relationships"></Relationships>
</file>

<file path=ppt/diagrams/_rels/drawing2.xml.rels><?xml version="1.0" encoding="UTF-8" standalone="yes"?><Relationships xmlns="http://schemas.openxmlformats.org/package/2006/relationships"></Relationships>
</file>

<file path=ppt/diagrams/_rels/drawing3.xml.rels><?xml version="1.0" encoding="UTF-8" standalone="yes"?><Relationships xmlns="http://schemas.openxmlformats.org/package/2006/relationships"></Relationships>
</file>

<file path=ppt/diagrams/_rels/drawing4.xml.rels><?xml version="1.0" encoding="UTF-8" standalone="yes"?><Relationships xmlns="http://schemas.openxmlformats.org/package/2006/relationships"></Relationships>
</file>

<file path=ppt/diagrams/_rels/drawing5.xml.rels><?xml version="1.0" encoding="UTF-8" standalone="yes"?><Relationships xmlns="http://schemas.openxmlformats.org/package/2006/relationships"></Relationships>
</file>

<file path=ppt/diagrams/_rels/drawing6.xml.rels><?xml version="1.0" encoding="UTF-8" standalone="yes"?><Relationships xmlns="http://schemas.openxmlformats.org/package/2006/relationships"></Relationships>
</file>

<file path=ppt/diagrams/_rels/drawing7.xml.rels><?xml version="1.0" encoding="UTF-8" standalone="yes"?><Relationships xmlns="http://schemas.openxmlformats.org/package/2006/relationships"></Relationships>
</file>

<file path=ppt/diagrams/_rels/drawing8.xml.rels><?xml version="1.0" encoding="UTF-8" standalone="yes"?><Relationships xmlns="http://schemas.openxmlformats.org/package/2006/relationships"></Relationships>
</file>

<file path=ppt/diagrams/_rels/drawing9.xml.rels><?xml version="1.0" encoding="UTF-8" standalone="yes"?><Relationships xmlns="http://schemas.openxmlformats.org/package/2006/relationships"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1175C9D1-CF9B-46EB-8F75-E3562FEC67A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22394AD1-7347-4557-9D8D-0AB486FCD944}">
      <dgm:prSet phldrT=""/>
      <dgm:spPr bwMode="auto"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Приказом Минсельхоза России от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14.09.2023 N 730 </a:t>
          </a:r>
          <a:endParaRPr/>
        </a:p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определяются </a:t>
          </a:r>
          <a:endParaRPr/>
        </a:p>
      </dgm:t>
    </dgm:pt>
    <dgm:pt modelId="{1003435F-820C-46DE-9C96-2DAA920C0577}" type="parTrans" cxnId="{7EE10AC3-B822-47D1-B840-980F62FFF5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AE33885-945E-49CE-ADC7-7465B71EDBE8}" type="sibTrans" cxnId="{7EE10AC3-B822-47D1-B840-980F62FFF5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6DDCCB6-0F51-4557-955F-82D31E12CF11}">
      <dgm:prSet phldrT=""/>
      <dgm:spPr bwMode="auto"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Перечень имущества, приобретаемого СПоК с использованием части средств гранта, внесенных КФХ или ИП в неделимый фонд</a:t>
          </a:r>
          <a:endParaRPr/>
        </a:p>
      </dgm:t>
    </dgm:pt>
    <dgm:pt modelId="{A2C654E1-CDE5-48A6-9CD6-6232B9E17F6C}" type="parTrans" cxnId="{97B7A125-E4DD-4C2E-B10D-1F0AB1E6D8D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3DABE7B-8A52-4A31-8883-43982F63B98B}" type="sibTrans" cxnId="{97B7A125-E4DD-4C2E-B10D-1F0AB1E6D8D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2567143-6D21-43E3-9C3A-072B6E10DF94}">
      <dgm:prSet phldrT=""/>
      <dgm:spPr bwMode="auto"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</dgm:spPr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Перечень затрат, финансовое обеспечение которых допускается осуществлять за счет гранта "Агростартап" </a:t>
          </a:r>
          <a:endParaRPr/>
        </a:p>
      </dgm:t>
    </dgm:pt>
    <dgm:pt modelId="{91EC57DE-3314-4DB7-B9BA-173C862D35F9}" type="parTrans" cxnId="{0C9DE1B1-B935-4282-86A2-AA5D51825D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9559231-B475-4082-A497-FF56DB722655}" type="sibTrans" cxnId="{0C9DE1B1-B935-4282-86A2-AA5D51825D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5255712-8079-4808-86DF-A56E5095F590}" type="pres">
      <dgm:prSet presAssocID="{1175C9D1-CF9B-46EB-8F75-E3562FEC67AC}" presName="diagram" presStyleCnt="0">
        <dgm:presLayoutVars>
          <dgm:dir val="norm"/>
          <dgm:resizeHandles val="exact"/>
        </dgm:presLayoutVars>
      </dgm:prSet>
      <dgm:spPr bwMode="auto"/>
    </dgm:pt>
    <dgm:pt modelId="{578C7D10-D0EE-43D4-8160-45950EDB451F}" type="pres">
      <dgm:prSet custLinFactNeighborX="-602" custLinFactNeighborY="4855" custScaleX="201240" custScaleY="54013" presAssocID="{22394AD1-7347-4557-9D8D-0AB486FCD944}" presName="node" presStyleLbl="node1" presStyleIdx="0" presStyleCnt="3">
        <dgm:presLayoutVars>
          <dgm:bulletEnabled val="1"/>
        </dgm:presLayoutVars>
      </dgm:prSet>
      <dgm:spPr bwMode="auto"/>
    </dgm:pt>
    <dgm:pt modelId="{A4B5C222-DECA-40F8-A23F-0683E3014896}" type="pres">
      <dgm:prSet presAssocID="{DAE33885-945E-49CE-ADC7-7465B71EDBE8}" presName="sibTrans" presStyleCnt="0"/>
      <dgm:spPr bwMode="auto"/>
    </dgm:pt>
    <dgm:pt modelId="{6C813861-C290-4FB3-B286-FB78C123712D}" type="pres">
      <dgm:prSet custLinFactNeighborX="2601" custLinFactNeighborY="-453" presAssocID="{36DDCCB6-0F51-4557-955F-82D31E12CF11}" presName="node" presStyleLbl="node1" presStyleIdx="1" presStyleCnt="3">
        <dgm:presLayoutVars>
          <dgm:bulletEnabled val="1"/>
        </dgm:presLayoutVars>
      </dgm:prSet>
      <dgm:spPr bwMode="auto"/>
    </dgm:pt>
    <dgm:pt modelId="{9A47B6B6-CC8C-4044-9AE3-F6592A1A9190}" type="pres">
      <dgm:prSet presAssocID="{33DABE7B-8A52-4A31-8883-43982F63B98B}" presName="sibTrans" presStyleCnt="0"/>
      <dgm:spPr bwMode="auto"/>
    </dgm:pt>
    <dgm:pt modelId="{BB0C603A-35C4-4191-A240-BA3D32A1DA85}" type="pres">
      <dgm:prSet custLinFactNeighborX="-2079" custLinFactNeighborY="-453" presAssocID="{A2567143-6D21-43E3-9C3A-072B6E10DF94}" presName="node" presStyleLbl="node1" presStyleIdx="2" presStyleCnt="3">
        <dgm:presLayoutVars>
          <dgm:bulletEnabled val="1"/>
        </dgm:presLayoutVars>
      </dgm:prSet>
      <dgm:spPr bwMode="auto"/>
    </dgm:pt>
  </dgm:ptLst>
  <dgm:cxnLst>
    <dgm:cxn modelId="{E135DF16-73A5-41DC-B822-655662F37984}" type="presOf" srcId="{A2567143-6D21-43E3-9C3A-072B6E10DF94}" destId="{BB0C603A-35C4-4191-A240-BA3D32A1DA85}" srcOrd="0" destOrd="0" presId="urn:microsoft.com/office/officeart/2005/8/layout/default"/>
    <dgm:cxn modelId="{97B7A125-E4DD-4C2E-B10D-1F0AB1E6D8DA}" srcId="{1175C9D1-CF9B-46EB-8F75-E3562FEC67AC}" destId="{36DDCCB6-0F51-4557-955F-82D31E12CF11}" srcOrd="1" destOrd="0" parTransId="{A2C654E1-CDE5-48A6-9CD6-6232B9E17F6C}" sibTransId="{33DABE7B-8A52-4A31-8883-43982F63B98B}"/>
    <dgm:cxn modelId="{A0781F3C-5424-4580-9B55-CAB18A180E7E}" type="presOf" srcId="{22394AD1-7347-4557-9D8D-0AB486FCD944}" destId="{578C7D10-D0EE-43D4-8160-45950EDB451F}" srcOrd="0" destOrd="0" presId="urn:microsoft.com/office/officeart/2005/8/layout/default"/>
    <dgm:cxn modelId="{6947DB74-9C64-44A4-AF3B-E35B74DEF92B}" type="presOf" srcId="{1175C9D1-CF9B-46EB-8F75-E3562FEC67AC}" destId="{75255712-8079-4808-86DF-A56E5095F590}" srcOrd="0" destOrd="0" presId="urn:microsoft.com/office/officeart/2005/8/layout/default"/>
    <dgm:cxn modelId="{0C9DE1B1-B935-4282-86A2-AA5D51825D73}" srcId="{1175C9D1-CF9B-46EB-8F75-E3562FEC67AC}" destId="{A2567143-6D21-43E3-9C3A-072B6E10DF94}" srcOrd="2" destOrd="0" parTransId="{91EC57DE-3314-4DB7-B9BA-173C862D35F9}" sibTransId="{09559231-B475-4082-A497-FF56DB722655}"/>
    <dgm:cxn modelId="{53ED22BD-4FFC-43C2-837B-1E8711F4E98D}" type="presOf" srcId="{36DDCCB6-0F51-4557-955F-82D31E12CF11}" destId="{6C813861-C290-4FB3-B286-FB78C123712D}" srcOrd="0" destOrd="0" presId="urn:microsoft.com/office/officeart/2005/8/layout/default"/>
    <dgm:cxn modelId="{7EE10AC3-B822-47D1-B840-980F62FFF529}" srcId="{1175C9D1-CF9B-46EB-8F75-E3562FEC67AC}" destId="{22394AD1-7347-4557-9D8D-0AB486FCD944}" srcOrd="0" destOrd="0" parTransId="{1003435F-820C-46DE-9C96-2DAA920C0577}" sibTransId="{DAE33885-945E-49CE-ADC7-7465B71EDBE8}"/>
    <dgm:cxn modelId="{8D485C93-01A3-4BA7-AE00-27184678D878}" type="presParOf" srcId="{75255712-8079-4808-86DF-A56E5095F590}" destId="{578C7D10-D0EE-43D4-8160-45950EDB451F}" srcOrd="0" destOrd="0" presId="urn:microsoft.com/office/officeart/2005/8/layout/default"/>
    <dgm:cxn modelId="{88848327-5011-4219-BEA9-5A8210C14584}" type="presParOf" srcId="{75255712-8079-4808-86DF-A56E5095F590}" destId="{A4B5C222-DECA-40F8-A23F-0683E3014896}" srcOrd="1" destOrd="0" presId="urn:microsoft.com/office/officeart/2005/8/layout/default"/>
    <dgm:cxn modelId="{F28C25C1-27B5-4294-8355-09340728C9C6}" type="presParOf" srcId="{75255712-8079-4808-86DF-A56E5095F590}" destId="{6C813861-C290-4FB3-B286-FB78C123712D}" srcOrd="2" destOrd="0" presId="urn:microsoft.com/office/officeart/2005/8/layout/default"/>
    <dgm:cxn modelId="{BDB2B6B1-CE12-49AB-BF6D-3036023D30EE}" type="presParOf" srcId="{75255712-8079-4808-86DF-A56E5095F590}" destId="{9A47B6B6-CC8C-4044-9AE3-F6592A1A9190}" srcOrd="3" destOrd="0" presId="urn:microsoft.com/office/officeart/2005/8/layout/default"/>
    <dgm:cxn modelId="{897099DC-D4E4-43E7-8EFC-773584C92933}" type="presParOf" srcId="{75255712-8079-4808-86DF-A56E5095F590}" destId="{BB0C603A-35C4-4191-A240-BA3D32A1DA8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49930A6A-98E6-481E-8581-F1F69AAE2F3A}" type="doc">
      <dgm:prSet loTypeId="urn:microsoft.com/office/officeart/2005/8/layout/vList5" loCatId="list" qsTypeId="urn:microsoft.com/office/officeart/2005/8/quickstyle/simple4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FC64C8A8-A459-4C44-A86C-8065ECAE1358}">
      <dgm:prSet phldrT="[Текст]"/>
      <dgm:spPr bwMode="auto"/>
      <dgm:t>
        <a:bodyPr/>
        <a:lstStyle/>
        <a:p>
          <a:pPr>
            <a:defRPr/>
          </a:pPr>
          <a:r>
            <a:rPr lang="ru-RU" b="1" u="none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картофеля</a:t>
          </a:r>
          <a:endParaRPr/>
        </a:p>
      </dgm:t>
    </dgm:pt>
    <dgm:pt modelId="{44082FCC-5419-419D-86CE-5BC1EDB8FDD4}" type="par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CAD04DC-E556-4B75-8A4A-9AFD66DCE46D}" type="sib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EFF282A-E7E5-4498-B6B9-854D28D45819}">
      <dgm:prSet phldrT="[Текст]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до 10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</dgm:t>
    </dgm:pt>
    <dgm:pt modelId="{6A419BE6-A3EA-4CAC-A2BA-5187A78CFA0A}" type="parTrans" cxnId="{50174844-7ABF-4CC5-A88B-C411CCF316B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570DC17-63A4-424A-AC3D-D87CA3D52F94}" type="sibTrans" cxnId="{50174844-7ABF-4CC5-A88B-C411CCF316B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BDB6D3E-C067-4E29-97C7-0052DBFAF846}">
      <dgm:prSet phldrT="" custT="1"/>
      <dgm:spPr bwMode="auto"/>
      <dgm:t>
        <a:bodyPr/>
        <a:lstStyle/>
        <a:p>
          <a:pPr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овощей открытого и защищенного грунта (исключая картофель)</a:t>
          </a:r>
          <a:endParaRPr/>
        </a:p>
      </dgm:t>
    </dgm:pt>
    <dgm:pt modelId="{7F47A43F-6EFC-4C4D-82D8-C24A0A3F3E10}" type="parTrans" cxnId="{2426C72F-8978-408A-9BED-6E365C5DA7F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E3A09E1-86E0-4FDD-A36F-4B06BFF19A29}" type="sibTrans" cxnId="{2426C72F-8978-408A-9BED-6E365C5DA7F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FF54917-0906-43DB-9444-AE2B8D486107}">
      <dgm:prSet phldrT="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до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9C259FE5-315E-4C72-9DA9-4C764B291D68}" type="parTrans" cxnId="{0155A548-AF19-4337-8671-D15155F8ADC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408AAE9-12BE-4E03-BC19-A9C0F4921E0F}" type="sibTrans" cxnId="{0155A548-AF19-4337-8671-D15155F8ADC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0289165-CF53-45ED-957C-EB9A94BCE874}">
      <dgm:prSet phldrT="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овощей закрытого грунта</a:t>
          </a:r>
          <a:endParaRPr lang="ru-RU" b="1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A6DC6B85-2731-4C16-856F-51E36B1C918F}" type="parTrans" cxnId="{E507D947-B5B8-46F7-A1F8-09EDE360AEA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CE9C6A4-8DBD-4D43-AD78-96749E1D199A}" type="sibTrans" cxnId="{E507D947-B5B8-46F7-A1F8-09EDE360AEA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8691C92-9C6A-4A94-81F2-B97F5EC40CE9}">
      <dgm:prSet phldrT="" custT="1"/>
      <dgm:spPr bwMode="auto"/>
      <dgm:t>
        <a:bodyPr/>
        <a:lstStyle/>
        <a:p>
          <a:pPr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до 0,1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039C6ED0-962B-43A7-8720-0A3015A6112F}" type="parTrans" cxnId="{6CB08C40-F4F1-49BE-9955-7D7B657198F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3276ECE-81E1-44FE-B8A5-C3B0C17E74C2}" type="sibTrans" cxnId="{6CB08C40-F4F1-49BE-9955-7D7B657198F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B6EB615-0F47-4D31-9A9D-3DA4BD024EEA}">
      <dgm:prSet phldrT="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10 до 30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E1DC2EBB-9807-4221-9BE1-C91F77929DD9}" type="parTrans" cxnId="{6FCFE7BC-84A6-4823-88C5-A5935D49384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88799F2-1ABB-4BAC-9A23-756090070C18}" type="sibTrans" cxnId="{6FCFE7BC-84A6-4823-88C5-A5935D49384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3157DBC-9F9A-44EC-A63E-70ABB1A92C12}">
      <dgm:prSet phldrT="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30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7BF3E12A-4114-4E86-8E96-9914131E8284}" type="parTrans" cxnId="{8915CC1C-2DB6-4790-853F-16B87CAF1D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A9490F0-058B-4002-833A-CEE067FBBDF3}" type="sibTrans" cxnId="{8915CC1C-2DB6-4790-853F-16B87CAF1D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C0D4991-919E-4D2C-A8BD-CA26B8607CF8}">
      <dgm:prSet phldrT="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1 до 3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3307E3E0-953D-4E5E-A5BA-444BA2412B18}" type="parTrans" cxnId="{74FA2A9A-B231-42C0-8F3F-BC38F0E351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1FF49EA-8276-4405-9444-55B5DD6A3E06}" type="sibTrans" cxnId="{74FA2A9A-B231-42C0-8F3F-BC38F0E351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A4322D6-A02C-4196-A53B-977EAEBBF51D}">
      <dgm:prSet phldrT="" custT="1"/>
      <dgm:spPr bwMode="auto"/>
      <dgm:t>
        <a:bodyPr/>
        <a:lstStyle/>
        <a:p>
          <a:pPr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3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DC9D3B68-506A-4EBD-82F3-46D8AC10DD0D}" type="parTrans" cxnId="{2DB76694-0309-4C73-B970-0A33400F5EB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2D896A6-0DFE-498F-8FA3-EE598D067EC6}" type="sibTrans" cxnId="{2DB76694-0309-4C73-B970-0A33400F5EB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1B9A10E-B628-4386-A9E0-297866825FB6}">
      <dgm:prSet phldrT="" custT="1"/>
      <dgm:spPr bwMode="auto"/>
      <dgm:t>
        <a:bodyPr/>
        <a:lstStyle/>
        <a:p>
          <a:pPr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свыше 0,1 до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AAFCF54B-B353-41AC-A1F4-46332C6E22F8}" type="parTrans" cxnId="{9CCD5E4B-ED25-4BBE-AB42-A67C757C2B3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3E7456E-C735-481B-9A5B-52435A762719}" type="sibTrans" cxnId="{9CCD5E4B-ED25-4BBE-AB42-A67C757C2B3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440A1B8-82A8-4F05-830D-8BD7D3B42F9F}">
      <dgm:prSet phldrT="" custT="1"/>
      <dgm:spPr bwMode="auto"/>
      <dgm:t>
        <a:bodyPr/>
        <a:lstStyle/>
        <a:p>
          <a:pPr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свыше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A6781E6D-7F89-4BCA-8001-120B6161707A}" type="parTrans" cxnId="{605FD201-531A-4FF0-A98F-536C364B617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0ED00A7-F716-4778-8173-286895765BD1}" type="sibTrans" cxnId="{605FD201-531A-4FF0-A98F-536C364B617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48E5A27-B22A-4978-B680-AAB3A8A9A7CA}" type="pres">
      <dgm:prSet presAssocID="{49930A6A-98E6-481E-8581-F1F69AAE2F3A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6AC91F11-4D6D-488E-81F0-0E12AF5C3703}" type="pres">
      <dgm:prSet presAssocID="{FC64C8A8-A459-4C44-A86C-8065ECAE1358}" presName="linNode" presStyleCnt="0"/>
      <dgm:spPr bwMode="auto"/>
    </dgm:pt>
    <dgm:pt modelId="{AA46215F-7CE8-45AA-8E10-7889C2849037}" type="pres">
      <dgm:prSet custLinFactNeighborX="-1161" custLinFactNeighborY="-5907" custScaleY="61317" presAssocID="{FC64C8A8-A459-4C44-A86C-8065ECAE1358}" presName="parentText" presStyleLbl="node1" presStyleIdx="0" presStyleCnt="3">
        <dgm:presLayoutVars>
          <dgm:chMax val="1"/>
          <dgm:bulletEnabled val="1"/>
        </dgm:presLayoutVars>
      </dgm:prSet>
      <dgm:spPr bwMode="auto"/>
    </dgm:pt>
    <dgm:pt modelId="{0BAEE644-0A29-4017-BF86-4DBB9F8A48CA}" type="pres">
      <dgm:prSet custScaleY="68858" presAssocID="{FC64C8A8-A459-4C44-A86C-8065ECAE1358}" presName="descendantText" presStyleLbl="alignAccFollowNode1" presStyleIdx="0" presStyleCnt="3">
        <dgm:presLayoutVars>
          <dgm:bulletEnabled val="1"/>
        </dgm:presLayoutVars>
      </dgm:prSet>
      <dgm:spPr bwMode="auto"/>
    </dgm:pt>
    <dgm:pt modelId="{C9C808D7-953A-4DFB-8D26-A60BD61B03ED}" type="pres">
      <dgm:prSet presAssocID="{8CAD04DC-E556-4B75-8A4A-9AFD66DCE46D}" presName="sp" presStyleCnt="0"/>
      <dgm:spPr bwMode="auto"/>
    </dgm:pt>
    <dgm:pt modelId="{A6E7D617-8712-459A-8419-5621547EDEE5}" type="pres">
      <dgm:prSet presAssocID="{FBDB6D3E-C067-4E29-97C7-0052DBFAF846}" presName="linNode" presStyleCnt="0"/>
      <dgm:spPr bwMode="auto"/>
    </dgm:pt>
    <dgm:pt modelId="{4564D0FC-909F-469D-9208-2195DA1F1F88}" type="pres">
      <dgm:prSet custScaleY="68973" presAssocID="{FBDB6D3E-C067-4E29-97C7-0052DBFAF846}" presName="parentText" presStyleLbl="node1" presStyleIdx="1" presStyleCnt="3">
        <dgm:presLayoutVars>
          <dgm:chMax val="1"/>
          <dgm:bulletEnabled val="1"/>
        </dgm:presLayoutVars>
      </dgm:prSet>
      <dgm:spPr bwMode="auto"/>
    </dgm:pt>
    <dgm:pt modelId="{3ADA45B3-A019-49ED-9473-C3DEC5836E2C}" type="pres">
      <dgm:prSet custLinFactNeighborX="328" custLinFactNeighborY="5154" custScaleY="71596" presAssocID="{FBDB6D3E-C067-4E29-97C7-0052DBFAF846}" presName="descendantText" presStyleLbl="alignAccFollowNode1" presStyleIdx="1" presStyleCnt="3">
        <dgm:presLayoutVars>
          <dgm:bulletEnabled val="1"/>
        </dgm:presLayoutVars>
      </dgm:prSet>
      <dgm:spPr bwMode="auto"/>
    </dgm:pt>
    <dgm:pt modelId="{24970230-2B5D-4E3A-9225-6372A7CE8F96}" type="pres">
      <dgm:prSet presAssocID="{2E3A09E1-86E0-4FDD-A36F-4B06BFF19A29}" presName="sp" presStyleCnt="0"/>
      <dgm:spPr bwMode="auto"/>
    </dgm:pt>
    <dgm:pt modelId="{C5AFB737-84D0-46E8-82A4-AD2277583D11}" type="pres">
      <dgm:prSet presAssocID="{20289165-CF53-45ED-957C-EB9A94BCE874}" presName="linNode" presStyleCnt="0"/>
      <dgm:spPr bwMode="auto"/>
    </dgm:pt>
    <dgm:pt modelId="{D29E6340-9AF4-46A7-BCFD-D298211E8053}" type="pres">
      <dgm:prSet custLinFactNeighborY="3952" custScaleY="69118" presAssocID="{20289165-CF53-45ED-957C-EB9A94BCE874}" presName="parentText" presStyleLbl="node1" presStyleIdx="2" presStyleCnt="3">
        <dgm:presLayoutVars>
          <dgm:chMax val="1"/>
          <dgm:bulletEnabled val="1"/>
        </dgm:presLayoutVars>
      </dgm:prSet>
      <dgm:spPr bwMode="auto"/>
    </dgm:pt>
    <dgm:pt modelId="{3B2F7205-D12D-4A72-A36F-321409426F78}" type="pres">
      <dgm:prSet custScaleY="72830" presAssocID="{20289165-CF53-45ED-957C-EB9A94BCE874}" presName="descendantText" presStyleLbl="alignAccFollowNode1" presStyleIdx="2" presStyleCnt="3">
        <dgm:presLayoutVars>
          <dgm:bulletEnabled val="1"/>
        </dgm:presLayoutVars>
      </dgm:prSet>
      <dgm:spPr bwMode="auto"/>
    </dgm:pt>
  </dgm:ptLst>
  <dgm:cxnLst>
    <dgm:cxn modelId="{605FD201-531A-4FF0-A98F-536C364B617C}" srcId="{20289165-CF53-45ED-957C-EB9A94BCE874}" destId="{F440A1B8-82A8-4F05-830D-8BD7D3B42F9F}" srcOrd="2" destOrd="0" parTransId="{A6781E6D-7F89-4BCA-8001-120B6161707A}" sibTransId="{50ED00A7-F716-4778-8173-286895765BD1}"/>
    <dgm:cxn modelId="{040A0616-1109-4D51-AB02-98295EF6A71D}" type="presOf" srcId="{BEFF282A-E7E5-4498-B6B9-854D28D45819}" destId="{0BAEE644-0A29-4017-BF86-4DBB9F8A48CA}" srcOrd="0" destOrd="0" presId="urn:microsoft.com/office/officeart/2005/8/layout/vList5"/>
    <dgm:cxn modelId="{8915CC1C-2DB6-4790-853F-16B87CAF1D78}" srcId="{FC64C8A8-A459-4C44-A86C-8065ECAE1358}" destId="{63157DBC-9F9A-44EC-A63E-70ABB1A92C12}" srcOrd="2" destOrd="0" parTransId="{7BF3E12A-4114-4E86-8E96-9914131E8284}" sibTransId="{0A9490F0-058B-4002-833A-CEE067FBBDF3}"/>
    <dgm:cxn modelId="{67D3E925-D523-4FDC-90B8-4041FDA27AAA}" type="presOf" srcId="{EFF54917-0906-43DB-9444-AE2B8D486107}" destId="{3ADA45B3-A019-49ED-9473-C3DEC5836E2C}" srcOrd="0" destOrd="0" presId="urn:microsoft.com/office/officeart/2005/8/layout/vList5"/>
    <dgm:cxn modelId="{2426C72F-8978-408A-9BED-6E365C5DA7F0}" srcId="{49930A6A-98E6-481E-8581-F1F69AAE2F3A}" destId="{FBDB6D3E-C067-4E29-97C7-0052DBFAF846}" srcOrd="1" destOrd="0" parTransId="{7F47A43F-6EFC-4C4D-82D8-C24A0A3F3E10}" sibTransId="{2E3A09E1-86E0-4FDD-A36F-4B06BFF19A29}"/>
    <dgm:cxn modelId="{5AD5C336-C28D-4F0D-AB3C-F728796E6146}" type="presOf" srcId="{EA4322D6-A02C-4196-A53B-977EAEBBF51D}" destId="{3ADA45B3-A019-49ED-9473-C3DEC5836E2C}" srcOrd="0" destOrd="2" presId="urn:microsoft.com/office/officeart/2005/8/layout/vList5"/>
    <dgm:cxn modelId="{6CB08C40-F4F1-49BE-9955-7D7B657198F7}" srcId="{20289165-CF53-45ED-957C-EB9A94BCE874}" destId="{38691C92-9C6A-4A94-81F2-B97F5EC40CE9}" srcOrd="0" destOrd="0" parTransId="{039C6ED0-962B-43A7-8720-0A3015A6112F}" sibTransId="{03276ECE-81E1-44FE-B8A5-C3B0C17E74C2}"/>
    <dgm:cxn modelId="{A457C65E-53DD-45AD-9CB6-FF878BCE8C55}" type="presOf" srcId="{63157DBC-9F9A-44EC-A63E-70ABB1A92C12}" destId="{0BAEE644-0A29-4017-BF86-4DBB9F8A48CA}" srcOrd="0" destOrd="2" presId="urn:microsoft.com/office/officeart/2005/8/layout/vList5"/>
    <dgm:cxn modelId="{01E61344-B928-4C57-BE1D-1BA360E41BE6}" type="presOf" srcId="{FC64C8A8-A459-4C44-A86C-8065ECAE1358}" destId="{AA46215F-7CE8-45AA-8E10-7889C2849037}" srcOrd="0" destOrd="0" presId="urn:microsoft.com/office/officeart/2005/8/layout/vList5"/>
    <dgm:cxn modelId="{50174844-7ABF-4CC5-A88B-C411CCF316BA}" srcId="{FC64C8A8-A459-4C44-A86C-8065ECAE1358}" destId="{BEFF282A-E7E5-4498-B6B9-854D28D45819}" srcOrd="0" destOrd="0" parTransId="{6A419BE6-A3EA-4CAC-A2BA-5187A78CFA0A}" sibTransId="{8570DC17-63A4-424A-AC3D-D87CA3D52F94}"/>
    <dgm:cxn modelId="{69C37447-3ABF-4431-982E-9C6546A46D92}" type="presOf" srcId="{20289165-CF53-45ED-957C-EB9A94BCE874}" destId="{D29E6340-9AF4-46A7-BCFD-D298211E8053}" srcOrd="0" destOrd="0" presId="urn:microsoft.com/office/officeart/2005/8/layout/vList5"/>
    <dgm:cxn modelId="{E507D947-B5B8-46F7-A1F8-09EDE360AEAE}" srcId="{49930A6A-98E6-481E-8581-F1F69AAE2F3A}" destId="{20289165-CF53-45ED-957C-EB9A94BCE874}" srcOrd="2" destOrd="0" parTransId="{A6DC6B85-2731-4C16-856F-51E36B1C918F}" sibTransId="{1CE9C6A4-8DBD-4D43-AD78-96749E1D199A}"/>
    <dgm:cxn modelId="{0155A548-AF19-4337-8671-D15155F8ADCA}" srcId="{FBDB6D3E-C067-4E29-97C7-0052DBFAF846}" destId="{EFF54917-0906-43DB-9444-AE2B8D486107}" srcOrd="0" destOrd="0" parTransId="{9C259FE5-315E-4C72-9DA9-4C764B291D68}" sibTransId="{5408AAE9-12BE-4E03-BC19-A9C0F4921E0F}"/>
    <dgm:cxn modelId="{9CCD5E4B-ED25-4BBE-AB42-A67C757C2B3E}" srcId="{20289165-CF53-45ED-957C-EB9A94BCE874}" destId="{41B9A10E-B628-4386-A9E0-297866825FB6}" srcOrd="1" destOrd="0" parTransId="{AAFCF54B-B353-41AC-A1F4-46332C6E22F8}" sibTransId="{C3E7456E-C735-481B-9A5B-52435A762719}"/>
    <dgm:cxn modelId="{C6B5CF77-1BC9-47D8-A0CB-515F5D550849}" type="presOf" srcId="{DC0D4991-919E-4D2C-A8BD-CA26B8607CF8}" destId="{3ADA45B3-A019-49ED-9473-C3DEC5836E2C}" srcOrd="0" destOrd="1" presId="urn:microsoft.com/office/officeart/2005/8/layout/vList5"/>
    <dgm:cxn modelId="{F1B6DD7F-3934-41A0-A09E-01AFA520F4E2}" type="presOf" srcId="{F440A1B8-82A8-4F05-830D-8BD7D3B42F9F}" destId="{3B2F7205-D12D-4A72-A36F-321409426F78}" srcOrd="0" destOrd="2" presId="urn:microsoft.com/office/officeart/2005/8/layout/vList5"/>
    <dgm:cxn modelId="{933E6E84-DFAE-4ADC-83C9-133F89F1A768}" type="presOf" srcId="{41B9A10E-B628-4386-A9E0-297866825FB6}" destId="{3B2F7205-D12D-4A72-A36F-321409426F78}" srcOrd="0" destOrd="1" presId="urn:microsoft.com/office/officeart/2005/8/layout/vList5"/>
    <dgm:cxn modelId="{2DB76694-0309-4C73-B970-0A33400F5EB1}" srcId="{FBDB6D3E-C067-4E29-97C7-0052DBFAF846}" destId="{EA4322D6-A02C-4196-A53B-977EAEBBF51D}" srcOrd="2" destOrd="0" parTransId="{DC9D3B68-506A-4EBD-82F3-46D8AC10DD0D}" sibTransId="{F2D896A6-0DFE-498F-8FA3-EE598D067EC6}"/>
    <dgm:cxn modelId="{74FA2A9A-B231-42C0-8F3F-BC38F0E35129}" srcId="{FBDB6D3E-C067-4E29-97C7-0052DBFAF846}" destId="{DC0D4991-919E-4D2C-A8BD-CA26B8607CF8}" srcOrd="1" destOrd="0" parTransId="{3307E3E0-953D-4E5E-A5BA-444BA2412B18}" sibTransId="{C1FF49EA-8276-4405-9444-55B5DD6A3E06}"/>
    <dgm:cxn modelId="{AD5DB09B-182A-4B20-BD55-05E63538EB4D}" type="presOf" srcId="{49930A6A-98E6-481E-8581-F1F69AAE2F3A}" destId="{A48E5A27-B22A-4978-B680-AAB3A8A9A7CA}" srcOrd="0" destOrd="0" presId="urn:microsoft.com/office/officeart/2005/8/layout/vList5"/>
    <dgm:cxn modelId="{EAB70D9D-CE9C-47A4-AA0C-0AF38CEBB1CC}" srcId="{49930A6A-98E6-481E-8581-F1F69AAE2F3A}" destId="{FC64C8A8-A459-4C44-A86C-8065ECAE1358}" srcOrd="0" destOrd="0" parTransId="{44082FCC-5419-419D-86CE-5BC1EDB8FDD4}" sibTransId="{8CAD04DC-E556-4B75-8A4A-9AFD66DCE46D}"/>
    <dgm:cxn modelId="{7279E8A9-8E2F-4BE0-B913-9786DD9EF681}" type="presOf" srcId="{AB6EB615-0F47-4D31-9A9D-3DA4BD024EEA}" destId="{0BAEE644-0A29-4017-BF86-4DBB9F8A48CA}" srcOrd="0" destOrd="1" presId="urn:microsoft.com/office/officeart/2005/8/layout/vList5"/>
    <dgm:cxn modelId="{6FCFE7BC-84A6-4823-88C5-A5935D493849}" srcId="{FC64C8A8-A459-4C44-A86C-8065ECAE1358}" destId="{AB6EB615-0F47-4D31-9A9D-3DA4BD024EEA}" srcOrd="1" destOrd="0" parTransId="{E1DC2EBB-9807-4221-9BE1-C91F77929DD9}" sibTransId="{A88799F2-1ABB-4BAC-9A23-756090070C18}"/>
    <dgm:cxn modelId="{0F86C0E0-8673-48C0-BBD5-569F8E3FB9B3}" type="presOf" srcId="{38691C92-9C6A-4A94-81F2-B97F5EC40CE9}" destId="{3B2F7205-D12D-4A72-A36F-321409426F78}" srcOrd="0" destOrd="0" presId="urn:microsoft.com/office/officeart/2005/8/layout/vList5"/>
    <dgm:cxn modelId="{29D5B0E5-D2E6-4445-802B-BFCB002C79A8}" type="presOf" srcId="{FBDB6D3E-C067-4E29-97C7-0052DBFAF846}" destId="{4564D0FC-909F-469D-9208-2195DA1F1F88}" srcOrd="0" destOrd="0" presId="urn:microsoft.com/office/officeart/2005/8/layout/vList5"/>
    <dgm:cxn modelId="{0F31F565-C10D-4FB0-B928-8592E94257CB}" type="presParOf" srcId="{A48E5A27-B22A-4978-B680-AAB3A8A9A7CA}" destId="{6AC91F11-4D6D-488E-81F0-0E12AF5C3703}" srcOrd="0" destOrd="0" presId="urn:microsoft.com/office/officeart/2005/8/layout/vList5"/>
    <dgm:cxn modelId="{A489FF7F-9388-4AE2-8FA6-24D08A11B226}" type="presParOf" srcId="{6AC91F11-4D6D-488E-81F0-0E12AF5C3703}" destId="{AA46215F-7CE8-45AA-8E10-7889C2849037}" srcOrd="0" destOrd="0" presId="urn:microsoft.com/office/officeart/2005/8/layout/vList5"/>
    <dgm:cxn modelId="{B32252F3-5A10-4C9E-B831-2644DDFAF5E9}" type="presParOf" srcId="{6AC91F11-4D6D-488E-81F0-0E12AF5C3703}" destId="{0BAEE644-0A29-4017-BF86-4DBB9F8A48CA}" srcOrd="1" destOrd="0" presId="urn:microsoft.com/office/officeart/2005/8/layout/vList5"/>
    <dgm:cxn modelId="{43EEB6D1-CB4F-4AB4-A09B-79EBDA7B26CB}" type="presParOf" srcId="{A48E5A27-B22A-4978-B680-AAB3A8A9A7CA}" destId="{C9C808D7-953A-4DFB-8D26-A60BD61B03ED}" srcOrd="1" destOrd="0" presId="urn:microsoft.com/office/officeart/2005/8/layout/vList5"/>
    <dgm:cxn modelId="{CD6AE491-79D6-45DA-915C-E3EC633637A3}" type="presParOf" srcId="{A48E5A27-B22A-4978-B680-AAB3A8A9A7CA}" destId="{A6E7D617-8712-459A-8419-5621547EDEE5}" srcOrd="2" destOrd="0" presId="urn:microsoft.com/office/officeart/2005/8/layout/vList5"/>
    <dgm:cxn modelId="{26E7CAC2-2CE3-4F43-859E-8A0F3679AC43}" type="presParOf" srcId="{A6E7D617-8712-459A-8419-5621547EDEE5}" destId="{4564D0FC-909F-469D-9208-2195DA1F1F88}" srcOrd="0" destOrd="0" presId="urn:microsoft.com/office/officeart/2005/8/layout/vList5"/>
    <dgm:cxn modelId="{EF418D94-0462-4E31-8039-903505CD4710}" type="presParOf" srcId="{A6E7D617-8712-459A-8419-5621547EDEE5}" destId="{3ADA45B3-A019-49ED-9473-C3DEC5836E2C}" srcOrd="1" destOrd="0" presId="urn:microsoft.com/office/officeart/2005/8/layout/vList5"/>
    <dgm:cxn modelId="{EB149E2F-228D-4C4E-999D-6E487FAE8BD5}" type="presParOf" srcId="{A48E5A27-B22A-4978-B680-AAB3A8A9A7CA}" destId="{24970230-2B5D-4E3A-9225-6372A7CE8F96}" srcOrd="3" destOrd="0" presId="urn:microsoft.com/office/officeart/2005/8/layout/vList5"/>
    <dgm:cxn modelId="{3D78296B-2D84-4703-972A-C4AE533C4ABC}" type="presParOf" srcId="{A48E5A27-B22A-4978-B680-AAB3A8A9A7CA}" destId="{C5AFB737-84D0-46E8-82A4-AD2277583D11}" srcOrd="4" destOrd="0" presId="urn:microsoft.com/office/officeart/2005/8/layout/vList5"/>
    <dgm:cxn modelId="{AE7836C0-73CD-4275-A299-7E1AF7B50429}" type="presParOf" srcId="{C5AFB737-84D0-46E8-82A4-AD2277583D11}" destId="{D29E6340-9AF4-46A7-BCFD-D298211E8053}" srcOrd="0" destOrd="0" presId="urn:microsoft.com/office/officeart/2005/8/layout/vList5"/>
    <dgm:cxn modelId="{A5D4D183-A56E-4884-8F08-AF1B9D7B6B57}" type="presParOf" srcId="{C5AFB737-84D0-46E8-82A4-AD2277583D11}" destId="{3B2F7205-D12D-4A72-A36F-321409426F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49930A6A-98E6-481E-8581-F1F69AAE2F3A}" type="doc">
      <dgm:prSet loTypeId="urn:microsoft.com/office/officeart/2005/8/layout/vList5" loCatId="list" qsTypeId="urn:microsoft.com/office/officeart/2005/8/quickstyle/simple4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FC64C8A8-A459-4C44-A86C-8065ECAE1358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Молочное направление животноводства</a:t>
          </a:r>
          <a:endParaRPr/>
        </a:p>
      </dgm:t>
    </dgm:pt>
    <dgm:pt modelId="{44082FCC-5419-419D-86CE-5BC1EDB8FDD4}" type="par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CAD04DC-E556-4B75-8A4A-9AFD66DCE46D}" type="sib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D91F1D2-B849-44EB-BD2D-3D1928931D47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до 30 голов включительно -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BD2EB722-B8EF-4BFB-BA9E-DA4D15A91250}" type="parTrans" cxnId="{558BA69A-F24C-46B6-882F-6424800BA4C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7AA7EC6-8ACD-4EB7-AEBB-C4208B97EC80}" type="sibTrans" cxnId="{558BA69A-F24C-46B6-882F-6424800BA4C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CE7353A-1CC2-4526-AB23-E7AC5AFD6619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от 31 до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включительно -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EFAD8C4D-07AC-4A96-AFDD-00BF5E67D103}" type="parTrans" cxnId="{78B6D734-E929-49B1-9649-07C22D4123C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29D49A8-11DC-4B06-8C66-E3A2DA1E832B}" type="sibTrans" cxnId="{78B6D734-E929-49B1-9649-07C22D4123C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4C7FE22-1DD7-4103-BDED-002169CD15D1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-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6436AC26-FC5B-416F-8EAB-62E74437A204}" type="parTrans" cxnId="{910F4641-5B26-4022-9933-F1A50AA6D7B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314A0F1-33C2-4B22-AE22-7B9947D3D2F8}" type="sibTrans" cxnId="{910F4641-5B26-4022-9933-F1A50AA6D7B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BDB6D3E-C067-4E29-97C7-0052DBFAF846}">
      <dgm:prSet phldrT="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Мясное направление животноводства </a:t>
          </a:r>
          <a:endParaRPr/>
        </a:p>
      </dgm:t>
    </dgm:pt>
    <dgm:pt modelId="{7F47A43F-6EFC-4C4D-82D8-C24A0A3F3E10}" type="parTrans" cxnId="{2426C72F-8978-408A-9BED-6E365C5DA7F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E3A09E1-86E0-4FDD-A36F-4B06BFF19A29}" type="sibTrans" cxnId="{2426C72F-8978-408A-9BED-6E365C5DA7F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124B6D7-C5DA-410B-9844-3B39BE96D5D3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до 30 голов включительно -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386BB7C0-0EB1-47C8-91CA-7CD8CBFC919C}" type="sibTrans" cxnId="{548420EB-F174-410B-A492-41FBED385E4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5BA14F1-7B54-4E15-8E02-F9CF6564C939}" type="parTrans" cxnId="{548420EB-F174-410B-A492-41FBED385E4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0D625BE-9A6F-4B7C-BE99-71B68ABB1B3E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от 31 до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включительно –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193D0A55-45DD-4E4A-8D82-5C0B2C66235B}" type="sibTrans" cxnId="{D577BE20-353E-4415-824E-82A250CA073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5BE395B-CE7D-4BC4-AD3A-A6CF7C800B4C}" type="parTrans" cxnId="{D577BE20-353E-4415-824E-82A250CA073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84C3330-BB2A-40C4-B719-C38B2496ECB4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A7311736-056C-4D70-9956-FD7B464CFEF0}" type="sibTrans" cxnId="{D32A9861-F95F-411F-8317-3D861A23C86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1B46239-7A52-4201-82A9-834E9DF16715}" type="parTrans" cxnId="{D32A9861-F95F-411F-8317-3D861A23C86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48E5A27-B22A-4978-B680-AAB3A8A9A7CA}" type="pres">
      <dgm:prSet presAssocID="{49930A6A-98E6-481E-8581-F1F69AAE2F3A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6AC91F11-4D6D-488E-81F0-0E12AF5C3703}" type="pres">
      <dgm:prSet presAssocID="{FC64C8A8-A459-4C44-A86C-8065ECAE1358}" presName="linNode" presStyleCnt="0"/>
      <dgm:spPr bwMode="auto"/>
    </dgm:pt>
    <dgm:pt modelId="{AA46215F-7CE8-45AA-8E10-7889C2849037}" type="pres">
      <dgm:prSet custLinFactNeighborX="265" presAssocID="{FC64C8A8-A459-4C44-A86C-8065ECAE1358}" presName="parentText" presStyleLbl="node1" presStyleIdx="0" presStyleCnt="2">
        <dgm:presLayoutVars>
          <dgm:chMax val="1"/>
          <dgm:bulletEnabled val="1"/>
        </dgm:presLayoutVars>
      </dgm:prSet>
      <dgm:spPr bwMode="auto"/>
    </dgm:pt>
    <dgm:pt modelId="{8DE2A4C6-C0F8-4F4C-8F6E-1BAC63F0AF17}" type="pres">
      <dgm:prSet presAssocID="{FC64C8A8-A459-4C44-A86C-8065ECAE1358}" presName="descendantText" presStyleLbl="alignAccFollowNode1" presStyleIdx="0" presStyleCnt="2">
        <dgm:presLayoutVars>
          <dgm:bulletEnabled val="1"/>
        </dgm:presLayoutVars>
      </dgm:prSet>
      <dgm:spPr bwMode="auto"/>
    </dgm:pt>
    <dgm:pt modelId="{C9C808D7-953A-4DFB-8D26-A60BD61B03ED}" type="pres">
      <dgm:prSet presAssocID="{8CAD04DC-E556-4B75-8A4A-9AFD66DCE46D}" presName="sp" presStyleCnt="0"/>
      <dgm:spPr bwMode="auto"/>
    </dgm:pt>
    <dgm:pt modelId="{A6E7D617-8712-459A-8419-5621547EDEE5}" type="pres">
      <dgm:prSet presAssocID="{FBDB6D3E-C067-4E29-97C7-0052DBFAF846}" presName="linNode" presStyleCnt="0"/>
      <dgm:spPr bwMode="auto"/>
    </dgm:pt>
    <dgm:pt modelId="{4564D0FC-909F-469D-9208-2195DA1F1F88}" type="pres">
      <dgm:prSet presAssocID="{FBDB6D3E-C067-4E29-97C7-0052DBFAF846}" presName="parentText" presStyleLbl="node1" presStyleIdx="1" presStyleCnt="2">
        <dgm:presLayoutVars>
          <dgm:chMax val="1"/>
          <dgm:bulletEnabled val="1"/>
        </dgm:presLayoutVars>
      </dgm:prSet>
      <dgm:spPr bwMode="auto"/>
    </dgm:pt>
    <dgm:pt modelId="{F9996C01-C91C-44F9-9A21-BBFF36024271}" type="pres">
      <dgm:prSet presAssocID="{FBDB6D3E-C067-4E29-97C7-0052DBFAF846}" presName="descendantText" presStyleLbl="alignAccFollowNode1" presStyleIdx="1" presStyleCnt="2">
        <dgm:presLayoutVars>
          <dgm:bulletEnabled val="1"/>
        </dgm:presLayoutVars>
      </dgm:prSet>
      <dgm:spPr bwMode="auto"/>
    </dgm:pt>
  </dgm:ptLst>
  <dgm:cxnLst>
    <dgm:cxn modelId="{BD9A6E12-220C-4DE4-A49E-81FC1068BB63}" type="presOf" srcId="{5CE7353A-1CC2-4526-AB23-E7AC5AFD6619}" destId="{8DE2A4C6-C0F8-4F4C-8F6E-1BAC63F0AF17}" srcOrd="0" destOrd="1" presId="urn:microsoft.com/office/officeart/2005/8/layout/vList5"/>
    <dgm:cxn modelId="{D577BE20-353E-4415-824E-82A250CA0733}" srcId="{FBDB6D3E-C067-4E29-97C7-0052DBFAF846}" destId="{F0D625BE-9A6F-4B7C-BE99-71B68ABB1B3E}" srcOrd="1" destOrd="0" parTransId="{C5BE395B-CE7D-4BC4-AD3A-A6CF7C800B4C}" sibTransId="{193D0A55-45DD-4E4A-8D82-5C0B2C66235B}"/>
    <dgm:cxn modelId="{2426C72F-8978-408A-9BED-6E365C5DA7F0}" srcId="{49930A6A-98E6-481E-8581-F1F69AAE2F3A}" destId="{FBDB6D3E-C067-4E29-97C7-0052DBFAF846}" srcOrd="1" destOrd="0" parTransId="{7F47A43F-6EFC-4C4D-82D8-C24A0A3F3E10}" sibTransId="{2E3A09E1-86E0-4FDD-A36F-4B06BFF19A29}"/>
    <dgm:cxn modelId="{78B6D734-E929-49B1-9649-07C22D4123C1}" srcId="{FC64C8A8-A459-4C44-A86C-8065ECAE1358}" destId="{5CE7353A-1CC2-4526-AB23-E7AC5AFD6619}" srcOrd="1" destOrd="0" parTransId="{EFAD8C4D-07AC-4A96-AFDD-00BF5E67D103}" sibTransId="{829D49A8-11DC-4B06-8C66-E3A2DA1E832B}"/>
    <dgm:cxn modelId="{910F4641-5B26-4022-9933-F1A50AA6D7BC}" srcId="{FC64C8A8-A459-4C44-A86C-8065ECAE1358}" destId="{C4C7FE22-1DD7-4103-BDED-002169CD15D1}" srcOrd="2" destOrd="0" parTransId="{6436AC26-FC5B-416F-8EAB-62E74437A204}" sibTransId="{7314A0F1-33C2-4B22-AE22-7B9947D3D2F8}"/>
    <dgm:cxn modelId="{D32A9861-F95F-411F-8317-3D861A23C868}" srcId="{FBDB6D3E-C067-4E29-97C7-0052DBFAF846}" destId="{584C3330-BB2A-40C4-B719-C38B2496ECB4}" srcOrd="2" destOrd="0" parTransId="{61B46239-7A52-4201-82A9-834E9DF16715}" sibTransId="{A7311736-056C-4D70-9956-FD7B464CFEF0}"/>
    <dgm:cxn modelId="{D2CDEB61-9A68-4762-872B-DA3FCE344CA7}" type="presOf" srcId="{2D91F1D2-B849-44EB-BD2D-3D1928931D47}" destId="{8DE2A4C6-C0F8-4F4C-8F6E-1BAC63F0AF17}" srcOrd="0" destOrd="0" presId="urn:microsoft.com/office/officeart/2005/8/layout/vList5"/>
    <dgm:cxn modelId="{01E61344-B928-4C57-BE1D-1BA360E41BE6}" type="presOf" srcId="{FC64C8A8-A459-4C44-A86C-8065ECAE1358}" destId="{AA46215F-7CE8-45AA-8E10-7889C2849037}" srcOrd="0" destOrd="0" presId="urn:microsoft.com/office/officeart/2005/8/layout/vList5"/>
    <dgm:cxn modelId="{5723DB44-A551-415D-96EE-E6D467C91217}" type="presOf" srcId="{C4C7FE22-1DD7-4103-BDED-002169CD15D1}" destId="{8DE2A4C6-C0F8-4F4C-8F6E-1BAC63F0AF17}" srcOrd="0" destOrd="2" presId="urn:microsoft.com/office/officeart/2005/8/layout/vList5"/>
    <dgm:cxn modelId="{EBE41F6A-BDAF-4F99-A32E-BDDDA072D152}" type="presOf" srcId="{6124B6D7-C5DA-410B-9844-3B39BE96D5D3}" destId="{F9996C01-C91C-44F9-9A21-BBFF36024271}" srcOrd="0" destOrd="0" presId="urn:microsoft.com/office/officeart/2005/8/layout/vList5"/>
    <dgm:cxn modelId="{83B21B6E-3237-4658-842F-53264132F86F}" type="presOf" srcId="{584C3330-BB2A-40C4-B719-C38B2496ECB4}" destId="{F9996C01-C91C-44F9-9A21-BBFF36024271}" srcOrd="0" destOrd="2" presId="urn:microsoft.com/office/officeart/2005/8/layout/vList5"/>
    <dgm:cxn modelId="{558BA69A-F24C-46B6-882F-6424800BA4C4}" srcId="{FC64C8A8-A459-4C44-A86C-8065ECAE1358}" destId="{2D91F1D2-B849-44EB-BD2D-3D1928931D47}" srcOrd="0" destOrd="0" parTransId="{BD2EB722-B8EF-4BFB-BA9E-DA4D15A91250}" sibTransId="{37AA7EC6-8ACD-4EB7-AEBB-C4208B97EC80}"/>
    <dgm:cxn modelId="{AD5DB09B-182A-4B20-BD55-05E63538EB4D}" type="presOf" srcId="{49930A6A-98E6-481E-8581-F1F69AAE2F3A}" destId="{A48E5A27-B22A-4978-B680-AAB3A8A9A7CA}" srcOrd="0" destOrd="0" presId="urn:microsoft.com/office/officeart/2005/8/layout/vList5"/>
    <dgm:cxn modelId="{EAB70D9D-CE9C-47A4-AA0C-0AF38CEBB1CC}" srcId="{49930A6A-98E6-481E-8581-F1F69AAE2F3A}" destId="{FC64C8A8-A459-4C44-A86C-8065ECAE1358}" srcOrd="0" destOrd="0" parTransId="{44082FCC-5419-419D-86CE-5BC1EDB8FDD4}" sibTransId="{8CAD04DC-E556-4B75-8A4A-9AFD66DCE46D}"/>
    <dgm:cxn modelId="{FCBF5AE2-407C-4CF2-8CD4-90AA1A7B12C5}" type="presOf" srcId="{F0D625BE-9A6F-4B7C-BE99-71B68ABB1B3E}" destId="{F9996C01-C91C-44F9-9A21-BBFF36024271}" srcOrd="0" destOrd="1" presId="urn:microsoft.com/office/officeart/2005/8/layout/vList5"/>
    <dgm:cxn modelId="{29D5B0E5-D2E6-4445-802B-BFCB002C79A8}" type="presOf" srcId="{FBDB6D3E-C067-4E29-97C7-0052DBFAF846}" destId="{4564D0FC-909F-469D-9208-2195DA1F1F88}" srcOrd="0" destOrd="0" presId="urn:microsoft.com/office/officeart/2005/8/layout/vList5"/>
    <dgm:cxn modelId="{548420EB-F174-410B-A492-41FBED385E40}" srcId="{FBDB6D3E-C067-4E29-97C7-0052DBFAF846}" destId="{6124B6D7-C5DA-410B-9844-3B39BE96D5D3}" srcOrd="0" destOrd="0" parTransId="{A5BA14F1-7B54-4E15-8E02-F9CF6564C939}" sibTransId="{386BB7C0-0EB1-47C8-91CA-7CD8CBFC919C}"/>
    <dgm:cxn modelId="{0F31F565-C10D-4FB0-B928-8592E94257CB}" type="presParOf" srcId="{A48E5A27-B22A-4978-B680-AAB3A8A9A7CA}" destId="{6AC91F11-4D6D-488E-81F0-0E12AF5C3703}" srcOrd="0" destOrd="0" presId="urn:microsoft.com/office/officeart/2005/8/layout/vList5"/>
    <dgm:cxn modelId="{A489FF7F-9388-4AE2-8FA6-24D08A11B226}" type="presParOf" srcId="{6AC91F11-4D6D-488E-81F0-0E12AF5C3703}" destId="{AA46215F-7CE8-45AA-8E10-7889C2849037}" srcOrd="0" destOrd="0" presId="urn:microsoft.com/office/officeart/2005/8/layout/vList5"/>
    <dgm:cxn modelId="{696E4546-626D-47F1-8A4F-6005C3B84655}" type="presParOf" srcId="{6AC91F11-4D6D-488E-81F0-0E12AF5C3703}" destId="{8DE2A4C6-C0F8-4F4C-8F6E-1BAC63F0AF17}" srcOrd="1" destOrd="0" presId="urn:microsoft.com/office/officeart/2005/8/layout/vList5"/>
    <dgm:cxn modelId="{43EEB6D1-CB4F-4AB4-A09B-79EBDA7B26CB}" type="presParOf" srcId="{A48E5A27-B22A-4978-B680-AAB3A8A9A7CA}" destId="{C9C808D7-953A-4DFB-8D26-A60BD61B03ED}" srcOrd="1" destOrd="0" presId="urn:microsoft.com/office/officeart/2005/8/layout/vList5"/>
    <dgm:cxn modelId="{CD6AE491-79D6-45DA-915C-E3EC633637A3}" type="presParOf" srcId="{A48E5A27-B22A-4978-B680-AAB3A8A9A7CA}" destId="{A6E7D617-8712-459A-8419-5621547EDEE5}" srcOrd="2" destOrd="0" presId="urn:microsoft.com/office/officeart/2005/8/layout/vList5"/>
    <dgm:cxn modelId="{26E7CAC2-2CE3-4F43-859E-8A0F3679AC43}" type="presParOf" srcId="{A6E7D617-8712-459A-8419-5621547EDEE5}" destId="{4564D0FC-909F-469D-9208-2195DA1F1F88}" srcOrd="0" destOrd="0" presId="urn:microsoft.com/office/officeart/2005/8/layout/vList5"/>
    <dgm:cxn modelId="{9E2A1FDE-DE50-48D2-B5FE-349C41D80DC3}" type="presParOf" srcId="{A6E7D617-8712-459A-8419-5621547EDEE5}" destId="{F9996C01-C91C-44F9-9A21-BBFF3602427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49930A6A-98E6-481E-8581-F1F69AAE2F3A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FC64C8A8-A459-4C44-A86C-8065ECAE1358}">
      <dgm:prSet phldrT="[Текст]" custT="1"/>
      <dgm:spPr bwMode="auto"/>
      <dgm:t>
        <a:bodyPr/>
        <a:lstStyle/>
        <a:p>
          <a:pPr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лошади, </a:t>
          </a:r>
          <a:endParaRPr/>
        </a:p>
        <a:p>
          <a:pPr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козы, овцы </a:t>
          </a:r>
          <a:endParaRPr/>
        </a:p>
      </dgm:t>
    </dgm:pt>
    <dgm:pt modelId="{44082FCC-5419-419D-86CE-5BC1EDB8FDD4}" type="par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CAD04DC-E556-4B75-8A4A-9AFD66DCE46D}" type="sibTrans" cxnId="{EAB70D9D-CE9C-47A4-AA0C-0AF38CEBB1C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EFF282A-E7E5-4498-B6B9-854D28D45819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до 50 голов  -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</dgm:t>
    </dgm:pt>
    <dgm:pt modelId="{6A419BE6-A3EA-4CAC-A2BA-5187A78CFA0A}" type="parTrans" cxnId="{50174844-7ABF-4CC5-A88B-C411CCF316B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570DC17-63A4-424A-AC3D-D87CA3D52F94}" type="sibTrans" cxnId="{50174844-7ABF-4CC5-A88B-C411CCF316B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7C4D0E0-5EE0-41CF-873A-93A7A0AC828F}">
      <dgm:prSet phldrT="[Текст]" custT="1"/>
      <dgm:spPr bwMode="auto"/>
      <dgm:t>
        <a:bodyPr/>
        <a:lstStyle/>
        <a:p>
          <a:pPr>
            <a:defRPr/>
          </a:pPr>
          <a:r>
            <a:rPr lang="ru-RU" sz="3200" b="1">
              <a:solidFill>
                <a:srgbClr val="800000"/>
              </a:solidFill>
              <a:latin typeface="Times New Roman"/>
              <a:cs typeface="Times New Roman"/>
            </a:rPr>
            <a:t>поголовье птицы</a:t>
          </a:r>
          <a:endParaRPr/>
        </a:p>
      </dgm:t>
    </dgm:pt>
    <dgm:pt modelId="{E066FB2E-F295-4C6A-B2B2-4AFADBE29B8B}" type="parTrans" cxnId="{B0B486A4-BB6A-4674-B2CF-27D2E6D432D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BC8C216-5400-4472-8CA1-68A2BD4EED17}" type="sibTrans" cxnId="{B0B486A4-BB6A-4674-B2CF-27D2E6D432D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A54E3EE-5AFB-41C5-A726-8D7007E7A38D}">
      <dgm:prSet phldrT="[Текст]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100 до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4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F7036F58-340D-43A5-9FF5-C7ECDA15F657}" type="parTrans" cxnId="{D3E08038-842D-4821-9FE2-26B964C5C5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8A9E1B5-46D2-4DF9-AF63-C6F4C8CF19BC}" type="sibTrans" cxnId="{D3E08038-842D-4821-9FE2-26B964C5C5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D7F4C67-2F84-4463-9530-812340D88300}">
      <dgm:prSet phldrT="[Текст]" custT="1"/>
      <dgm:spPr bwMode="auto"/>
      <dgm:t>
        <a:bodyPr/>
        <a:lstStyle/>
        <a:p>
          <a:pPr>
            <a:spcAft>
              <a:spcPts val="0"/>
            </a:spcAft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поголовье кроликов </a:t>
          </a:r>
          <a:endParaRPr/>
        </a:p>
        <a:p>
          <a:pPr>
            <a:spcAft>
              <a:spcPts val="0"/>
            </a:spcAft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(самки всех возрастов)</a:t>
          </a:r>
          <a:endParaRPr lang="ru-RU" sz="2800" b="1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9E57A79E-6A64-4426-824A-478D3C01D94A}" type="parTrans" cxnId="{14B12CDD-E3E0-413A-8B1A-62169FE3966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77B06E6-8884-4879-8EDC-F9670163E013}" type="sibTrans" cxnId="{14B12CDD-E3E0-413A-8B1A-62169FE3966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414167B-F07C-4473-B66B-70DEFB252E64}">
      <dgm:prSet phldrT="[Текст]"/>
      <dgm:spPr bwMode="auto"/>
      <dgm:t>
        <a:bodyPr/>
        <a:lstStyle/>
        <a:p>
          <a:pPr>
            <a:defRPr/>
          </a:pPr>
          <a:endParaRPr lang="ru-RU" sz="12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106761D1-E85F-403C-B6E5-08A9D5702115}" type="parTrans" cxnId="{97617354-6DA1-42B3-AB66-A6778625820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7B502CD-883D-4698-BBBA-D5757B70D53C}" type="sibTrans" cxnId="{97617354-6DA1-42B3-AB66-A6778625820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6C1AE94-CB90-44CC-8648-4BE230508B76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от 51 до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80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</dgm:t>
    </dgm:pt>
    <dgm:pt modelId="{41317222-8FE0-41CB-9C47-00C03FF25985}" type="parTrans" cxnId="{452A82F1-5507-4009-8DF1-4C2C38BFB23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941F5F1-DA12-41F3-8B0D-C197584B4C1A}" type="sibTrans" cxnId="{452A82F1-5507-4009-8DF1-4C2C38BFB23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5CB26A8-836C-4274-8EAB-B6229210E8D4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80</a:t>
          </a: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gm:t>
    </dgm:pt>
    <dgm:pt modelId="{00FB7862-5F39-462E-B2A0-2E0A9EFE0107}" type="parTrans" cxnId="{FE306C3D-A179-49AF-89A2-C4C68F09E9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6837F30-0147-46B0-ADB5-3AAE0B7F2E9A}" type="sibTrans" cxnId="{FE306C3D-A179-49AF-89A2-C4C68F09E92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ADA30F0-095E-4382-AF0E-5A7A68944315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501 – 1000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</dgm:t>
    </dgm:pt>
    <dgm:pt modelId="{ADEAB3BE-C672-4D2F-A999-ADCCFD3EC204}" type="parTrans" cxnId="{2DC41F5D-C6A4-4638-859A-17ABAD62E6E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74C045C-47A9-4178-A761-788EAF365E7C}" type="sibTrans" cxnId="{2DC41F5D-C6A4-4638-859A-17ABAD62E6E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793B6EB-4ACD-4A3F-93C4-6DB57A6B2E6D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1000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gm:t>
    </dgm:pt>
    <dgm:pt modelId="{5E68C4C2-94A2-4835-844C-F5AAFA42B0DF}" type="parTrans" cxnId="{7ADDAF89-7C68-4FB8-9C83-F387F55E5B8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EFF768C-A3E7-4737-A7AA-04653B08C823}" type="sibTrans" cxnId="{7ADDAF89-7C68-4FB8-9C83-F387F55E5B8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D9FF71D-9975-4F7E-9AC2-3FF895A74EB3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100 до 300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</dgm:t>
    </dgm:pt>
    <dgm:pt modelId="{73CF858C-1EC1-44BD-89EC-B8E4F600FBD4}" type="parTrans" cxnId="{1D9EB167-89BF-44AA-863D-7143A17C34E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AD8A30C-2B3F-4FC1-B64B-5C10BCD25233}" type="sibTrans" cxnId="{1D9EB167-89BF-44AA-863D-7143A17C34E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B716CA0-54E2-496B-AC42-75AF88F4322E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301 –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</dgm:t>
    </dgm:pt>
    <dgm:pt modelId="{49E798FD-0187-4CF9-A7A6-738A5887EC90}" type="parTrans" cxnId="{23C35930-56EE-474A-AC29-47C40B20AD1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F7EE714-9E5C-4A47-A9CC-4253B253DBF9}" type="sibTrans" cxnId="{23C35930-56EE-474A-AC29-47C40B20AD1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47F2F76-27C5-41F4-8A7E-C53B0478A801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gm:t>
    </dgm:pt>
    <dgm:pt modelId="{4E24DEE1-628F-4717-8953-C3321CD1B83C}" type="parTrans" cxnId="{33D1628F-FF73-491E-B9B7-CFD3AD527CC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2CD4FCB-1E94-4A35-9789-16C68B9EE6B7}" type="sibTrans" cxnId="{33D1628F-FF73-491E-B9B7-CFD3AD527CC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48E5A27-B22A-4978-B680-AAB3A8A9A7CA}" type="pres">
      <dgm:prSet presAssocID="{49930A6A-98E6-481E-8581-F1F69AAE2F3A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6AC91F11-4D6D-488E-81F0-0E12AF5C3703}" type="pres">
      <dgm:prSet presAssocID="{FC64C8A8-A459-4C44-A86C-8065ECAE1358}" presName="linNode" presStyleCnt="0"/>
      <dgm:spPr bwMode="auto"/>
    </dgm:pt>
    <dgm:pt modelId="{AA46215F-7CE8-45AA-8E10-7889C2849037}" type="pres">
      <dgm:prSet custLinFactNeighborX="265" presAssocID="{FC64C8A8-A459-4C44-A86C-8065ECAE1358}" presName="parentText" presStyleLbl="node1" presStyleIdx="0" presStyleCnt="3">
        <dgm:presLayoutVars>
          <dgm:chMax val="1"/>
          <dgm:bulletEnabled val="1"/>
        </dgm:presLayoutVars>
      </dgm:prSet>
      <dgm:spPr bwMode="auto"/>
    </dgm:pt>
    <dgm:pt modelId="{0BAEE644-0A29-4017-BF86-4DBB9F8A48CA}" type="pres">
      <dgm:prSet presAssocID="{FC64C8A8-A459-4C44-A86C-8065ECAE1358}" presName="descendantText" presStyleLbl="alignAccFollowNode1" presStyleIdx="0" presStyleCnt="3">
        <dgm:presLayoutVars>
          <dgm:bulletEnabled val="1"/>
        </dgm:presLayoutVars>
      </dgm:prSet>
      <dgm:spPr bwMode="auto"/>
    </dgm:pt>
    <dgm:pt modelId="{30ADF107-3DE8-44DF-BF06-EB526D53011C}" type="pres">
      <dgm:prSet presAssocID="{8CAD04DC-E556-4B75-8A4A-9AFD66DCE46D}" presName="sp" presStyleCnt="0"/>
      <dgm:spPr bwMode="auto"/>
    </dgm:pt>
    <dgm:pt modelId="{DBF21144-FD4E-41BB-9483-65D0A04F2964}" type="pres">
      <dgm:prSet presAssocID="{87C4D0E0-5EE0-41CF-873A-93A7A0AC828F}" presName="linNode" presStyleCnt="0"/>
      <dgm:spPr bwMode="auto"/>
    </dgm:pt>
    <dgm:pt modelId="{5F40706C-DBB7-471C-904B-E2146BA242A5}" type="pres">
      <dgm:prSet presAssocID="{87C4D0E0-5EE0-41CF-873A-93A7A0AC828F}" presName="parentText" presStyleLbl="node1" presStyleIdx="1" presStyleCnt="3">
        <dgm:presLayoutVars>
          <dgm:chMax val="1"/>
          <dgm:bulletEnabled val="1"/>
        </dgm:presLayoutVars>
      </dgm:prSet>
      <dgm:spPr bwMode="auto"/>
    </dgm:pt>
    <dgm:pt modelId="{D3DA21A3-0FC7-4471-AB5E-298F0ECC446F}" type="pres">
      <dgm:prSet custScaleY="110823" presAssocID="{87C4D0E0-5EE0-41CF-873A-93A7A0AC828F}" presName="descendantText" presStyleLbl="alignAccFollowNode1" presStyleIdx="1" presStyleCnt="3">
        <dgm:presLayoutVars>
          <dgm:bulletEnabled val="1"/>
        </dgm:presLayoutVars>
      </dgm:prSet>
      <dgm:spPr bwMode="auto"/>
    </dgm:pt>
    <dgm:pt modelId="{18B8A56E-3C9E-4B19-B0AC-36B123C181D2}" type="pres">
      <dgm:prSet presAssocID="{BBC8C216-5400-4472-8CA1-68A2BD4EED17}" presName="sp" presStyleCnt="0"/>
      <dgm:spPr bwMode="auto"/>
    </dgm:pt>
    <dgm:pt modelId="{440A7F58-4BE0-4FC3-B114-EB1244BEC192}" type="pres">
      <dgm:prSet presAssocID="{0D7F4C67-2F84-4463-9530-812340D88300}" presName="linNode" presStyleCnt="0"/>
      <dgm:spPr bwMode="auto"/>
    </dgm:pt>
    <dgm:pt modelId="{73DBBE12-3783-41E7-8087-7AC1BF6B1216}" type="pres">
      <dgm:prSet presAssocID="{0D7F4C67-2F84-4463-9530-812340D88300}" presName="parentText" presStyleLbl="node1" presStyleIdx="2" presStyleCnt="3">
        <dgm:presLayoutVars>
          <dgm:chMax val="1"/>
          <dgm:bulletEnabled val="1"/>
        </dgm:presLayoutVars>
      </dgm:prSet>
      <dgm:spPr bwMode="auto"/>
    </dgm:pt>
    <dgm:pt modelId="{0AF4BD60-58F8-4A57-A9C6-1725FC43525D}" type="pres">
      <dgm:prSet custScaleY="109698" presAssocID="{0D7F4C67-2F84-4463-9530-812340D88300}" presName="descendantText" presStyleLbl="alignAccFollowNode1" presStyleIdx="2" presStyleCnt="3">
        <dgm:presLayoutVars>
          <dgm:bulletEnabled val="1"/>
        </dgm:presLayoutVars>
      </dgm:prSet>
      <dgm:spPr bwMode="auto"/>
    </dgm:pt>
  </dgm:ptLst>
  <dgm:cxnLst>
    <dgm:cxn modelId="{040A0616-1109-4D51-AB02-98295EF6A71D}" type="presOf" srcId="{BEFF282A-E7E5-4498-B6B9-854D28D45819}" destId="{0BAEE644-0A29-4017-BF86-4DBB9F8A48CA}" srcOrd="0" destOrd="0" presId="urn:microsoft.com/office/officeart/2005/8/layout/vList5"/>
    <dgm:cxn modelId="{7B07732E-2DF1-430F-947F-439221BBF14F}" type="presOf" srcId="{6ADA30F0-095E-4382-AF0E-5A7A68944315}" destId="{D3DA21A3-0FC7-4471-AB5E-298F0ECC446F}" srcOrd="0" destOrd="1" presId="urn:microsoft.com/office/officeart/2005/8/layout/vList5"/>
    <dgm:cxn modelId="{23C35930-56EE-474A-AC29-47C40B20AD13}" srcId="{0D7F4C67-2F84-4463-9530-812340D88300}" destId="{8B716CA0-54E2-496B-AC42-75AF88F4322E}" srcOrd="2" destOrd="0" parTransId="{49E798FD-0187-4CF9-A7A6-738A5887EC90}" sibTransId="{2F7EE714-9E5C-4A47-A9CC-4253B253DBF9}"/>
    <dgm:cxn modelId="{D3E08038-842D-4821-9FE2-26B964C5C5CB}" srcId="{87C4D0E0-5EE0-41CF-873A-93A7A0AC828F}" destId="{6A54E3EE-5AFB-41C5-A726-8D7007E7A38D}" srcOrd="0" destOrd="0" parTransId="{F7036F58-340D-43A5-9FF5-C7ECDA15F657}" sibTransId="{48A9E1B5-46D2-4DF9-AF63-C6F4C8CF19BC}"/>
    <dgm:cxn modelId="{562C603C-1D3B-4B64-B939-7EB68ACDD471}" type="presOf" srcId="{87C4D0E0-5EE0-41CF-873A-93A7A0AC828F}" destId="{5F40706C-DBB7-471C-904B-E2146BA242A5}" srcOrd="0" destOrd="0" presId="urn:microsoft.com/office/officeart/2005/8/layout/vList5"/>
    <dgm:cxn modelId="{FE306C3D-A179-49AF-89A2-C4C68F09E929}" srcId="{FC64C8A8-A459-4C44-A86C-8065ECAE1358}" destId="{15CB26A8-836C-4274-8EAB-B6229210E8D4}" srcOrd="2" destOrd="0" parTransId="{00FB7862-5F39-462E-B2A0-2E0A9EFE0107}" sibTransId="{C6837F30-0147-46B0-ADB5-3AAE0B7F2E9A}"/>
    <dgm:cxn modelId="{2DC41F5D-C6A4-4638-859A-17ABAD62E6E8}" srcId="{87C4D0E0-5EE0-41CF-873A-93A7A0AC828F}" destId="{6ADA30F0-095E-4382-AF0E-5A7A68944315}" srcOrd="1" destOrd="0" parTransId="{ADEAB3BE-C672-4D2F-A999-ADCCFD3EC204}" sibTransId="{874C045C-47A9-4178-A761-788EAF365E7C}"/>
    <dgm:cxn modelId="{01E61344-B928-4C57-BE1D-1BA360E41BE6}" type="presOf" srcId="{FC64C8A8-A459-4C44-A86C-8065ECAE1358}" destId="{AA46215F-7CE8-45AA-8E10-7889C2849037}" srcOrd="0" destOrd="0" presId="urn:microsoft.com/office/officeart/2005/8/layout/vList5"/>
    <dgm:cxn modelId="{50174844-7ABF-4CC5-A88B-C411CCF316BA}" srcId="{FC64C8A8-A459-4C44-A86C-8065ECAE1358}" destId="{BEFF282A-E7E5-4498-B6B9-854D28D45819}" srcOrd="0" destOrd="0" parTransId="{6A419BE6-A3EA-4CAC-A2BA-5187A78CFA0A}" sibTransId="{8570DC17-63A4-424A-AC3D-D87CA3D52F94}"/>
    <dgm:cxn modelId="{C70DB746-8ABD-4A5E-A9F4-0F77FF40913A}" type="presOf" srcId="{6414167B-F07C-4473-B66B-70DEFB252E64}" destId="{0AF4BD60-58F8-4A57-A9C6-1725FC43525D}" srcOrd="0" destOrd="0" presId="urn:microsoft.com/office/officeart/2005/8/layout/vList5"/>
    <dgm:cxn modelId="{1D9EB167-89BF-44AA-863D-7143A17C34E2}" srcId="{0D7F4C67-2F84-4463-9530-812340D88300}" destId="{0D9FF71D-9975-4F7E-9AC2-3FF895A74EB3}" srcOrd="1" destOrd="0" parTransId="{73CF858C-1EC1-44BD-89EC-B8E4F600FBD4}" sibTransId="{AAD8A30C-2B3F-4FC1-B64B-5C10BCD25233}"/>
    <dgm:cxn modelId="{29AFDD6E-CD2D-4D2A-BFA0-A0F0DEFC8382}" type="presOf" srcId="{8B716CA0-54E2-496B-AC42-75AF88F4322E}" destId="{0AF4BD60-58F8-4A57-A9C6-1725FC43525D}" srcOrd="0" destOrd="2" presId="urn:microsoft.com/office/officeart/2005/8/layout/vList5"/>
    <dgm:cxn modelId="{97617354-6DA1-42B3-AB66-A67786258201}" srcId="{0D7F4C67-2F84-4463-9530-812340D88300}" destId="{6414167B-F07C-4473-B66B-70DEFB252E64}" srcOrd="0" destOrd="0" parTransId="{106761D1-E85F-403C-B6E5-08A9D5702115}" sibTransId="{D7B502CD-883D-4698-BBBA-D5757B70D53C}"/>
    <dgm:cxn modelId="{7ADDAF89-7C68-4FB8-9C83-F387F55E5B82}" srcId="{87C4D0E0-5EE0-41CF-873A-93A7A0AC828F}" destId="{9793B6EB-4ACD-4A3F-93C4-6DB57A6B2E6D}" srcOrd="2" destOrd="0" parTransId="{5E68C4C2-94A2-4835-844C-F5AAFA42B0DF}" sibTransId="{FEFF768C-A3E7-4737-A7AA-04653B08C823}"/>
    <dgm:cxn modelId="{33D1628F-FF73-491E-B9B7-CFD3AD527CC4}" srcId="{0D7F4C67-2F84-4463-9530-812340D88300}" destId="{047F2F76-27C5-41F4-8A7E-C53B0478A801}" srcOrd="3" destOrd="0" parTransId="{4E24DEE1-628F-4717-8953-C3321CD1B83C}" sibTransId="{52CD4FCB-1E94-4A35-9789-16C68B9EE6B7}"/>
    <dgm:cxn modelId="{AD5DB09B-182A-4B20-BD55-05E63538EB4D}" type="presOf" srcId="{49930A6A-98E6-481E-8581-F1F69AAE2F3A}" destId="{A48E5A27-B22A-4978-B680-AAB3A8A9A7CA}" srcOrd="0" destOrd="0" presId="urn:microsoft.com/office/officeart/2005/8/layout/vList5"/>
    <dgm:cxn modelId="{EAB70D9D-CE9C-47A4-AA0C-0AF38CEBB1CC}" srcId="{49930A6A-98E6-481E-8581-F1F69AAE2F3A}" destId="{FC64C8A8-A459-4C44-A86C-8065ECAE1358}" srcOrd="0" destOrd="0" parTransId="{44082FCC-5419-419D-86CE-5BC1EDB8FDD4}" sibTransId="{8CAD04DC-E556-4B75-8A4A-9AFD66DCE46D}"/>
    <dgm:cxn modelId="{B0B486A4-BB6A-4674-B2CF-27D2E6D432D2}" srcId="{49930A6A-98E6-481E-8581-F1F69AAE2F3A}" destId="{87C4D0E0-5EE0-41CF-873A-93A7A0AC828F}" srcOrd="1" destOrd="0" parTransId="{E066FB2E-F295-4C6A-B2B2-4AFADBE29B8B}" sibTransId="{BBC8C216-5400-4472-8CA1-68A2BD4EED17}"/>
    <dgm:cxn modelId="{A82195B5-BBAB-4E44-B537-78A4B3698513}" type="presOf" srcId="{047F2F76-27C5-41F4-8A7E-C53B0478A801}" destId="{0AF4BD60-58F8-4A57-A9C6-1725FC43525D}" srcOrd="0" destOrd="3" presId="urn:microsoft.com/office/officeart/2005/8/layout/vList5"/>
    <dgm:cxn modelId="{8EE874BE-0C60-4F6F-AA42-AB268A982E1D}" type="presOf" srcId="{06C1AE94-CB90-44CC-8648-4BE230508B76}" destId="{0BAEE644-0A29-4017-BF86-4DBB9F8A48CA}" srcOrd="0" destOrd="1" presId="urn:microsoft.com/office/officeart/2005/8/layout/vList5"/>
    <dgm:cxn modelId="{904D0EC2-168B-4EAF-94CC-7FB9082F8B45}" type="presOf" srcId="{6A54E3EE-5AFB-41C5-A726-8D7007E7A38D}" destId="{D3DA21A3-0FC7-4471-AB5E-298F0ECC446F}" srcOrd="0" destOrd="0" presId="urn:microsoft.com/office/officeart/2005/8/layout/vList5"/>
    <dgm:cxn modelId="{8CA9F0C2-D54B-4EFD-9BF5-18EED7C2DDBB}" type="presOf" srcId="{0D7F4C67-2F84-4463-9530-812340D88300}" destId="{73DBBE12-3783-41E7-8087-7AC1BF6B1216}" srcOrd="0" destOrd="0" presId="urn:microsoft.com/office/officeart/2005/8/layout/vList5"/>
    <dgm:cxn modelId="{B6DEBEC6-DFA8-42B5-8037-1A22AAEFD756}" type="presOf" srcId="{15CB26A8-836C-4274-8EAB-B6229210E8D4}" destId="{0BAEE644-0A29-4017-BF86-4DBB9F8A48CA}" srcOrd="0" destOrd="2" presId="urn:microsoft.com/office/officeart/2005/8/layout/vList5"/>
    <dgm:cxn modelId="{14B12CDD-E3E0-413A-8B1A-62169FE39668}" srcId="{49930A6A-98E6-481E-8581-F1F69AAE2F3A}" destId="{0D7F4C67-2F84-4463-9530-812340D88300}" srcOrd="2" destOrd="0" parTransId="{9E57A79E-6A64-4426-824A-478D3C01D94A}" sibTransId="{B77B06E6-8884-4879-8EDC-F9670163E013}"/>
    <dgm:cxn modelId="{A8BB1BEF-004F-4D6F-BB06-F20DFA29BE40}" type="presOf" srcId="{0D9FF71D-9975-4F7E-9AC2-3FF895A74EB3}" destId="{0AF4BD60-58F8-4A57-A9C6-1725FC43525D}" srcOrd="0" destOrd="1" presId="urn:microsoft.com/office/officeart/2005/8/layout/vList5"/>
    <dgm:cxn modelId="{452A82F1-5507-4009-8DF1-4C2C38BFB238}" srcId="{FC64C8A8-A459-4C44-A86C-8065ECAE1358}" destId="{06C1AE94-CB90-44CC-8648-4BE230508B76}" srcOrd="1" destOrd="0" parTransId="{41317222-8FE0-41CB-9C47-00C03FF25985}" sibTransId="{3941F5F1-DA12-41F3-8B0D-C197584B4C1A}"/>
    <dgm:cxn modelId="{073B1AFF-163F-42D2-9FD8-442B43BE2330}" type="presOf" srcId="{9793B6EB-4ACD-4A3F-93C4-6DB57A6B2E6D}" destId="{D3DA21A3-0FC7-4471-AB5E-298F0ECC446F}" srcOrd="0" destOrd="2" presId="urn:microsoft.com/office/officeart/2005/8/layout/vList5"/>
    <dgm:cxn modelId="{0F31F565-C10D-4FB0-B928-8592E94257CB}" type="presParOf" srcId="{A48E5A27-B22A-4978-B680-AAB3A8A9A7CA}" destId="{6AC91F11-4D6D-488E-81F0-0E12AF5C3703}" srcOrd="0" destOrd="0" presId="urn:microsoft.com/office/officeart/2005/8/layout/vList5"/>
    <dgm:cxn modelId="{A489FF7F-9388-4AE2-8FA6-24D08A11B226}" type="presParOf" srcId="{6AC91F11-4D6D-488E-81F0-0E12AF5C3703}" destId="{AA46215F-7CE8-45AA-8E10-7889C2849037}" srcOrd="0" destOrd="0" presId="urn:microsoft.com/office/officeart/2005/8/layout/vList5"/>
    <dgm:cxn modelId="{B32252F3-5A10-4C9E-B831-2644DDFAF5E9}" type="presParOf" srcId="{6AC91F11-4D6D-488E-81F0-0E12AF5C3703}" destId="{0BAEE644-0A29-4017-BF86-4DBB9F8A48CA}" srcOrd="1" destOrd="0" presId="urn:microsoft.com/office/officeart/2005/8/layout/vList5"/>
    <dgm:cxn modelId="{615A887C-B6E0-49F5-98A4-6E6F2E6779CB}" type="presParOf" srcId="{A48E5A27-B22A-4978-B680-AAB3A8A9A7CA}" destId="{30ADF107-3DE8-44DF-BF06-EB526D53011C}" srcOrd="1" destOrd="0" presId="urn:microsoft.com/office/officeart/2005/8/layout/vList5"/>
    <dgm:cxn modelId="{656A053E-897E-4E2F-BCAA-A71ED4720B97}" type="presParOf" srcId="{A48E5A27-B22A-4978-B680-AAB3A8A9A7CA}" destId="{DBF21144-FD4E-41BB-9483-65D0A04F2964}" srcOrd="2" destOrd="0" presId="urn:microsoft.com/office/officeart/2005/8/layout/vList5"/>
    <dgm:cxn modelId="{48646F7C-0AA8-47CA-95E0-B50745C2A3E2}" type="presParOf" srcId="{DBF21144-FD4E-41BB-9483-65D0A04F2964}" destId="{5F40706C-DBB7-471C-904B-E2146BA242A5}" srcOrd="0" destOrd="0" presId="urn:microsoft.com/office/officeart/2005/8/layout/vList5"/>
    <dgm:cxn modelId="{0B057FFD-CC23-495F-8D4B-9C88FA514553}" type="presParOf" srcId="{DBF21144-FD4E-41BB-9483-65D0A04F2964}" destId="{D3DA21A3-0FC7-4471-AB5E-298F0ECC446F}" srcOrd="1" destOrd="0" presId="urn:microsoft.com/office/officeart/2005/8/layout/vList5"/>
    <dgm:cxn modelId="{56DEC160-6B17-463A-9A46-0E019FCE591E}" type="presParOf" srcId="{A48E5A27-B22A-4978-B680-AAB3A8A9A7CA}" destId="{18B8A56E-3C9E-4B19-B0AC-36B123C181D2}" srcOrd="3" destOrd="0" presId="urn:microsoft.com/office/officeart/2005/8/layout/vList5"/>
    <dgm:cxn modelId="{CFC7FFB8-CC30-4B28-BB24-41518B3F64E1}" type="presParOf" srcId="{A48E5A27-B22A-4978-B680-AAB3A8A9A7CA}" destId="{440A7F58-4BE0-4FC3-B114-EB1244BEC192}" srcOrd="4" destOrd="0" presId="urn:microsoft.com/office/officeart/2005/8/layout/vList5"/>
    <dgm:cxn modelId="{D6D8CE21-C4E9-48CF-AC76-1E53A296FE97}" type="presParOf" srcId="{440A7F58-4BE0-4FC3-B114-EB1244BEC192}" destId="{73DBBE12-3783-41E7-8087-7AC1BF6B1216}" srcOrd="0" destOrd="0" presId="urn:microsoft.com/office/officeart/2005/8/layout/vList5"/>
    <dgm:cxn modelId="{C95AA413-85C3-4FF9-B8FA-57EF3901C8C0}" type="presParOf" srcId="{440A7F58-4BE0-4FC3-B114-EB1244BEC192}" destId="{0AF4BD60-58F8-4A57-A9C6-1725FC4352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8A8E3C90-C628-4FBD-8B65-F6953329AD09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71D6E19-CCCA-441F-8A22-CF7555726A7B}">
      <dgm:prSet phldrT="[Текст]" custT="1"/>
      <dgm:spPr bwMode="auto"/>
      <dgm:t>
        <a:bodyPr/>
        <a:lstStyle/>
        <a:p>
          <a:pPr>
            <a:defRPr/>
          </a:pPr>
          <a:r>
            <a:rPr lang="ru-RU" sz="3200" b="1">
              <a:solidFill>
                <a:srgbClr val="800000"/>
              </a:solidFill>
              <a:latin typeface="Times New Roman"/>
              <a:cs typeface="Times New Roman"/>
            </a:rPr>
            <a:t>пчеловодство</a:t>
          </a:r>
          <a:endParaRPr/>
        </a:p>
      </dgm:t>
    </dgm:pt>
    <dgm:pt modelId="{5E5AD963-9B75-4570-8728-7917F91A8CB4}" type="parTrans" cxnId="{577039A4-7012-4E77-9E07-199947C0495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2D95867-168E-47DC-8EAA-16112E0213EC}" type="sibTrans" cxnId="{577039A4-7012-4E77-9E07-199947C0495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E915001-E5A8-4069-8A51-E8595BD6ABA4}">
      <dgm:prSet phldrT="[Текст]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до 50 пчелосемей–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400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BBBF1720-8BB0-49A3-835E-0042305E2DFC}" type="parTrans" cxnId="{16954ED3-2754-459F-9BE4-064F1A65854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685A0A8-9DCA-4C28-B473-6D4EA4009DAC}" type="sibTrans" cxnId="{16954ED3-2754-459F-9BE4-064F1A65854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5796F6B-655D-4055-9309-AC1F4DDBBC73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51 до 150 пчелосемей–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/>
        </a:p>
      </dgm:t>
    </dgm:pt>
    <dgm:pt modelId="{44EF8708-240B-4524-B888-42E0BF4E573C}" type="parTrans" cxnId="{4023FDA4-05C5-483B-845A-961717DA4A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3F6A6AD-2183-4785-9D48-58697B358A04}" type="sibTrans" cxnId="{4023FDA4-05C5-483B-845A-961717DA4A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57DADF5-8548-447A-BD9C-DBAB02ECFEC8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150 пчелосемей -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gm:t>
    </dgm:pt>
    <dgm:pt modelId="{DD86072E-319E-4C77-933D-573B5A41CAB4}" type="parTrans" cxnId="{4567183D-87AB-4EF1-95F5-3DC02B56166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3BAA1F9-272A-4638-91B5-EAD834ADDD62}" type="sibTrans" cxnId="{4567183D-87AB-4EF1-95F5-3DC02B56166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C195D90-43A1-436F-98B6-7D9844D0F6FE}" type="pres">
      <dgm:prSet presAssocID="{8A8E3C90-C628-4FBD-8B65-F6953329AD09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3CE465A8-8036-489B-9083-58C70B0E410A}" type="pres">
      <dgm:prSet presAssocID="{171D6E19-CCCA-441F-8A22-CF7555726A7B}" presName="linNode" presStyleCnt="0"/>
      <dgm:spPr bwMode="auto"/>
    </dgm:pt>
    <dgm:pt modelId="{FAA9EF32-D8E2-4459-A06E-E3E1C0BBFABB}" type="pres">
      <dgm:prSet custLinFactNeighborX="-928" custLinFactNeighborY="-21579" custScaleX="109719" custScaleY="75866" presAssocID="{171D6E19-CCCA-441F-8A22-CF7555726A7B}" presName="parentText" presStyleLbl="node1" presStyleIdx="0" presStyleCnt="1">
        <dgm:presLayoutVars>
          <dgm:chMax val="1"/>
          <dgm:bulletEnabled val="1"/>
        </dgm:presLayoutVars>
      </dgm:prSet>
      <dgm:spPr bwMode="auto"/>
    </dgm:pt>
    <dgm:pt modelId="{A3A756B3-C451-48BF-B897-CD320863D00C}" type="pres">
      <dgm:prSet custLinFactNeighborX="-2697" custLinFactNeighborY="-27069" custScaleX="110684" custScaleY="81370" presAssocID="{171D6E19-CCCA-441F-8A22-CF7555726A7B}" presName="descendantText" presStyleLbl="alignAccFollowNode1" presStyleIdx="0" presStyleCnt="1">
        <dgm:presLayoutVars>
          <dgm:bulletEnabled val="1"/>
        </dgm:presLayoutVars>
      </dgm:prSet>
      <dgm:spPr bwMode="auto"/>
    </dgm:pt>
  </dgm:ptLst>
  <dgm:cxnLst>
    <dgm:cxn modelId="{82B5B525-2988-4233-9384-3A53AFC6389D}" type="presOf" srcId="{8A8E3C90-C628-4FBD-8B65-F6953329AD09}" destId="{6C195D90-43A1-436F-98B6-7D9844D0F6FE}" srcOrd="0" destOrd="0" presId="urn:microsoft.com/office/officeart/2005/8/layout/vList5"/>
    <dgm:cxn modelId="{50EF6D3A-8B93-4878-8605-37537E293C41}" type="presOf" srcId="{357DADF5-8548-447A-BD9C-DBAB02ECFEC8}" destId="{A3A756B3-C451-48BF-B897-CD320863D00C}" srcOrd="0" destOrd="2" presId="urn:microsoft.com/office/officeart/2005/8/layout/vList5"/>
    <dgm:cxn modelId="{4567183D-87AB-4EF1-95F5-3DC02B561664}" srcId="{171D6E19-CCCA-441F-8A22-CF7555726A7B}" destId="{357DADF5-8548-447A-BD9C-DBAB02ECFEC8}" srcOrd="2" destOrd="0" parTransId="{DD86072E-319E-4C77-933D-573B5A41CAB4}" sibTransId="{D3BAA1F9-272A-4638-91B5-EAD834ADDD62}"/>
    <dgm:cxn modelId="{AC0BC05E-3A9C-411D-9CFF-7E0F4E32ADE6}" type="presOf" srcId="{171D6E19-CCCA-441F-8A22-CF7555726A7B}" destId="{FAA9EF32-D8E2-4459-A06E-E3E1C0BBFABB}" srcOrd="0" destOrd="0" presId="urn:microsoft.com/office/officeart/2005/8/layout/vList5"/>
    <dgm:cxn modelId="{577039A4-7012-4E77-9E07-199947C04951}" srcId="{8A8E3C90-C628-4FBD-8B65-F6953329AD09}" destId="{171D6E19-CCCA-441F-8A22-CF7555726A7B}" srcOrd="0" destOrd="0" parTransId="{5E5AD963-9B75-4570-8728-7917F91A8CB4}" sibTransId="{82D95867-168E-47DC-8EAA-16112E0213EC}"/>
    <dgm:cxn modelId="{4023FDA4-05C5-483B-845A-961717DA4A78}" srcId="{171D6E19-CCCA-441F-8A22-CF7555726A7B}" destId="{E5796F6B-655D-4055-9309-AC1F4DDBBC73}" srcOrd="1" destOrd="0" parTransId="{44EF8708-240B-4524-B888-42E0BF4E573C}" sibTransId="{D3F6A6AD-2183-4785-9D48-58697B358A04}"/>
    <dgm:cxn modelId="{AB28BBC0-7386-4A20-9D5F-DAE7C28E2FA9}" type="presOf" srcId="{FE915001-E5A8-4069-8A51-E8595BD6ABA4}" destId="{A3A756B3-C451-48BF-B897-CD320863D00C}" srcOrd="0" destOrd="0" presId="urn:microsoft.com/office/officeart/2005/8/layout/vList5"/>
    <dgm:cxn modelId="{16954ED3-2754-459F-9BE4-064F1A658544}" srcId="{171D6E19-CCCA-441F-8A22-CF7555726A7B}" destId="{FE915001-E5A8-4069-8A51-E8595BD6ABA4}" srcOrd="0" destOrd="0" parTransId="{BBBF1720-8BB0-49A3-835E-0042305E2DFC}" sibTransId="{E685A0A8-9DCA-4C28-B473-6D4EA4009DAC}"/>
    <dgm:cxn modelId="{B25C9DEE-6BDC-4940-8DD2-C0EAA5B0CD8C}" type="presOf" srcId="{E5796F6B-655D-4055-9309-AC1F4DDBBC73}" destId="{A3A756B3-C451-48BF-B897-CD320863D00C}" srcOrd="0" destOrd="1" presId="urn:microsoft.com/office/officeart/2005/8/layout/vList5"/>
    <dgm:cxn modelId="{43F43033-3ECA-4D7C-AE17-45286C06D4FF}" type="presParOf" srcId="{6C195D90-43A1-436F-98B6-7D9844D0F6FE}" destId="{3CE465A8-8036-489B-9083-58C70B0E410A}" srcOrd="0" destOrd="0" presId="urn:microsoft.com/office/officeart/2005/8/layout/vList5"/>
    <dgm:cxn modelId="{11660F1B-04D2-437D-95C0-95038EAFBEE3}" type="presParOf" srcId="{3CE465A8-8036-489B-9083-58C70B0E410A}" destId="{FAA9EF32-D8E2-4459-A06E-E3E1C0BBFABB}" srcOrd="0" destOrd="0" presId="urn:microsoft.com/office/officeart/2005/8/layout/vList5"/>
    <dgm:cxn modelId="{4B043774-1268-4115-BAD1-0D2F2E1395ED}" type="presParOf" srcId="{3CE465A8-8036-489B-9083-58C70B0E410A}" destId="{A3A756B3-C451-48BF-B897-CD320863D0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F74A8F7-A838-4D37-A03E-C45C3154806B}" type="doc">
      <dgm:prSet loTypeId="urn:microsoft.com/office/officeart/2005/8/layout/hList3" loCatId="list" qsTypeId="urn:microsoft.com/office/officeart/2005/8/quickstyle/3d2" qsCatId="3D" csTypeId="urn:microsoft.com/office/officeart/2005/8/colors/accent2_1" csCatId="accent2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2E4B63A8-20F1-4A1C-8723-EB438CE79BA7}">
      <dgm:prSet phldrT="[Текст]" custT="1"/>
      <dgm:spPr bwMode="auto">
        <a:xfrm>
          <a:off x="0" y="40294"/>
          <a:ext cx="8822214" cy="584244"/>
        </a:xfrm>
        <a:prstGeom prst="rect">
          <a:avLst/>
        </a:prstGeom>
      </dgm:spPr>
      <dgm:t>
        <a:bodyPr vert="horz"/>
        <a:lstStyle/>
        <a:p>
          <a:pPr>
            <a:buNone/>
            <a:defRPr/>
          </a:pPr>
          <a:r>
            <a:rPr lang="ru-RU" sz="32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производственные фонды</a:t>
          </a:r>
          <a:endParaRPr/>
        </a:p>
      </dgm:t>
    </dgm:pt>
    <dgm:pt modelId="{0E031BA5-DD2E-4363-B6AE-F2183C803717}" type="parTrans" cxnId="{850FFEA4-9848-4750-ACDB-5F21216E40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6D0EE90-55DE-45EA-BFE2-D0777D48E45B}" type="sibTrans" cxnId="{850FFEA4-9848-4750-ACDB-5F21216E40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632A382-9D23-4321-80C3-17D692653A14}">
      <dgm:prSet phldrT="" custT="1"/>
      <dgm:spPr bwMode="auto">
        <a:xfrm>
          <a:off x="0" y="688366"/>
          <a:ext cx="2937866" cy="3266282"/>
        </a:xfrm>
        <a:prstGeom prst="rect">
          <a:avLst/>
        </a:prstGeom>
      </dgm:spPr>
      <dgm:t>
        <a:bodyPr/>
        <a:lstStyle/>
        <a:p>
          <a:pPr>
            <a:buNone/>
            <a:defRPr/>
          </a:pPr>
          <a:r>
            <a:rPr lang="ru-RU" sz="2000" b="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в аренде общим сроком не менее чем на 3 года или в собственности земельных участков, относящихся к категории земель сельхозназначения</a:t>
          </a:r>
          <a:endParaRPr/>
        </a:p>
        <a:p>
          <a:pPr>
            <a:buNone/>
            <a:defRPr/>
          </a:pPr>
          <a:r>
            <a:rPr lang="ru-RU" sz="2000" b="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 </a:t>
          </a:r>
          <a:r>
            <a:rPr lang="ru-RU" sz="20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10 баллов</a:t>
          </a:r>
          <a:endParaRPr/>
        </a:p>
      </dgm:t>
    </dgm:pt>
    <dgm:pt modelId="{6898BBD5-817D-4DA1-B2A5-D2BE33ACA67B}" type="parTrans" cxnId="{2E150897-AB55-46EE-A456-47B71DEDFC3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EE67EF1-43EC-4620-A5C3-103FA7659BC7}" type="sibTrans" cxnId="{2E150897-AB55-46EE-A456-47B71DEDFC3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18B7133-4809-412F-8D13-7CC05B7F7F8B}">
      <dgm:prSet phldrT="" custT="1"/>
      <dgm:spPr bwMode="auto">
        <a:xfrm>
          <a:off x="2933742" y="688366"/>
          <a:ext cx="2937866" cy="3266282"/>
        </a:xfrm>
        <a:prstGeom prst="rect">
          <a:avLst/>
        </a:prstGeom>
      </dgm:spPr>
      <dgm:t>
        <a:bodyPr/>
        <a:lstStyle/>
        <a:p>
          <a:pPr>
            <a:buNone/>
            <a:defRPr/>
          </a:pPr>
          <a:r>
            <a:rPr lang="ru-RU" sz="20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в аренде общим сроком не менее чем на 8 лет или в собственности зданий, строений, сооружений сельхозназначения</a:t>
          </a:r>
          <a:endParaRPr/>
        </a:p>
        <a:p>
          <a:pPr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7 баллов</a:t>
          </a:r>
          <a:endParaRPr/>
        </a:p>
      </dgm:t>
    </dgm:pt>
    <dgm:pt modelId="{2DA56E51-0A31-471D-AC12-19E42C3C67EE}" type="parTrans" cxnId="{48A24E02-FCCB-45D8-9E1B-2AE346BA585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6A92819-3C62-41F0-929B-E9B9622FF00E}" type="sibTrans" cxnId="{48A24E02-FCCB-45D8-9E1B-2AE346BA585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F44C260-8116-4265-BF29-3C2E8DCB198B}">
      <dgm:prSet phldrT="" custT="1"/>
      <dgm:spPr bwMode="auto">
        <a:xfrm>
          <a:off x="5873106" y="705841"/>
          <a:ext cx="2937866" cy="3266282"/>
        </a:xfrm>
        <a:prstGeom prst="rect">
          <a:avLst/>
        </a:prstGeom>
      </dgm:spPr>
      <dgm:t>
        <a:bodyPr/>
        <a:lstStyle/>
        <a:p>
          <a:pPr>
            <a:spcAft>
              <a:spcPts val="0"/>
            </a:spcAft>
            <a:buNone/>
            <a:defRPr/>
          </a:pPr>
          <a:r>
            <a:rPr lang="ru-RU" sz="1400" b="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 </a:t>
          </a:r>
          <a:r>
            <a:rPr lang="ru-RU" sz="2000" b="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в собственности грузового автотранспорта, предназначенного для перевозки любых видов грузов или сельхозмашин (включая прицепы), и (или) иной сельхозтехники </a:t>
          </a:r>
          <a:endParaRPr lang="ru-RU" sz="1800" b="0">
            <a:solidFill>
              <a:srgbClr val="800000"/>
            </a:solidFill>
            <a:latin typeface="Times New Roman"/>
            <a:ea typeface="+mn-ea"/>
            <a:cs typeface="Times New Roman"/>
          </a:endParaRPr>
        </a:p>
        <a:p>
          <a:pPr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3 баллов</a:t>
          </a:r>
          <a:endParaRPr lang="ru-RU" sz="1800" b="1">
            <a:solidFill>
              <a:srgbClr val="800000"/>
            </a:solidFill>
            <a:latin typeface="Times New Roman"/>
            <a:ea typeface="+mn-ea"/>
            <a:cs typeface="Times New Roman"/>
          </a:endParaRPr>
        </a:p>
      </dgm:t>
    </dgm:pt>
    <dgm:pt modelId="{D9E69E16-8130-4382-B7F7-D78D877052E8}" type="parTrans" cxnId="{AF001BD8-3581-4003-B8CE-FF6945C1700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3042DDB-A50D-4F82-9EFC-53D80FEB7097}" type="sibTrans" cxnId="{AF001BD8-3581-4003-B8CE-FF6945C1700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7F50ED7-3A3B-462F-B6CA-18235E548AE1}">
      <dgm:prSet phldrT=""/>
      <dgm:spPr bwMode="auto"/>
      <dgm:t>
        <a:bodyPr/>
        <a:lstStyle/>
        <a:p>
          <a:pPr>
            <a:defRPr/>
          </a:pPr>
          <a:endParaRPr lang="ru-RU"/>
        </a:p>
      </dgm:t>
    </dgm:pt>
    <dgm:pt modelId="{7B0501D2-6100-46F5-9801-10BA8DCDB8B0}" type="parTrans" cxnId="{4B58F5B4-E560-4055-8818-25D18159D7D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32564FE-487B-48A0-AD28-EF66FF3ED3B0}" type="sibTrans" cxnId="{4B58F5B4-E560-4055-8818-25D18159D7D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8436EAD-687A-4592-8210-3B01270B6EB1}">
      <dgm:prSet phldrT=""/>
      <dgm:spPr bwMode="auto"/>
      <dgm:t>
        <a:bodyPr/>
        <a:lstStyle/>
        <a:p>
          <a:pPr>
            <a:defRPr/>
          </a:pPr>
          <a:endParaRPr lang="ru-RU"/>
        </a:p>
      </dgm:t>
    </dgm:pt>
    <dgm:pt modelId="{BF213120-55E4-43BC-A87B-8BB8998FCD95}" type="sibTrans" cxnId="{F81E556B-ECFC-41F9-88BD-4F20E8B468A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C36F283-9B1A-42F6-B511-04B0ADCF5035}" type="parTrans" cxnId="{F81E556B-ECFC-41F9-88BD-4F20E8B468A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126B8C2-4FF6-4D41-90C7-1918F5A3A9A0}" type="pres">
      <dgm:prSet presAssocID="{7F74A8F7-A838-4D37-A03E-C45C3154806B}" presName="composite" presStyleCnt="0">
        <dgm:presLayoutVars>
          <dgm:chMax val="1"/>
          <dgm:dir val="norm"/>
          <dgm:resizeHandles val="exact"/>
        </dgm:presLayoutVars>
      </dgm:prSet>
      <dgm:spPr bwMode="auto"/>
    </dgm:pt>
    <dgm:pt modelId="{3C8E8DA9-031A-4004-B160-2B0A09B7C320}" type="pres">
      <dgm:prSet custLinFactNeighborX="-125" custLinFactNeighborY="-14314" custScaleY="37563" presAssocID="{2E4B63A8-20F1-4A1C-8723-EB438CE79BA7}" presName="roof" presStyleLbl="dkBgShp" presStyleIdx="0" presStyleCnt="2"/>
      <dgm:spPr bwMode="auto"/>
    </dgm:pt>
    <dgm:pt modelId="{322B4C94-35F2-481A-98ED-ABEEE3EB659B}" type="pres">
      <dgm:prSet presAssocID="{2E4B63A8-20F1-4A1C-8723-EB438CE79BA7}" presName="pillars" presStyleCnt="0"/>
      <dgm:spPr bwMode="auto"/>
    </dgm:pt>
    <dgm:pt modelId="{1438F929-ED7F-46A7-8630-B87477AE256D}" type="pres">
      <dgm:prSet custLinFactNeighborX="-287" custLinFactNeighborY="-19728" presAssocID="{2E4B63A8-20F1-4A1C-8723-EB438CE79BA7}" presName="pillar1" presStyleLbl="node1" presStyleIdx="0" presStyleCnt="3">
        <dgm:presLayoutVars>
          <dgm:bulletEnabled val="1"/>
        </dgm:presLayoutVars>
      </dgm:prSet>
      <dgm:spPr bwMode="auto"/>
    </dgm:pt>
    <dgm:pt modelId="{79A4A783-A9E6-4854-AF91-419EDE0E9AE1}" type="pres">
      <dgm:prSet custLinFactNeighborX="-287" custLinFactNeighborY="-19728" presAssocID="{E18B7133-4809-412F-8D13-7CC05B7F7F8B}" presName="pillarX" presStyleLbl="node1" presStyleIdx="1" presStyleCnt="3">
        <dgm:presLayoutVars>
          <dgm:bulletEnabled val="1"/>
        </dgm:presLayoutVars>
      </dgm:prSet>
      <dgm:spPr bwMode="auto"/>
    </dgm:pt>
    <dgm:pt modelId="{7D8CDA90-B842-45F9-8B74-589AF00F82D2}" type="pres">
      <dgm:prSet custLinFactNeighborX="-236" custLinFactNeighborY="-19193" presAssocID="{FF44C260-8116-4265-BF29-3C2E8DCB198B}" presName="pillarX" presStyleLbl="node1" presStyleIdx="2" presStyleCnt="3">
        <dgm:presLayoutVars>
          <dgm:bulletEnabled val="1"/>
        </dgm:presLayoutVars>
      </dgm:prSet>
      <dgm:spPr bwMode="auto"/>
    </dgm:pt>
    <dgm:pt modelId="{854C4132-EF93-4A95-9A1A-39AE26FE552D}" type="pres">
      <dgm:prSet custLinFactNeighborX="206" custLinFactNeighborY="-100000" custLinFactY="-56116" custScaleY="77793" presAssocID="{2E4B63A8-20F1-4A1C-8723-EB438CE79BA7}" presName="base" presStyleLbl="dkBgShp" presStyleIdx="1" presStyleCnt="2"/>
      <dgm:spPr bwMode="auto">
        <a:xfrm>
          <a:off x="0" y="4072745"/>
          <a:ext cx="8822214" cy="282326"/>
        </a:xfrm>
        <a:prstGeom prst="rect">
          <a:avLst/>
        </a:prstGeom>
      </dgm:spPr>
    </dgm:pt>
  </dgm:ptLst>
  <dgm:cxnLst>
    <dgm:cxn modelId="{48A24E02-FCCB-45D8-9E1B-2AE346BA5854}" srcId="{2E4B63A8-20F1-4A1C-8723-EB438CE79BA7}" destId="{E18B7133-4809-412F-8D13-7CC05B7F7F8B}" srcOrd="1" destOrd="0" parTransId="{2DA56E51-0A31-471D-AC12-19E42C3C67EE}" sibTransId="{36A92819-3C62-41F0-929B-E9B9622FF00E}"/>
    <dgm:cxn modelId="{F7ED5118-F788-472D-9D5C-44D6BA94776F}" type="presOf" srcId="{FF44C260-8116-4265-BF29-3C2E8DCB198B}" destId="{7D8CDA90-B842-45F9-8B74-589AF00F82D2}" srcOrd="0" destOrd="0" presId="urn:microsoft.com/office/officeart/2005/8/layout/hList3"/>
    <dgm:cxn modelId="{E6AB623A-6A29-439E-B542-941C8B57589F}" type="presOf" srcId="{6632A382-9D23-4321-80C3-17D692653A14}" destId="{1438F929-ED7F-46A7-8630-B87477AE256D}" srcOrd="0" destOrd="0" presId="urn:microsoft.com/office/officeart/2005/8/layout/hList3"/>
    <dgm:cxn modelId="{F81E556B-ECFC-41F9-88BD-4F20E8B468A7}" srcId="{7F74A8F7-A838-4D37-A03E-C45C3154806B}" destId="{58436EAD-687A-4592-8210-3B01270B6EB1}" srcOrd="1" destOrd="0" parTransId="{1C36F283-9B1A-42F6-B511-04B0ADCF5035}" sibTransId="{BF213120-55E4-43BC-A87B-8BB8998FCD95}"/>
    <dgm:cxn modelId="{2E150897-AB55-46EE-A456-47B71DEDFC30}" srcId="{2E4B63A8-20F1-4A1C-8723-EB438CE79BA7}" destId="{6632A382-9D23-4321-80C3-17D692653A14}" srcOrd="0" destOrd="0" parTransId="{6898BBD5-817D-4DA1-B2A5-D2BE33ACA67B}" sibTransId="{AEE67EF1-43EC-4620-A5C3-103FA7659BC7}"/>
    <dgm:cxn modelId="{850FFEA4-9848-4750-ACDB-5F21216E40DE}" srcId="{7F74A8F7-A838-4D37-A03E-C45C3154806B}" destId="{2E4B63A8-20F1-4A1C-8723-EB438CE79BA7}" srcOrd="0" destOrd="0" parTransId="{0E031BA5-DD2E-4363-B6AE-F2183C803717}" sibTransId="{46D0EE90-55DE-45EA-BFE2-D0777D48E45B}"/>
    <dgm:cxn modelId="{4D2CD0A8-67B5-4E64-B07D-10DE8CA59A8F}" type="presOf" srcId="{E18B7133-4809-412F-8D13-7CC05B7F7F8B}" destId="{79A4A783-A9E6-4854-AF91-419EDE0E9AE1}" srcOrd="0" destOrd="0" presId="urn:microsoft.com/office/officeart/2005/8/layout/hList3"/>
    <dgm:cxn modelId="{4B58F5B4-E560-4055-8818-25D18159D7D8}" srcId="{7F74A8F7-A838-4D37-A03E-C45C3154806B}" destId="{D7F50ED7-3A3B-462F-B6CA-18235E548AE1}" srcOrd="2" destOrd="0" parTransId="{7B0501D2-6100-46F5-9801-10BA8DCDB8B0}" sibTransId="{132564FE-487B-48A0-AD28-EF66FF3ED3B0}"/>
    <dgm:cxn modelId="{440D8DCE-8503-4066-8359-CC0F254A99B0}" type="presOf" srcId="{2E4B63A8-20F1-4A1C-8723-EB438CE79BA7}" destId="{3C8E8DA9-031A-4004-B160-2B0A09B7C320}" srcOrd="0" destOrd="0" presId="urn:microsoft.com/office/officeart/2005/8/layout/hList3"/>
    <dgm:cxn modelId="{AF001BD8-3581-4003-B8CE-FF6945C17001}" srcId="{2E4B63A8-20F1-4A1C-8723-EB438CE79BA7}" destId="{FF44C260-8116-4265-BF29-3C2E8DCB198B}" srcOrd="2" destOrd="0" parTransId="{D9E69E16-8130-4382-B7F7-D78D877052E8}" sibTransId="{93042DDB-A50D-4F82-9EFC-53D80FEB7097}"/>
    <dgm:cxn modelId="{C044F8FD-2CDC-44B9-8383-F1328997C2EF}" type="presOf" srcId="{7F74A8F7-A838-4D37-A03E-C45C3154806B}" destId="{D126B8C2-4FF6-4D41-90C7-1918F5A3A9A0}" srcOrd="0" destOrd="0" presId="urn:microsoft.com/office/officeart/2005/8/layout/hList3"/>
    <dgm:cxn modelId="{D72CDC0E-36A9-423D-A110-F3836B049DB2}" type="presParOf" srcId="{D126B8C2-4FF6-4D41-90C7-1918F5A3A9A0}" destId="{3C8E8DA9-031A-4004-B160-2B0A09B7C320}" srcOrd="0" destOrd="0" presId="urn:microsoft.com/office/officeart/2005/8/layout/hList3"/>
    <dgm:cxn modelId="{8D1619B6-5565-4F11-B49F-94CC81B58249}" type="presParOf" srcId="{D126B8C2-4FF6-4D41-90C7-1918F5A3A9A0}" destId="{322B4C94-35F2-481A-98ED-ABEEE3EB659B}" srcOrd="1" destOrd="0" presId="urn:microsoft.com/office/officeart/2005/8/layout/hList3"/>
    <dgm:cxn modelId="{14E0A0D2-109B-419A-9DE0-CEAF10C39440}" type="presParOf" srcId="{322B4C94-35F2-481A-98ED-ABEEE3EB659B}" destId="{1438F929-ED7F-46A7-8630-B87477AE256D}" srcOrd="0" destOrd="0" presId="urn:microsoft.com/office/officeart/2005/8/layout/hList3"/>
    <dgm:cxn modelId="{1B3EE7D2-A121-4F2B-8A46-4B61ED11071D}" type="presParOf" srcId="{322B4C94-35F2-481A-98ED-ABEEE3EB659B}" destId="{79A4A783-A9E6-4854-AF91-419EDE0E9AE1}" srcOrd="1" destOrd="0" presId="urn:microsoft.com/office/officeart/2005/8/layout/hList3"/>
    <dgm:cxn modelId="{D84FEFAE-689B-490B-AAB9-163009F80E41}" type="presParOf" srcId="{322B4C94-35F2-481A-98ED-ABEEE3EB659B}" destId="{7D8CDA90-B842-45F9-8B74-589AF00F82D2}" srcOrd="2" destOrd="0" presId="urn:microsoft.com/office/officeart/2005/8/layout/hList3"/>
    <dgm:cxn modelId="{6C3D2903-72C2-44CC-8AFA-556E410E5CC6}" type="presParOf" srcId="{D126B8C2-4FF6-4D41-90C7-1918F5A3A9A0}" destId="{854C4132-EF93-4A95-9A1A-39AE26FE552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8A8E3C90-C628-4FBD-8B65-F6953329AD09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71D6E19-CCCA-441F-8A22-CF7555726A7B}">
      <dgm:prSet phldrT="[Текст]" custT="1"/>
      <dgm:spPr bwMode="auto"/>
      <dgm:t>
        <a:bodyPr/>
        <a:lstStyle/>
        <a:p>
          <a:pPr>
            <a:defRPr/>
          </a:pPr>
          <a:r>
            <a:rPr lang="ru-RU" sz="3200" b="1">
              <a:latin typeface="Times New Roman"/>
              <a:cs typeface="Times New Roman"/>
            </a:rPr>
            <a:t>Участие в СВО</a:t>
          </a:r>
          <a:endParaRPr lang="ru-RU" sz="3200" b="1">
            <a:latin typeface="Times New Roman"/>
            <a:cs typeface="Times New Roman"/>
          </a:endParaRPr>
        </a:p>
      </dgm:t>
    </dgm:pt>
    <dgm:pt modelId="{5E5AD963-9B75-4570-8728-7917F91A8CB4}" type="parTrans" cxnId="{577039A4-7012-4E77-9E07-199947C0495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2D95867-168E-47DC-8EAA-16112E0213EC}" type="sibTrans" cxnId="{577039A4-7012-4E77-9E07-199947C0495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E915001-E5A8-4069-8A51-E8595BD6ABA4}">
      <dgm:prSet phldrT="[Текст]" custT="1"/>
      <dgm:spPr bwMode="auto"/>
      <dgm:t>
        <a:bodyPr/>
        <a:lstStyle/>
        <a:p>
          <a:pPr>
            <a:defRPr/>
          </a:pPr>
          <a:r>
            <a:rPr lang="ru-RU" sz="2400">
              <a:latin typeface="Times New Roman"/>
              <a:cs typeface="Times New Roman"/>
            </a:rPr>
            <a:t>Участник отбора принимал участие в СВО – </a:t>
          </a:r>
          <a:r>
            <a:rPr lang="ru-RU" sz="2400" b="1">
              <a:latin typeface="Times New Roman"/>
              <a:cs typeface="Times New Roman"/>
            </a:rPr>
            <a:t>10 баллов</a:t>
          </a:r>
          <a:endParaRPr lang="ru-RU" sz="2400">
            <a:latin typeface="Times New Roman"/>
            <a:cs typeface="Times New Roman"/>
          </a:endParaRPr>
        </a:p>
      </dgm:t>
    </dgm:pt>
    <dgm:pt modelId="{BBBF1720-8BB0-49A3-835E-0042305E2DFC}" type="parTrans" cxnId="{16954ED3-2754-459F-9BE4-064F1A65854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685A0A8-9DCA-4C28-B473-6D4EA4009DAC}" type="sibTrans" cxnId="{16954ED3-2754-459F-9BE4-064F1A65854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5796F6B-655D-4055-9309-AC1F4DDBBC73}">
      <dgm:prSet phldrT="" custT="1"/>
      <dgm:spPr bwMode="auto"/>
      <dgm:t>
        <a:bodyPr/>
        <a:lstStyle/>
        <a:p>
          <a:pPr>
            <a:defRPr/>
          </a:pPr>
          <a:r>
            <a:rPr lang="ru-RU" sz="2400">
              <a:latin typeface="Times New Roman"/>
              <a:cs typeface="Times New Roman"/>
            </a:rPr>
            <a:t>Участник отбора не принимал участие в СВО – </a:t>
          </a:r>
          <a:r>
            <a:rPr lang="ru-RU" sz="2400" b="1">
              <a:latin typeface="Times New Roman"/>
              <a:cs typeface="Times New Roman"/>
            </a:rPr>
            <a:t>0</a:t>
          </a:r>
          <a:endParaRPr lang="ru-RU" sz="2400" b="1">
            <a:latin typeface="Times New Roman"/>
            <a:cs typeface="Times New Roman"/>
          </a:endParaRPr>
        </a:p>
      </dgm:t>
    </dgm:pt>
    <dgm:pt modelId="{44EF8708-240B-4524-B888-42E0BF4E573C}" type="parTrans" cxnId="{4023FDA4-05C5-483B-845A-961717DA4A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3F6A6AD-2183-4785-9D48-58697B358A04}" type="sibTrans" cxnId="{4023FDA4-05C5-483B-845A-961717DA4A7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C195D90-43A1-436F-98B6-7D9844D0F6FE}" type="pres">
      <dgm:prSet presAssocID="{8A8E3C90-C628-4FBD-8B65-F6953329AD09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3CE465A8-8036-489B-9083-58C70B0E410A}" type="pres">
      <dgm:prSet presAssocID="{171D6E19-CCCA-441F-8A22-CF7555726A7B}" presName="linNode" presStyleCnt="0"/>
      <dgm:spPr bwMode="auto"/>
    </dgm:pt>
    <dgm:pt modelId="{FAA9EF32-D8E2-4459-A06E-E3E1C0BBFABB}" type="pres">
      <dgm:prSet custLinFactNeighborX="-928" custLinFactNeighborY="-21579" custScaleX="109719" custScaleY="75866" presAssocID="{171D6E19-CCCA-441F-8A22-CF7555726A7B}" presName="parentText" presStyleLbl="node1" presStyleIdx="0" presStyleCnt="1">
        <dgm:presLayoutVars>
          <dgm:chMax val="1"/>
          <dgm:bulletEnabled val="1"/>
        </dgm:presLayoutVars>
      </dgm:prSet>
      <dgm:spPr bwMode="auto"/>
    </dgm:pt>
    <dgm:pt modelId="{A3A756B3-C451-48BF-B897-CD320863D00C}" type="pres">
      <dgm:prSet custLinFactNeighborX="-1739" custLinFactNeighborY="-10279" custScaleX="110684" custScaleY="81370" presAssocID="{171D6E19-CCCA-441F-8A22-CF7555726A7B}" presName="descendantText" presStyleLbl="alignAccFollowNode1" presStyleIdx="0" presStyleCnt="1">
        <dgm:presLayoutVars>
          <dgm:bulletEnabled val="1"/>
        </dgm:presLayoutVars>
      </dgm:prSet>
      <dgm:spPr bwMode="auto"/>
    </dgm:pt>
  </dgm:ptLst>
  <dgm:cxnLst>
    <dgm:cxn modelId="{82B5B525-2988-4233-9384-3A53AFC6389D}" type="presOf" srcId="{8A8E3C90-C628-4FBD-8B65-F6953329AD09}" destId="{6C195D90-43A1-436F-98B6-7D9844D0F6FE}" srcOrd="0" destOrd="0" presId="urn:microsoft.com/office/officeart/2005/8/layout/vList5"/>
    <dgm:cxn modelId="{AC0BC05E-3A9C-411D-9CFF-7E0F4E32ADE6}" type="presOf" srcId="{171D6E19-CCCA-441F-8A22-CF7555726A7B}" destId="{FAA9EF32-D8E2-4459-A06E-E3E1C0BBFABB}" srcOrd="0" destOrd="0" presId="urn:microsoft.com/office/officeart/2005/8/layout/vList5"/>
    <dgm:cxn modelId="{577039A4-7012-4E77-9E07-199947C04951}" srcId="{8A8E3C90-C628-4FBD-8B65-F6953329AD09}" destId="{171D6E19-CCCA-441F-8A22-CF7555726A7B}" srcOrd="0" destOrd="0" parTransId="{5E5AD963-9B75-4570-8728-7917F91A8CB4}" sibTransId="{82D95867-168E-47DC-8EAA-16112E0213EC}"/>
    <dgm:cxn modelId="{4023FDA4-05C5-483B-845A-961717DA4A78}" srcId="{171D6E19-CCCA-441F-8A22-CF7555726A7B}" destId="{E5796F6B-655D-4055-9309-AC1F4DDBBC73}" srcOrd="1" destOrd="0" parTransId="{44EF8708-240B-4524-B888-42E0BF4E573C}" sibTransId="{D3F6A6AD-2183-4785-9D48-58697B358A04}"/>
    <dgm:cxn modelId="{AB28BBC0-7386-4A20-9D5F-DAE7C28E2FA9}" type="presOf" srcId="{FE915001-E5A8-4069-8A51-E8595BD6ABA4}" destId="{A3A756B3-C451-48BF-B897-CD320863D00C}" srcOrd="0" destOrd="0" presId="urn:microsoft.com/office/officeart/2005/8/layout/vList5"/>
    <dgm:cxn modelId="{16954ED3-2754-459F-9BE4-064F1A658544}" srcId="{171D6E19-CCCA-441F-8A22-CF7555726A7B}" destId="{FE915001-E5A8-4069-8A51-E8595BD6ABA4}" srcOrd="0" destOrd="0" parTransId="{BBBF1720-8BB0-49A3-835E-0042305E2DFC}" sibTransId="{E685A0A8-9DCA-4C28-B473-6D4EA4009DAC}"/>
    <dgm:cxn modelId="{B25C9DEE-6BDC-4940-8DD2-C0EAA5B0CD8C}" type="presOf" srcId="{E5796F6B-655D-4055-9309-AC1F4DDBBC73}" destId="{A3A756B3-C451-48BF-B897-CD320863D00C}" srcOrd="0" destOrd="1" presId="urn:microsoft.com/office/officeart/2005/8/layout/vList5"/>
    <dgm:cxn modelId="{43F43033-3ECA-4D7C-AE17-45286C06D4FF}" type="presParOf" srcId="{6C195D90-43A1-436F-98B6-7D9844D0F6FE}" destId="{3CE465A8-8036-489B-9083-58C70B0E410A}" srcOrd="0" destOrd="0" presId="urn:microsoft.com/office/officeart/2005/8/layout/vList5"/>
    <dgm:cxn modelId="{11660F1B-04D2-437D-95C0-95038EAFBEE3}" type="presParOf" srcId="{3CE465A8-8036-489B-9083-58C70B0E410A}" destId="{FAA9EF32-D8E2-4459-A06E-E3E1C0BBFABB}" srcOrd="0" destOrd="0" presId="urn:microsoft.com/office/officeart/2005/8/layout/vList5"/>
    <dgm:cxn modelId="{4B043774-1268-4115-BAD1-0D2F2E1395ED}" type="presParOf" srcId="{3CE465A8-8036-489B-9083-58C70B0E410A}" destId="{A3A756B3-C451-48BF-B897-CD320863D0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EEFE35BE-6126-499C-913D-5643B8678CAA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68DAD8E5-6B66-4434-811A-528EDCAD351A}">
      <dgm:prSet phldrT="[Текст]" custT="1"/>
      <dgm:spPr bwMode="auto"/>
      <dgm:t>
        <a:bodyPr/>
        <a:lstStyle/>
        <a:p>
          <a:pPr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Количество рабочих мест, которое предполагается создать</a:t>
          </a:r>
          <a:endParaRPr/>
        </a:p>
      </dgm:t>
    </dgm:pt>
    <dgm:pt modelId="{FAF6A9A0-DFCA-48D4-9BC0-B32BCEFFC92F}" type="parTrans" cxnId="{0872BA59-C5BA-4A9B-B9F5-1A118BD5B6E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47CA1CA-FC4F-4541-80B9-31B68C68CBAD}" type="sibTrans" cxnId="{0872BA59-C5BA-4A9B-B9F5-1A118BD5B6E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A1C8C98-549C-45F4-BBF8-472B9BB0940B}">
      <dgm:prSet phldrT="[Текст]" custT="1"/>
      <dgm:spPr bwMode="auto"/>
      <dgm:t>
        <a:bodyPr/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Очное собеседование  оценка каждого члена комиссии</a:t>
          </a:r>
          <a:endParaRPr lang="ru-RU" sz="2400" b="1">
            <a:solidFill>
              <a:srgbClr val="800000"/>
            </a:solidFill>
            <a:latin typeface="Times New Roman"/>
            <a:ea typeface="+mn-ea"/>
            <a:cs typeface="Times New Roman"/>
          </a:endParaRPr>
        </a:p>
      </dgm:t>
    </dgm:pt>
    <dgm:pt modelId="{19FB42B3-EDA7-43D0-8CB5-EE3FE319DF18}" type="sibTrans" cxnId="{49389A45-4BE6-4AB4-B177-3AD89923D7A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777D846-E3E1-4E79-BC73-CEE5DDD42E4C}" type="parTrans" cxnId="{49389A45-4BE6-4AB4-B177-3AD89923D7A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9134FBD-00A9-46AF-86DB-AFF0CDA9E72B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Участник обнаружил знание проекта и ответил на 100 %  заданных ему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5 баллов</a:t>
          </a:r>
          <a:endParaRPr/>
        </a:p>
      </dgm:t>
    </dgm:pt>
    <dgm:pt modelId="{C889FDA8-657C-4A74-91E2-A34916F7F65F}" type="parTrans" cxnId="{AABA5DD0-FF1B-4CCA-8CA5-72AB32E710B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30354D1-34DB-4B22-80FA-93B54320590D}" type="sibTrans" cxnId="{AABA5DD0-FF1B-4CCA-8CA5-72AB32E710B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F0DFD4C-BB0F-4513-BC62-FEF376BDE30F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Участник обнаружил знание проекта на 80 и более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4 балла</a:t>
          </a:r>
          <a:endParaRPr/>
        </a:p>
      </dgm:t>
    </dgm:pt>
    <dgm:pt modelId="{E7AB8B35-2BC4-4F07-8269-A0CF87D88325}" type="parTrans" cxnId="{E12E944F-0079-4DF6-9D92-9C8D0A3985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0F72BB4-07BC-47FF-9338-83AE5677A5D9}" type="sibTrans" cxnId="{E12E944F-0079-4DF6-9D92-9C8D0A3985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2941803-4FAF-4431-BA0B-EF3739499F89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Участник обнаружил знание проекта и ответил на 60 и более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3 балла</a:t>
          </a:r>
          <a:endParaRPr/>
        </a:p>
      </dgm:t>
    </dgm:pt>
    <dgm:pt modelId="{B86537EF-54DB-4739-A1DA-55D8282FBEF2}" type="parTrans" cxnId="{9745AA9D-2E7A-4FDD-A8E1-9BFD2FA2CDB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0565791-4289-49EB-BE9E-0A28B0160E59}" type="sibTrans" cxnId="{9745AA9D-2E7A-4FDD-A8E1-9BFD2FA2CDB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4100FBC-2F87-48F4-8BED-FE31E1B11550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Участник обнаружил незнание проекта и ответил менее чем на 60 %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0 баллов</a:t>
          </a:r>
          <a:endParaRPr lang="ru-RU" sz="1800">
            <a:solidFill>
              <a:srgbClr val="800000"/>
            </a:solidFill>
            <a:latin typeface="Times New Roman"/>
            <a:ea typeface="+mn-ea"/>
            <a:cs typeface="Times New Roman"/>
          </a:endParaRPr>
        </a:p>
      </dgm:t>
    </dgm:pt>
    <dgm:pt modelId="{D2A48AA4-69D5-4D0B-A444-21384C8E869F}" type="parTrans" cxnId="{808A7ADF-87D1-43CB-817E-9985C530A65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DBBF3AF-284E-4DA8-9B40-1A3C84A02FB4}" type="sibTrans" cxnId="{808A7ADF-87D1-43CB-817E-9985C530A65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12C8EDC-DB1F-47ED-88BF-EF9789D7D314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от 3 до 4 рабочих мест – </a:t>
          </a: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10 баллов</a:t>
          </a:r>
          <a:endParaRPr/>
        </a:p>
      </dgm:t>
    </dgm:pt>
    <dgm:pt modelId="{B4F246E7-8E5E-4410-A8D8-94254678DEF8}" type="parTrans" cxnId="{AD273DB3-8AA4-43D6-BEBA-1C70748C3DF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3B74584-618F-467A-B249-815CC32191F5}" type="sibTrans" cxnId="{AD273DB3-8AA4-43D6-BEBA-1C70748C3DF8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AB025AC-3D57-42E9-8B82-2D4A73604B5B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более 4 рабочих мест </a:t>
          </a: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- 15 баллов </a:t>
          </a:r>
          <a:endParaRPr/>
        </a:p>
      </dgm:t>
    </dgm:pt>
    <dgm:pt modelId="{C4CBEF7F-1EB1-4ABB-B26A-72233F9C2789}" type="sibTrans" cxnId="{4510BB73-D11E-4EA1-8514-42999E2FBE3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8957646-2F5E-4F60-B9C0-451675D98F4B}" type="parTrans" cxnId="{4510BB73-D11E-4EA1-8514-42999E2FBE3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5931B22-F9A2-4EE7-8028-3F3629F59E22}">
      <dgm:prSet phldrT="" custT="1"/>
      <dgm:spPr bwMode="auto"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 b="0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от 1 до 2 рабочих мест - </a:t>
          </a:r>
          <a:r>
            <a:rPr lang="ru-RU" sz="2400" b="1">
              <a:solidFill>
                <a:srgbClr val="800000"/>
              </a:solidFill>
              <a:latin typeface="Times New Roman"/>
              <a:ea typeface="+mn-ea"/>
              <a:cs typeface="Times New Roman"/>
            </a:rPr>
            <a:t>5 баллов </a:t>
          </a:r>
          <a:endParaRPr lang="ru-RU" sz="2000" b="1">
            <a:solidFill>
              <a:srgbClr val="800000"/>
            </a:solidFill>
            <a:latin typeface="Times New Roman"/>
            <a:ea typeface="+mn-ea"/>
            <a:cs typeface="Times New Roman"/>
          </a:endParaRPr>
        </a:p>
      </dgm:t>
    </dgm:pt>
    <dgm:pt modelId="{DD6E2D19-39A1-478B-95AA-BF7035C16FD5}" type="parTrans" cxnId="{744D85AC-172B-4DA2-9C8D-594F76AF16B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7AA0028-6A3A-4238-A1F7-6D66C0939255}" type="sibTrans" cxnId="{744D85AC-172B-4DA2-9C8D-594F76AF16B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C2BF06B-7EC8-4D76-80F1-750E5F41BB31}" type="pres">
      <dgm:prSet presAssocID="{EEFE35BE-6126-499C-913D-5643B8678CAA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81FA560C-F75B-44E2-8FDB-E966C3447F6D}" type="pres">
      <dgm:prSet presAssocID="{68DAD8E5-6B66-4434-811A-528EDCAD351A}" presName="linNode" presStyleCnt="0"/>
      <dgm:spPr bwMode="auto"/>
    </dgm:pt>
    <dgm:pt modelId="{FD0E0E70-30A5-4BFD-93D7-89D07A697334}" type="pres">
      <dgm:prSet custLinFactNeighborX="1556" custLinFactNeighborY="523" custScaleX="115788" presAssocID="{68DAD8E5-6B66-4434-811A-528EDCAD351A}" presName="parentText" presStyleLbl="node1" presStyleIdx="0" presStyleCnt="2">
        <dgm:presLayoutVars>
          <dgm:chMax val="1"/>
          <dgm:bulletEnabled val="1"/>
        </dgm:presLayoutVars>
      </dgm:prSet>
      <dgm:spPr bwMode="auto"/>
    </dgm:pt>
    <dgm:pt modelId="{B7EA62AB-EC50-48BD-A404-BB94DAA76599}" type="pres">
      <dgm:prSet custScaleX="152740" custScaleY="111339" presAssocID="{68DAD8E5-6B66-4434-811A-528EDCAD351A}" presName="descendantText" presStyleLbl="alignAccFollowNode1" presStyleIdx="0" presStyleCnt="2">
        <dgm:presLayoutVars>
          <dgm:bulletEnabled val="1"/>
        </dgm:presLayoutVars>
      </dgm:prSet>
      <dgm:spPr bwMode="auto"/>
    </dgm:pt>
    <dgm:pt modelId="{A043C64B-AB28-48CD-908D-8775D9321466}" type="pres">
      <dgm:prSet presAssocID="{B47CA1CA-FC4F-4541-80B9-31B68C68CBAD}" presName="sp" presStyleCnt="0"/>
      <dgm:spPr bwMode="auto"/>
    </dgm:pt>
    <dgm:pt modelId="{F607C522-7D45-49E9-B269-D5B540E4CE17}" type="pres">
      <dgm:prSet presAssocID="{0A1C8C98-549C-45F4-BBF8-472B9BB0940B}" presName="linNode" presStyleCnt="0"/>
      <dgm:spPr bwMode="auto"/>
    </dgm:pt>
    <dgm:pt modelId="{938CC810-33FF-4824-A68C-0DF103BCC5EC}" type="pres">
      <dgm:prSet custScaleX="92731" custScaleY="105037" presAssocID="{0A1C8C98-549C-45F4-BBF8-472B9BB0940B}" presName="parentText" presStyleLbl="node1" presStyleIdx="1" presStyleCnt="2">
        <dgm:presLayoutVars>
          <dgm:chMax val="1"/>
          <dgm:bulletEnabled val="1"/>
        </dgm:presLayoutVars>
      </dgm:prSet>
      <dgm:spPr bwMode="auto"/>
    </dgm:pt>
    <dgm:pt modelId="{AD6857EA-D78C-4769-B4F2-818FF1DBC378}" type="pres">
      <dgm:prSet custLinFactNeighborX="3042" custLinFactNeighborY="-1741" custScaleX="110222" custScaleY="121654" presAssocID="{0A1C8C98-549C-45F4-BBF8-472B9BB0940B}" presName="descendantText" presStyleLbl="alignAccFollowNode1" presStyleIdx="1" presStyleCnt="2">
        <dgm:presLayoutVars>
          <dgm:bulletEnabled val="1"/>
        </dgm:presLayoutVars>
      </dgm:prSet>
      <dgm:spPr bwMode="auto"/>
    </dgm:pt>
  </dgm:ptLst>
  <dgm:cxnLst>
    <dgm:cxn modelId="{49389A45-4BE6-4AB4-B177-3AD89923D7A0}" srcId="{EEFE35BE-6126-499C-913D-5643B8678CAA}" destId="{0A1C8C98-549C-45F4-BBF8-472B9BB0940B}" srcOrd="1" destOrd="0" parTransId="{0777D846-E3E1-4E79-BC73-CEE5DDD42E4C}" sibTransId="{19FB42B3-EDA7-43D0-8CB5-EE3FE319DF18}"/>
    <dgm:cxn modelId="{1B0A2C46-A9E4-46DA-854D-72D294D65EBA}" type="presOf" srcId="{AAB025AC-3D57-42E9-8B82-2D4A73604B5B}" destId="{B7EA62AB-EC50-48BD-A404-BB94DAA76599}" srcOrd="0" destOrd="0" presId="urn:microsoft.com/office/officeart/2005/8/layout/vList5"/>
    <dgm:cxn modelId="{0A9CA048-20C4-4798-8806-D217690BAF7D}" type="presOf" srcId="{D4100FBC-2F87-48F4-8BED-FE31E1B11550}" destId="{AD6857EA-D78C-4769-B4F2-818FF1DBC378}" srcOrd="0" destOrd="3" presId="urn:microsoft.com/office/officeart/2005/8/layout/vList5"/>
    <dgm:cxn modelId="{E12E944F-0079-4DF6-9D92-9C8D0A3985CB}" srcId="{0A1C8C98-549C-45F4-BBF8-472B9BB0940B}" destId="{CF0DFD4C-BB0F-4513-BC62-FEF376BDE30F}" srcOrd="1" destOrd="0" parTransId="{E7AB8B35-2BC4-4F07-8269-A0CF87D88325}" sibTransId="{B0F72BB4-07BC-47FF-9338-83AE5677A5D9}"/>
    <dgm:cxn modelId="{4510BB73-D11E-4EA1-8514-42999E2FBE3C}" srcId="{68DAD8E5-6B66-4434-811A-528EDCAD351A}" destId="{AAB025AC-3D57-42E9-8B82-2D4A73604B5B}" srcOrd="0" destOrd="0" parTransId="{28957646-2F5E-4F60-B9C0-451675D98F4B}" sibTransId="{C4CBEF7F-1EB1-4ABB-B26A-72233F9C2789}"/>
    <dgm:cxn modelId="{0872BA59-C5BA-4A9B-B9F5-1A118BD5B6EE}" srcId="{EEFE35BE-6126-499C-913D-5643B8678CAA}" destId="{68DAD8E5-6B66-4434-811A-528EDCAD351A}" srcOrd="0" destOrd="0" parTransId="{FAF6A9A0-DFCA-48D4-9BC0-B32BCEFFC92F}" sibTransId="{B47CA1CA-FC4F-4541-80B9-31B68C68CBAD}"/>
    <dgm:cxn modelId="{9536B08B-EAEC-42FC-A51C-D2396CE0E701}" type="presOf" srcId="{CF0DFD4C-BB0F-4513-BC62-FEF376BDE30F}" destId="{AD6857EA-D78C-4769-B4F2-818FF1DBC378}" srcOrd="0" destOrd="1" presId="urn:microsoft.com/office/officeart/2005/8/layout/vList5"/>
    <dgm:cxn modelId="{F5B3C891-4706-4734-805A-C8F56372D249}" type="presOf" srcId="{EEFE35BE-6126-499C-913D-5643B8678CAA}" destId="{EC2BF06B-7EC8-4D76-80F1-750E5F41BB31}" srcOrd="0" destOrd="0" presId="urn:microsoft.com/office/officeart/2005/8/layout/vList5"/>
    <dgm:cxn modelId="{B2A43B9B-F812-4F47-BC21-FCCC333CEA4A}" type="presOf" srcId="{C5931B22-F9A2-4EE7-8028-3F3629F59E22}" destId="{B7EA62AB-EC50-48BD-A404-BB94DAA76599}" srcOrd="0" destOrd="2" presId="urn:microsoft.com/office/officeart/2005/8/layout/vList5"/>
    <dgm:cxn modelId="{9745AA9D-2E7A-4FDD-A8E1-9BFD2FA2CDBB}" srcId="{0A1C8C98-549C-45F4-BBF8-472B9BB0940B}" destId="{52941803-4FAF-4431-BA0B-EF3739499F89}" srcOrd="2" destOrd="0" parTransId="{B86537EF-54DB-4739-A1DA-55D8282FBEF2}" sibTransId="{40565791-4289-49EB-BE9E-0A28B0160E59}"/>
    <dgm:cxn modelId="{4EF252A0-6A2A-4104-8267-95E88E82C076}" type="presOf" srcId="{312C8EDC-DB1F-47ED-88BF-EF9789D7D314}" destId="{B7EA62AB-EC50-48BD-A404-BB94DAA76599}" srcOrd="0" destOrd="1" presId="urn:microsoft.com/office/officeart/2005/8/layout/vList5"/>
    <dgm:cxn modelId="{4F0E14A5-502D-43A6-B8AC-9DA0989406F0}" type="presOf" srcId="{52941803-4FAF-4431-BA0B-EF3739499F89}" destId="{AD6857EA-D78C-4769-B4F2-818FF1DBC378}" srcOrd="0" destOrd="2" presId="urn:microsoft.com/office/officeart/2005/8/layout/vList5"/>
    <dgm:cxn modelId="{744D85AC-172B-4DA2-9C8D-594F76AF16BF}" srcId="{68DAD8E5-6B66-4434-811A-528EDCAD351A}" destId="{C5931B22-F9A2-4EE7-8028-3F3629F59E22}" srcOrd="2" destOrd="0" parTransId="{DD6E2D19-39A1-478B-95AA-BF7035C16FD5}" sibTransId="{F7AA0028-6A3A-4238-A1F7-6D66C0939255}"/>
    <dgm:cxn modelId="{AD273DB3-8AA4-43D6-BEBA-1C70748C3DF8}" srcId="{68DAD8E5-6B66-4434-811A-528EDCAD351A}" destId="{312C8EDC-DB1F-47ED-88BF-EF9789D7D314}" srcOrd="1" destOrd="0" parTransId="{B4F246E7-8E5E-4410-A8D8-94254678DEF8}" sibTransId="{F3B74584-618F-467A-B249-815CC32191F5}"/>
    <dgm:cxn modelId="{AF4C97CA-03E3-4558-AB88-BDF3D8750527}" type="presOf" srcId="{0A1C8C98-549C-45F4-BBF8-472B9BB0940B}" destId="{938CC810-33FF-4824-A68C-0DF103BCC5EC}" srcOrd="0" destOrd="0" presId="urn:microsoft.com/office/officeart/2005/8/layout/vList5"/>
    <dgm:cxn modelId="{AABA5DD0-FF1B-4CCA-8CA5-72AB32E710B2}" srcId="{0A1C8C98-549C-45F4-BBF8-472B9BB0940B}" destId="{F9134FBD-00A9-46AF-86DB-AFF0CDA9E72B}" srcOrd="0" destOrd="0" parTransId="{C889FDA8-657C-4A74-91E2-A34916F7F65F}" sibTransId="{630354D1-34DB-4B22-80FA-93B54320590D}"/>
    <dgm:cxn modelId="{27C221DC-5C62-4977-93E0-D79411EAF520}" type="presOf" srcId="{68DAD8E5-6B66-4434-811A-528EDCAD351A}" destId="{FD0E0E70-30A5-4BFD-93D7-89D07A697334}" srcOrd="0" destOrd="0" presId="urn:microsoft.com/office/officeart/2005/8/layout/vList5"/>
    <dgm:cxn modelId="{808A7ADF-87D1-43CB-817E-9985C530A656}" srcId="{0A1C8C98-549C-45F4-BBF8-472B9BB0940B}" destId="{D4100FBC-2F87-48F4-8BED-FE31E1B11550}" srcOrd="3" destOrd="0" parTransId="{D2A48AA4-69D5-4D0B-A444-21384C8E869F}" sibTransId="{6DBBF3AF-284E-4DA8-9B40-1A3C84A02FB4}"/>
    <dgm:cxn modelId="{2003F9F0-442B-474B-BC86-E8A6F63A435E}" type="presOf" srcId="{F9134FBD-00A9-46AF-86DB-AFF0CDA9E72B}" destId="{AD6857EA-D78C-4769-B4F2-818FF1DBC378}" srcOrd="0" destOrd="0" presId="urn:microsoft.com/office/officeart/2005/8/layout/vList5"/>
    <dgm:cxn modelId="{57D02498-0871-4770-922A-140DCB06E4B3}" type="presParOf" srcId="{EC2BF06B-7EC8-4D76-80F1-750E5F41BB31}" destId="{81FA560C-F75B-44E2-8FDB-E966C3447F6D}" srcOrd="0" destOrd="0" presId="urn:microsoft.com/office/officeart/2005/8/layout/vList5"/>
    <dgm:cxn modelId="{168B8FB3-0B8C-4B85-A432-5423179C203A}" type="presParOf" srcId="{81FA560C-F75B-44E2-8FDB-E966C3447F6D}" destId="{FD0E0E70-30A5-4BFD-93D7-89D07A697334}" srcOrd="0" destOrd="0" presId="urn:microsoft.com/office/officeart/2005/8/layout/vList5"/>
    <dgm:cxn modelId="{6FF9D060-4847-481C-8EF6-943CE30E7F9F}" type="presParOf" srcId="{81FA560C-F75B-44E2-8FDB-E966C3447F6D}" destId="{B7EA62AB-EC50-48BD-A404-BB94DAA76599}" srcOrd="1" destOrd="0" presId="urn:microsoft.com/office/officeart/2005/8/layout/vList5"/>
    <dgm:cxn modelId="{5EAEB3FF-B1F0-4662-A850-A5A11036A753}" type="presParOf" srcId="{EC2BF06B-7EC8-4D76-80F1-750E5F41BB31}" destId="{A043C64B-AB28-48CD-908D-8775D9321466}" srcOrd="1" destOrd="0" presId="urn:microsoft.com/office/officeart/2005/8/layout/vList5"/>
    <dgm:cxn modelId="{56B08766-93AD-4FA1-8FE3-914EE01C5F9D}" type="presParOf" srcId="{EC2BF06B-7EC8-4D76-80F1-750E5F41BB31}" destId="{F607C522-7D45-49E9-B269-D5B540E4CE17}" srcOrd="2" destOrd="0" presId="urn:microsoft.com/office/officeart/2005/8/layout/vList5"/>
    <dgm:cxn modelId="{1150B8EF-30AB-47BA-A9B3-C15DE5D09D57}" type="presParOf" srcId="{F607C522-7D45-49E9-B269-D5B540E4CE17}" destId="{938CC810-33FF-4824-A68C-0DF103BCC5EC}" srcOrd="0" destOrd="0" presId="urn:microsoft.com/office/officeart/2005/8/layout/vList5"/>
    <dgm:cxn modelId="{6926C806-99A6-4C77-81A1-09FDD99CB68F}" type="presParOf" srcId="{F607C522-7D45-49E9-B269-D5B540E4CE17}" destId="{AD6857EA-D78C-4769-B4F2-818FF1DBC3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9B2C71B0-1C19-4323-BFB5-2372D5DEC639}" type="doc">
      <dgm:prSet loTypeId="urn:microsoft.com/office/officeart/2005/8/layout/matrix1" loCatId="matrix" qsTypeId="urn:microsoft.com/office/officeart/2005/8/quickstyle/simple5" qsCatId="simple" csTypeId="urn:microsoft.com/office/officeart/2005/8/colors/accent2_1" csCatId="accent2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CE68F2FA-B42F-48C0-821A-1EC2F350605E}">
      <dgm:prSet phldrT="[Текст]" custT="1"/>
      <dgm:spPr bwMode="auto"/>
      <dgm:t>
        <a:bodyPr/>
        <a:lstStyle/>
        <a:p>
          <a:pPr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r>
            <a:rPr lang="ru-RU" sz="2400" b="1">
              <a:solidFill>
                <a:srgbClr val="462006"/>
              </a:solidFill>
              <a:latin typeface="Times New Roman"/>
              <a:cs typeface="Times New Roman"/>
            </a:rPr>
            <a:t>Агростартап</a:t>
          </a:r>
          <a:endParaRPr/>
        </a:p>
      </dgm:t>
    </dgm:pt>
    <dgm:pt modelId="{F67AF50B-6D6F-457B-A81C-7034659FA1BE}" type="parTrans" cxnId="{ABB1C1CE-DCA0-4EBA-A64C-E3C61485A51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ADEC3D3-7E39-4B18-B045-8A9E8EA2C71F}" type="sibTrans" cxnId="{ABB1C1CE-DCA0-4EBA-A64C-E3C61485A51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61FFFF4-4695-4697-B0AE-605F8A2C5B4A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002060"/>
              </a:solidFill>
              <a:latin typeface="Times New Roman"/>
              <a:cs typeface="Times New Roman"/>
            </a:rPr>
            <a:t>прирост объема производства сельскохозяйственной продукции в отчетном году по отношению к предыдущему году</a:t>
          </a:r>
          <a:endParaRPr lang="ru-RU"/>
        </a:p>
      </dgm:t>
    </dgm:pt>
    <dgm:pt modelId="{F1B7F1FE-CA72-4012-BFBB-E5BE33418D7A}" type="parTrans" cxnId="{B6E3D334-534F-4F80-8911-968B76CC1BF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58E159F-AA4A-40DF-9D8D-65C630DDA90F}" type="sibTrans" cxnId="{B6E3D334-534F-4F80-8911-968B76CC1BF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07BCCA2-213D-4374-9F74-0E8DB11B8FB3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002060"/>
              </a:solidFill>
              <a:latin typeface="Times New Roman"/>
              <a:cs typeface="Times New Roman"/>
            </a:rPr>
            <a:t>количество принятых новых постоянных работников, сведения о которых подтверждаются справкой налогового органа, и их сохранение в течение не менее 5 лет </a:t>
          </a:r>
          <a:endParaRPr lang="ru-RU"/>
        </a:p>
      </dgm:t>
    </dgm:pt>
    <dgm:pt modelId="{7E112F41-5A18-4326-9833-D2778EDE28D3}" type="parTrans" cxnId="{AB75BEA2-58BB-4F12-A336-A4DBF319131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2CE0DA4-5937-499D-88D5-90A95E0CB72C}" type="sibTrans" cxnId="{AB75BEA2-58BB-4F12-A336-A4DBF319131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8A9B96D-D493-4D6C-8D26-5E9A58A7D000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объем реализации с/х продукции, выраженный в натуральных  и денежных показателях</a:t>
          </a:r>
          <a:endParaRPr lang="ru-RU"/>
        </a:p>
      </dgm:t>
    </dgm:pt>
    <dgm:pt modelId="{968554DD-3AB3-4BE5-ADE5-06B5B521667C}" type="parTrans" cxnId="{091B03D8-CC4C-45EE-98EF-5766EB4B862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8410467-23C8-4EBF-BC8D-6588753C5493}" type="sibTrans" cxnId="{091B03D8-CC4C-45EE-98EF-5766EB4B862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3EE1C3C-F8A4-4872-A8FF-635D51D1830E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объем производства с/х продукции, выраженный в натуральных  </a:t>
          </a:r>
          <a:r>
            <a:rPr lang="ru-RU" strike="sngStrike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и</a:t>
          </a:r>
          <a:r>
            <a:rPr lang="ru-RU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 </a:t>
          </a:r>
          <a:r>
            <a:rPr lang="ru-RU" strike="sngStrike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денежных</a:t>
          </a:r>
          <a:r>
            <a:rPr lang="ru-RU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 показателях</a:t>
          </a:r>
          <a:endParaRPr lang="ru-RU"/>
        </a:p>
      </dgm:t>
    </dgm:pt>
    <dgm:pt modelId="{F53F61BB-187D-4D68-B9BC-D95ED994AD71}" type="sibTrans" cxnId="{9983C59B-808A-44FF-9DD0-E3DF58666E9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9B87EC8-37B0-4602-A63F-5A3BB69B115E}" type="parTrans" cxnId="{9983C59B-808A-44FF-9DD0-E3DF58666E9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4725661-F4EE-4B5B-B4BA-CBD9AFFA3801}" type="pres">
      <dgm:prSet presAssocID="{9B2C71B0-1C19-4323-BFB5-2372D5DEC639}" presName="diagram" presStyleCnt="0">
        <dgm:presLayoutVars>
          <dgm:chMax val="1"/>
          <dgm:dir val="norm"/>
          <dgm:animLvl val="ctr"/>
          <dgm:resizeHandles val="exact"/>
        </dgm:presLayoutVars>
      </dgm:prSet>
      <dgm:spPr bwMode="auto"/>
    </dgm:pt>
    <dgm:pt modelId="{76DBFFCD-BF87-408E-B7EA-49CBEB539E81}" type="pres">
      <dgm:prSet presAssocID="{9B2C71B0-1C19-4323-BFB5-2372D5DEC639}" presName="matrix" presStyleCnt="0"/>
      <dgm:spPr bwMode="auto"/>
    </dgm:pt>
    <dgm:pt modelId="{4A2E9C0E-817C-40D1-B708-752D8F98F153}" type="pres">
      <dgm:prSet presAssocID="{9B2C71B0-1C19-4323-BFB5-2372D5DEC639}" presName="tile1" presStyleLbl="node1" presStyleIdx="0" presStyleCnt="4"/>
      <dgm:spPr bwMode="auto"/>
    </dgm:pt>
    <dgm:pt modelId="{A928C3A1-85B1-4EDB-8175-0AD27FF948AD}" type="pres">
      <dgm:prSet presAssocID="{9B2C71B0-1C19-4323-BFB5-2372D5DEC639}" presName="tile1text" presStyleLbl="node1" presStyleIdx="0" presStyleCnt="4">
        <dgm:presLayoutVars>
          <dgm:chMax val="0"/>
          <dgm:chPref val="0"/>
          <dgm:bulletEnabled val="1"/>
        </dgm:presLayoutVars>
      </dgm:prSet>
      <dgm:spPr bwMode="auto"/>
    </dgm:pt>
    <dgm:pt modelId="{2EE855D4-2AF1-4105-A00B-C90614A1C458}" type="pres">
      <dgm:prSet custLinFactNeighborX="287" custLinFactNeighborY="1567" presAssocID="{9B2C71B0-1C19-4323-BFB5-2372D5DEC639}" presName="tile2" presStyleLbl="node1" presStyleIdx="1" presStyleCnt="4"/>
      <dgm:spPr bwMode="auto"/>
    </dgm:pt>
    <dgm:pt modelId="{FEFF63DA-CCB1-4ACC-B509-AFD1AF74FF67}" type="pres">
      <dgm:prSet presAssocID="{9B2C71B0-1C19-4323-BFB5-2372D5DEC639}" presName="tile2text" presStyleLbl="node1" presStyleIdx="1" presStyleCnt="4">
        <dgm:presLayoutVars>
          <dgm:chMax val="0"/>
          <dgm:chPref val="0"/>
          <dgm:bulletEnabled val="1"/>
        </dgm:presLayoutVars>
      </dgm:prSet>
      <dgm:spPr bwMode="auto"/>
    </dgm:pt>
    <dgm:pt modelId="{69C43459-AB82-4631-B64F-95908E293A88}" type="pres">
      <dgm:prSet presAssocID="{9B2C71B0-1C19-4323-BFB5-2372D5DEC639}" presName="tile3" presStyleLbl="node1" presStyleIdx="2" presStyleCnt="4"/>
      <dgm:spPr bwMode="auto"/>
    </dgm:pt>
    <dgm:pt modelId="{891BF383-F786-46A5-8D99-E362F0E5C80C}" type="pres">
      <dgm:prSet presAssocID="{9B2C71B0-1C19-4323-BFB5-2372D5DEC639}" presName="tile3text" presStyleLbl="node1" presStyleIdx="2" presStyleCnt="4">
        <dgm:presLayoutVars>
          <dgm:chMax val="0"/>
          <dgm:chPref val="0"/>
          <dgm:bulletEnabled val="1"/>
        </dgm:presLayoutVars>
      </dgm:prSet>
      <dgm:spPr bwMode="auto"/>
    </dgm:pt>
    <dgm:pt modelId="{24A98B4D-7443-467D-BAA9-6FEA40BDCC10}" type="pres">
      <dgm:prSet custLinFactNeighborX="402" custLinFactNeighborY="283" presAssocID="{9B2C71B0-1C19-4323-BFB5-2372D5DEC639}" presName="tile4" presStyleLbl="node1" presStyleIdx="3" presStyleCnt="4"/>
      <dgm:spPr bwMode="auto"/>
    </dgm:pt>
    <dgm:pt modelId="{B3B0C39E-1200-4CD8-91AC-6DB557F7D221}" type="pres">
      <dgm:prSet presAssocID="{9B2C71B0-1C19-4323-BFB5-2372D5DEC639}" presName="tile4text" presStyleLbl="node1" presStyleIdx="3" presStyleCnt="4">
        <dgm:presLayoutVars>
          <dgm:chMax val="0"/>
          <dgm:chPref val="0"/>
          <dgm:bulletEnabled val="1"/>
        </dgm:presLayoutVars>
      </dgm:prSet>
      <dgm:spPr bwMode="auto"/>
    </dgm:pt>
    <dgm:pt modelId="{C3C3B8E0-CE85-449A-A3FE-D07B71C04508}" type="pres">
      <dgm:prSet custLinFactNeighborX="957" custScaleX="155900" custScaleY="91168" presAssocID="{9B2C71B0-1C19-4323-BFB5-2372D5DEC639}" presName="centerTile" presStyleLbl="fgShp" presStyleIdx="0" presStyleCnt="1">
        <dgm:presLayoutVars>
          <dgm:chMax val="0"/>
          <dgm:chPref val="0"/>
        </dgm:presLayoutVars>
      </dgm:prSet>
      <dgm:spPr bwMode="auto"/>
    </dgm:pt>
  </dgm:ptLst>
  <dgm:cxnLst>
    <dgm:cxn modelId="{976CCC00-6B4F-46F9-B735-A7E8A4DF1C33}" type="presOf" srcId="{98A9B96D-D493-4D6C-8D26-5E9A58A7D000}" destId="{24A98B4D-7443-467D-BAA9-6FEA40BDCC10}" srcOrd="0" destOrd="0" presId="urn:microsoft.com/office/officeart/2005/8/layout/matrix1"/>
    <dgm:cxn modelId="{A0E53F02-797C-4994-A54A-B1EA68C0C142}" type="presOf" srcId="{761FFFF4-4695-4697-B0AE-605F8A2C5B4A}" destId="{4A2E9C0E-817C-40D1-B708-752D8F98F153}" srcOrd="0" destOrd="0" presId="urn:microsoft.com/office/officeart/2005/8/layout/matrix1"/>
    <dgm:cxn modelId="{B6E3D334-534F-4F80-8911-968B76CC1BF1}" srcId="{CE68F2FA-B42F-48C0-821A-1EC2F350605E}" destId="{761FFFF4-4695-4697-B0AE-605F8A2C5B4A}" srcOrd="0" destOrd="0" parTransId="{F1B7F1FE-CA72-4012-BFBB-E5BE33418D7A}" sibTransId="{B58E159F-AA4A-40DF-9D8D-65C630DDA90F}"/>
    <dgm:cxn modelId="{5F58B13D-18D0-4104-AB8B-513BAC34A288}" type="presOf" srcId="{907BCCA2-213D-4374-9F74-0E8DB11B8FB3}" destId="{69C43459-AB82-4631-B64F-95908E293A88}" srcOrd="0" destOrd="0" presId="urn:microsoft.com/office/officeart/2005/8/layout/matrix1"/>
    <dgm:cxn modelId="{EE8F376F-99B2-4C58-9D73-F6B9A8CC1AF2}" type="presOf" srcId="{9B2C71B0-1C19-4323-BFB5-2372D5DEC639}" destId="{44725661-F4EE-4B5B-B4BA-CBD9AFFA3801}" srcOrd="0" destOrd="0" presId="urn:microsoft.com/office/officeart/2005/8/layout/matrix1"/>
    <dgm:cxn modelId="{6F951385-E72F-40B9-A59E-1C7EAD7902B0}" type="presOf" srcId="{33EE1C3C-F8A4-4872-A8FF-635D51D1830E}" destId="{2EE855D4-2AF1-4105-A00B-C90614A1C458}" srcOrd="0" destOrd="0" presId="urn:microsoft.com/office/officeart/2005/8/layout/matrix1"/>
    <dgm:cxn modelId="{9983C59B-808A-44FF-9DD0-E3DF58666E90}" srcId="{CE68F2FA-B42F-48C0-821A-1EC2F350605E}" destId="{33EE1C3C-F8A4-4872-A8FF-635D51D1830E}" srcOrd="1" destOrd="0" parTransId="{89B87EC8-37B0-4602-A63F-5A3BB69B115E}" sibTransId="{F53F61BB-187D-4D68-B9BC-D95ED994AD71}"/>
    <dgm:cxn modelId="{E05BD8A0-D6CB-425D-B46E-113FC634DA58}" type="presOf" srcId="{33EE1C3C-F8A4-4872-A8FF-635D51D1830E}" destId="{FEFF63DA-CCB1-4ACC-B509-AFD1AF74FF67}" srcOrd="1" destOrd="0" presId="urn:microsoft.com/office/officeart/2005/8/layout/matrix1"/>
    <dgm:cxn modelId="{AB75BEA2-58BB-4F12-A336-A4DBF3191319}" srcId="{CE68F2FA-B42F-48C0-821A-1EC2F350605E}" destId="{907BCCA2-213D-4374-9F74-0E8DB11B8FB3}" srcOrd="2" destOrd="0" parTransId="{7E112F41-5A18-4326-9833-D2778EDE28D3}" sibTransId="{92CE0DA4-5937-499D-88D5-90A95E0CB72C}"/>
    <dgm:cxn modelId="{391552BA-47BD-4D3D-8872-A0F243AE8C3F}" type="presOf" srcId="{98A9B96D-D493-4D6C-8D26-5E9A58A7D000}" destId="{B3B0C39E-1200-4CD8-91AC-6DB557F7D221}" srcOrd="1" destOrd="0" presId="urn:microsoft.com/office/officeart/2005/8/layout/matrix1"/>
    <dgm:cxn modelId="{ABB1C1CE-DCA0-4EBA-A64C-E3C61485A51B}" srcId="{9B2C71B0-1C19-4323-BFB5-2372D5DEC639}" destId="{CE68F2FA-B42F-48C0-821A-1EC2F350605E}" srcOrd="0" destOrd="0" parTransId="{F67AF50B-6D6F-457B-A81C-7034659FA1BE}" sibTransId="{2ADEC3D3-7E39-4B18-B045-8A9E8EA2C71F}"/>
    <dgm:cxn modelId="{091B03D8-CC4C-45EE-98EF-5766EB4B862E}" srcId="{CE68F2FA-B42F-48C0-821A-1EC2F350605E}" destId="{98A9B96D-D493-4D6C-8D26-5E9A58A7D000}" srcOrd="3" destOrd="0" parTransId="{968554DD-3AB3-4BE5-ADE5-06B5B521667C}" sibTransId="{D8410467-23C8-4EBF-BC8D-6588753C5493}"/>
    <dgm:cxn modelId="{5DC7C2DB-CB67-4A61-A2F1-5429EA6F5025}" type="presOf" srcId="{907BCCA2-213D-4374-9F74-0E8DB11B8FB3}" destId="{891BF383-F786-46A5-8D99-E362F0E5C80C}" srcOrd="1" destOrd="0" presId="urn:microsoft.com/office/officeart/2005/8/layout/matrix1"/>
    <dgm:cxn modelId="{E6CC2FDD-CAA0-4381-A91D-6EA4514C3A64}" type="presOf" srcId="{CE68F2FA-B42F-48C0-821A-1EC2F350605E}" destId="{C3C3B8E0-CE85-449A-A3FE-D07B71C04508}" srcOrd="0" destOrd="0" presId="urn:microsoft.com/office/officeart/2005/8/layout/matrix1"/>
    <dgm:cxn modelId="{A84531E3-92E3-4A9D-9830-0CF77135C30D}" type="presOf" srcId="{761FFFF4-4695-4697-B0AE-605F8A2C5B4A}" destId="{A928C3A1-85B1-4EDB-8175-0AD27FF948AD}" srcOrd="1" destOrd="0" presId="urn:microsoft.com/office/officeart/2005/8/layout/matrix1"/>
    <dgm:cxn modelId="{544E7625-D1C7-46B0-8661-4993E6F73237}" type="presParOf" srcId="{44725661-F4EE-4B5B-B4BA-CBD9AFFA3801}" destId="{76DBFFCD-BF87-408E-B7EA-49CBEB539E81}" srcOrd="0" destOrd="0" presId="urn:microsoft.com/office/officeart/2005/8/layout/matrix1"/>
    <dgm:cxn modelId="{63835F53-FFE6-49BD-9AF8-6A1F521D647C}" type="presParOf" srcId="{76DBFFCD-BF87-408E-B7EA-49CBEB539E81}" destId="{4A2E9C0E-817C-40D1-B708-752D8F98F153}" srcOrd="0" destOrd="0" presId="urn:microsoft.com/office/officeart/2005/8/layout/matrix1"/>
    <dgm:cxn modelId="{6DC8F91C-8D20-4A63-90DE-8AE61AC929E7}" type="presParOf" srcId="{76DBFFCD-BF87-408E-B7EA-49CBEB539E81}" destId="{A928C3A1-85B1-4EDB-8175-0AD27FF948AD}" srcOrd="1" destOrd="0" presId="urn:microsoft.com/office/officeart/2005/8/layout/matrix1"/>
    <dgm:cxn modelId="{779D979F-451D-4951-94A8-74AEC84DB3E9}" type="presParOf" srcId="{76DBFFCD-BF87-408E-B7EA-49CBEB539E81}" destId="{2EE855D4-2AF1-4105-A00B-C90614A1C458}" srcOrd="2" destOrd="0" presId="urn:microsoft.com/office/officeart/2005/8/layout/matrix1"/>
    <dgm:cxn modelId="{F4F44772-BA4D-4C69-B334-30C2E684DA45}" type="presParOf" srcId="{76DBFFCD-BF87-408E-B7EA-49CBEB539E81}" destId="{FEFF63DA-CCB1-4ACC-B509-AFD1AF74FF67}" srcOrd="3" destOrd="0" presId="urn:microsoft.com/office/officeart/2005/8/layout/matrix1"/>
    <dgm:cxn modelId="{3A6BF126-0FEB-4CF7-A946-3EB9309319B1}" type="presParOf" srcId="{76DBFFCD-BF87-408E-B7EA-49CBEB539E81}" destId="{69C43459-AB82-4631-B64F-95908E293A88}" srcOrd="4" destOrd="0" presId="urn:microsoft.com/office/officeart/2005/8/layout/matrix1"/>
    <dgm:cxn modelId="{78EB636C-EC93-4964-A8C1-732B75BDA058}" type="presParOf" srcId="{76DBFFCD-BF87-408E-B7EA-49CBEB539E81}" destId="{891BF383-F786-46A5-8D99-E362F0E5C80C}" srcOrd="5" destOrd="0" presId="urn:microsoft.com/office/officeart/2005/8/layout/matrix1"/>
    <dgm:cxn modelId="{8764BBBB-7D05-4A21-B763-899DA7F0EF6A}" type="presParOf" srcId="{76DBFFCD-BF87-408E-B7EA-49CBEB539E81}" destId="{24A98B4D-7443-467D-BAA9-6FEA40BDCC10}" srcOrd="6" destOrd="0" presId="urn:microsoft.com/office/officeart/2005/8/layout/matrix1"/>
    <dgm:cxn modelId="{E82D690C-5C0D-46E7-958D-727F04CEB22B}" type="presParOf" srcId="{76DBFFCD-BF87-408E-B7EA-49CBEB539E81}" destId="{B3B0C39E-1200-4CD8-91AC-6DB557F7D221}" srcOrd="7" destOrd="0" presId="urn:microsoft.com/office/officeart/2005/8/layout/matrix1"/>
    <dgm:cxn modelId="{D3B71B04-C46B-41B8-9BE3-6CE88ECD7489}" type="presParOf" srcId="{44725661-F4EE-4B5B-B4BA-CBD9AFFA3801}" destId="{C3C3B8E0-CE85-449A-A3FE-D07B71C0450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0285345B-943F-4D15-9B3A-4B5A7E96C61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5CE15447-1FBD-46F0-87D6-BF54851A4585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endParaRPr lang="ru-RU" sz="1600" b="1">
            <a:solidFill>
              <a:srgbClr val="800000"/>
            </a:solidFill>
            <a:latin typeface="Times New Roman"/>
            <a:cs typeface="Times New Roman"/>
          </a:endParaRPr>
        </a:p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зарегистрирован на сельской территории или территории сельской агломерации Омской области в текущем финансовом году</a:t>
          </a:r>
          <a:endParaRPr/>
        </a:p>
      </dgm:t>
    </dgm:pt>
    <dgm:pt modelId="{9D1C937C-A24C-47AA-8E4E-70D76DF565E4}" type="parTrans" cxnId="{822B3E2A-E8FF-4A44-8F90-D2EBE1B1197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15CCFDD-483F-4655-90A3-F15B3C48FCD4}" type="sibTrans" cxnId="{822B3E2A-E8FF-4A44-8F90-D2EBE1B1197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EC927B2-5F85-4962-B554-72172E0B7D25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получал в текущем финансовом году средств из областного бюджета в соответствии с иными правовыми актами Омской области на эти цели</a:t>
          </a:r>
          <a:endParaRPr/>
        </a:p>
      </dgm:t>
    </dgm:pt>
    <dgm:pt modelId="{1565BBC9-6EBE-4095-A5F2-5BFB2A310B66}" type="parTrans" cxnId="{AD39317E-E65D-4A91-BC1F-18469B70409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F140706-4506-4DA8-81F9-58DF3957BE60}" type="sibTrans" cxnId="{AD39317E-E65D-4A91-BC1F-18469B70409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B61ABF1-0055-48FC-A3EF-9FB5D8724DA4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имеет просроченной задолженности по возврату в областной бюджет субсидий, бюджетных инвестиций, а также иной просроченной задолженности по денежным обязательствам перед Омской областью</a:t>
          </a:r>
          <a:endParaRPr/>
        </a:p>
      </dgm:t>
    </dgm:pt>
    <dgm:pt modelId="{2BF3AFB4-FCA4-4B48-85CC-2FA66A7EBB99}" type="parTrans" cxnId="{25991474-0086-4D65-9D61-A558E3F1B0C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AF392B0-A7F1-4892-B3D8-F7315566CF1A}" type="sibTrans" cxnId="{25991474-0086-4D65-9D61-A558E3F1B0C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231F460-0A59-430D-A9EA-8FA864F7E306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имеет неисполненной обязанности по уплате налогов, сборов, страховых взносов, пеней, штрафов, процентов в сумме, превышающей 10 тыс. рублей;</a:t>
          </a:r>
          <a:endParaRPr/>
        </a:p>
      </dgm:t>
    </dgm:pt>
    <dgm:pt modelId="{5EA38FC9-7267-4AEF-BCAD-BD9DFD19F984}" type="parTrans" cxnId="{172FF9C7-E06E-45EB-8929-61991DF444C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721B23C-A605-424C-B686-C18E1E349C30}" type="sibTrans" cxnId="{172FF9C7-E06E-45EB-8929-61991DF444C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FB2E0B1-595D-45DB-A605-470D2C5B347D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является иностранным агентом в соответствии с Федеральным законом </a:t>
          </a:r>
          <a:endParaRPr/>
        </a:p>
      </dgm:t>
    </dgm:pt>
    <dgm:pt modelId="{FE293CDA-BDC4-4084-8B68-9D3E14ED34F5}" type="parTrans" cxnId="{1F7FAB99-7DA7-40FA-9ED8-099A3F19D0A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77BDE48-C2D8-464D-96A9-ADB305429D71}" type="sibTrans" cxnId="{1F7FAB99-7DA7-40FA-9ED8-099A3F19D0A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0F8F3BA-4D54-48B1-9A58-DB2DD987DFF2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r>
            <a:rPr lang="ru-RU" sz="1600" b="1">
              <a:solidFill>
                <a:srgbClr val="800000"/>
              </a:solidFill>
              <a:latin typeface="Times New Roman"/>
              <a:cs typeface="Times New Roman"/>
            </a:rPr>
            <a:t>не находится в перечне организаций и физлиц, в отношении которых имеются сведения об их причастности к экстремистской деятельности или терроризму, связанных с террористическими организациями и террористами или с распространением оружия массового уничтожени</a:t>
          </a:r>
          <a:r>
            <a:rPr lang="ru-RU" sz="1400" b="1">
              <a:solidFill>
                <a:srgbClr val="800000"/>
              </a:solidFill>
              <a:latin typeface="Times New Roman"/>
              <a:cs typeface="Times New Roman"/>
            </a:rPr>
            <a:t>я</a:t>
          </a:r>
          <a:endParaRPr/>
        </a:p>
      </dgm:t>
    </dgm:pt>
    <dgm:pt modelId="{25083498-CA3D-4D1D-AE89-25A4EFA7DD0E}" type="parTrans" cxnId="{CB8E65B9-77A7-41E2-B83E-A90A623AC74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B458020-ED39-47D6-99E6-00A576C81CB5}" type="sibTrans" cxnId="{CB8E65B9-77A7-41E2-B83E-A90A623AC74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AA18239-B7FD-4B0C-BB03-CE3FB7BF0750}" type="pres">
      <dgm:prSet presAssocID="{0285345B-943F-4D15-9B3A-4B5A7E96C612}" presName="vert0" presStyleCnt="0">
        <dgm:presLayoutVars>
          <dgm:dir val="norm"/>
          <dgm:animOne val="branch"/>
          <dgm:animLvl val="lvl"/>
        </dgm:presLayoutVars>
      </dgm:prSet>
      <dgm:spPr bwMode="auto"/>
    </dgm:pt>
    <dgm:pt modelId="{D6B5B4F0-97D7-4605-840D-03764CE2D8DF}" type="pres">
      <dgm:prSet presAssocID="{5CE15447-1FBD-46F0-87D6-BF54851A4585}" presName="thickLine" presStyleLbl="alignNode1" presStyleIdx="0" presStyleCnt="6"/>
      <dgm:spPr bwMode="auto"/>
    </dgm:pt>
    <dgm:pt modelId="{1BFC6E16-4A59-4860-BAA1-845A7B800EBB}" type="pres">
      <dgm:prSet presAssocID="{5CE15447-1FBD-46F0-87D6-BF54851A4585}" presName="horz1" presStyleCnt="0"/>
      <dgm:spPr bwMode="auto"/>
    </dgm:pt>
    <dgm:pt modelId="{522D29CF-9C55-4016-BAF7-28FC5BA54953}" type="pres">
      <dgm:prSet custLinFactNeighborX="-1004" custLinFactNeighborY="-3489" custScaleY="96525" presAssocID="{5CE15447-1FBD-46F0-87D6-BF54851A4585}" presName="tx1" presStyleLbl="revTx" presStyleIdx="0" presStyleCnt="6"/>
      <dgm:spPr bwMode="auto"/>
    </dgm:pt>
    <dgm:pt modelId="{E66C3E44-5672-4D47-880D-C39B3C1AB4E8}" type="pres">
      <dgm:prSet presAssocID="{5CE15447-1FBD-46F0-87D6-BF54851A4585}" presName="vert1" presStyleCnt="0"/>
      <dgm:spPr bwMode="auto"/>
    </dgm:pt>
    <dgm:pt modelId="{F7D8A28F-3A73-4AA7-AC6A-0D92EC8CABEF}" type="pres">
      <dgm:prSet presAssocID="{FEC927B2-5F85-4962-B554-72172E0B7D25}" presName="thickLine" presStyleLbl="alignNode1" presStyleIdx="1" presStyleCnt="6"/>
      <dgm:spPr bwMode="auto"/>
    </dgm:pt>
    <dgm:pt modelId="{99E1F1CD-3500-4FEC-964C-60C23B4854E4}" type="pres">
      <dgm:prSet presAssocID="{FEC927B2-5F85-4962-B554-72172E0B7D25}" presName="horz1" presStyleCnt="0"/>
      <dgm:spPr bwMode="auto"/>
    </dgm:pt>
    <dgm:pt modelId="{40C80C1B-75DD-45D5-A512-8218CB631539}" type="pres">
      <dgm:prSet custLinFactNeighborX="-1004" custLinFactNeighborY="-3489" custScaleY="96525" presAssocID="{FEC927B2-5F85-4962-B554-72172E0B7D25}" presName="tx1" presStyleLbl="revTx" presStyleIdx="1" presStyleCnt="6"/>
      <dgm:spPr bwMode="auto"/>
    </dgm:pt>
    <dgm:pt modelId="{206BE47E-6EC4-494F-B54C-B6227D488C8B}" type="pres">
      <dgm:prSet presAssocID="{FEC927B2-5F85-4962-B554-72172E0B7D25}" presName="vert1" presStyleCnt="0"/>
      <dgm:spPr bwMode="auto"/>
    </dgm:pt>
    <dgm:pt modelId="{9BCD8474-1475-41B4-A35F-F2577B865B3B}" type="pres">
      <dgm:prSet presAssocID="{1B61ABF1-0055-48FC-A3EF-9FB5D8724DA4}" presName="thickLine" presStyleLbl="alignNode1" presStyleIdx="2" presStyleCnt="6"/>
      <dgm:spPr bwMode="auto"/>
    </dgm:pt>
    <dgm:pt modelId="{9EB1103B-590E-467B-BAB4-D715782FEDAA}" type="pres">
      <dgm:prSet presAssocID="{1B61ABF1-0055-48FC-A3EF-9FB5D8724DA4}" presName="horz1" presStyleCnt="0"/>
      <dgm:spPr bwMode="auto"/>
    </dgm:pt>
    <dgm:pt modelId="{6E50CFB1-1247-40EE-9694-432BF8E189E5}" type="pres">
      <dgm:prSet custLinFactNeighborX="-1004" custLinFactNeighborY="-3489" custScaleY="96525" presAssocID="{1B61ABF1-0055-48FC-A3EF-9FB5D8724DA4}" presName="tx1" presStyleLbl="revTx" presStyleIdx="2" presStyleCnt="6"/>
      <dgm:spPr bwMode="auto"/>
    </dgm:pt>
    <dgm:pt modelId="{B2F243B9-50AF-4CAC-B696-B398484D79ED}" type="pres">
      <dgm:prSet presAssocID="{1B61ABF1-0055-48FC-A3EF-9FB5D8724DA4}" presName="vert1" presStyleCnt="0"/>
      <dgm:spPr bwMode="auto"/>
    </dgm:pt>
    <dgm:pt modelId="{B93257E0-766A-4EFA-A85A-E0D0D9A63152}" type="pres">
      <dgm:prSet presAssocID="{1231F460-0A59-430D-A9EA-8FA864F7E306}" presName="thickLine" presStyleLbl="alignNode1" presStyleIdx="3" presStyleCnt="6"/>
      <dgm:spPr bwMode="auto"/>
    </dgm:pt>
    <dgm:pt modelId="{E4468FA3-BB69-4ED5-BCFD-02C793D7A365}" type="pres">
      <dgm:prSet presAssocID="{1231F460-0A59-430D-A9EA-8FA864F7E306}" presName="horz1" presStyleCnt="0"/>
      <dgm:spPr bwMode="auto"/>
    </dgm:pt>
    <dgm:pt modelId="{BCDA270F-BB7F-4E0F-BD8A-3B987E12CB59}" type="pres">
      <dgm:prSet custLinFactNeighborX="-1004" custLinFactNeighborY="-3489" custScaleY="96525" presAssocID="{1231F460-0A59-430D-A9EA-8FA864F7E306}" presName="tx1" presStyleLbl="revTx" presStyleIdx="3" presStyleCnt="6"/>
      <dgm:spPr bwMode="auto"/>
    </dgm:pt>
    <dgm:pt modelId="{4A4BDF12-1FE0-4962-A040-7B053C7CB8F5}" type="pres">
      <dgm:prSet presAssocID="{1231F460-0A59-430D-A9EA-8FA864F7E306}" presName="vert1" presStyleCnt="0"/>
      <dgm:spPr bwMode="auto"/>
    </dgm:pt>
    <dgm:pt modelId="{5AC933E0-8E61-485B-8146-6F3E84469183}" type="pres">
      <dgm:prSet presAssocID="{CFB2E0B1-595D-45DB-A605-470D2C5B347D}" presName="thickLine" presStyleLbl="alignNode1" presStyleIdx="4" presStyleCnt="6"/>
      <dgm:spPr bwMode="auto"/>
    </dgm:pt>
    <dgm:pt modelId="{4520770B-126B-40F9-806B-E3EE0ED0C68F}" type="pres">
      <dgm:prSet presAssocID="{CFB2E0B1-595D-45DB-A605-470D2C5B347D}" presName="horz1" presStyleCnt="0"/>
      <dgm:spPr bwMode="auto"/>
    </dgm:pt>
    <dgm:pt modelId="{FB12EF12-D056-4C43-9A22-5ADA5C5968C2}" type="pres">
      <dgm:prSet custLinFactNeighborX="-1004" custLinFactNeighborY="-3489" custScaleY="96525" presAssocID="{CFB2E0B1-595D-45DB-A605-470D2C5B347D}" presName="tx1" presStyleLbl="revTx" presStyleIdx="4" presStyleCnt="6"/>
      <dgm:spPr bwMode="auto"/>
    </dgm:pt>
    <dgm:pt modelId="{7161D5D7-DAFF-436E-A7A4-E84E18264D11}" type="pres">
      <dgm:prSet presAssocID="{CFB2E0B1-595D-45DB-A605-470D2C5B347D}" presName="vert1" presStyleCnt="0"/>
      <dgm:spPr bwMode="auto"/>
    </dgm:pt>
    <dgm:pt modelId="{388DCE61-1807-4D23-83DC-7A4CCA1A6D76}" type="pres">
      <dgm:prSet presAssocID="{70F8F3BA-4D54-48B1-9A58-DB2DD987DFF2}" presName="thickLine" presStyleLbl="alignNode1" presStyleIdx="5" presStyleCnt="6"/>
      <dgm:spPr bwMode="auto"/>
    </dgm:pt>
    <dgm:pt modelId="{3890A043-9A6E-4277-AAB1-15ACDE3AE436}" type="pres">
      <dgm:prSet presAssocID="{70F8F3BA-4D54-48B1-9A58-DB2DD987DFF2}" presName="horz1" presStyleCnt="0"/>
      <dgm:spPr bwMode="auto"/>
    </dgm:pt>
    <dgm:pt modelId="{62765ACC-D98D-46C0-8E30-EB873103EF88}" type="pres">
      <dgm:prSet custLinFactNeighborX="-1004" custLinFactNeighborY="-3489" custScaleY="96525" presAssocID="{70F8F3BA-4D54-48B1-9A58-DB2DD987DFF2}" presName="tx1" presStyleLbl="revTx" presStyleIdx="5" presStyleCnt="6"/>
      <dgm:spPr bwMode="auto"/>
    </dgm:pt>
    <dgm:pt modelId="{EB407871-A58D-4D55-81F9-E896E20CA337}" type="pres">
      <dgm:prSet presAssocID="{70F8F3BA-4D54-48B1-9A58-DB2DD987DFF2}" presName="vert1" presStyleCnt="0"/>
      <dgm:spPr bwMode="auto"/>
    </dgm:pt>
  </dgm:ptLst>
  <dgm:cxnLst>
    <dgm:cxn modelId="{95F6CC0E-E2BC-441F-AF71-9A04EBB86776}" type="presOf" srcId="{CFB2E0B1-595D-45DB-A605-470D2C5B347D}" destId="{FB12EF12-D056-4C43-9A22-5ADA5C5968C2}" srcOrd="0" destOrd="0" presId="urn:microsoft.com/office/officeart/2008/layout/LinedList"/>
    <dgm:cxn modelId="{D5754724-C2DC-4FEE-BB50-A572F4F8E6ED}" type="presOf" srcId="{70F8F3BA-4D54-48B1-9A58-DB2DD987DFF2}" destId="{62765ACC-D98D-46C0-8E30-EB873103EF88}" srcOrd="0" destOrd="0" presId="urn:microsoft.com/office/officeart/2008/layout/LinedList"/>
    <dgm:cxn modelId="{822B3E2A-E8FF-4A44-8F90-D2EBE1B1197D}" srcId="{0285345B-943F-4D15-9B3A-4B5A7E96C612}" destId="{5CE15447-1FBD-46F0-87D6-BF54851A4585}" srcOrd="0" destOrd="0" parTransId="{9D1C937C-A24C-47AA-8E4E-70D76DF565E4}" sibTransId="{B15CCFDD-483F-4655-90A3-F15B3C48FCD4}"/>
    <dgm:cxn modelId="{431E8F37-16D2-45DE-8A69-10077ADF3C5F}" type="presOf" srcId="{5CE15447-1FBD-46F0-87D6-BF54851A4585}" destId="{522D29CF-9C55-4016-BAF7-28FC5BA54953}" srcOrd="0" destOrd="0" presId="urn:microsoft.com/office/officeart/2008/layout/LinedList"/>
    <dgm:cxn modelId="{25991474-0086-4D65-9D61-A558E3F1B0C3}" srcId="{0285345B-943F-4D15-9B3A-4B5A7E96C612}" destId="{1B61ABF1-0055-48FC-A3EF-9FB5D8724DA4}" srcOrd="2" destOrd="0" parTransId="{2BF3AFB4-FCA4-4B48-85CC-2FA66A7EBB99}" sibTransId="{1AF392B0-A7F1-4892-B3D8-F7315566CF1A}"/>
    <dgm:cxn modelId="{AD39317E-E65D-4A91-BC1F-18469B70409D}" srcId="{0285345B-943F-4D15-9B3A-4B5A7E96C612}" destId="{FEC927B2-5F85-4962-B554-72172E0B7D25}" srcOrd="1" destOrd="0" parTransId="{1565BBC9-6EBE-4095-A5F2-5BFB2A310B66}" sibTransId="{9F140706-4506-4DA8-81F9-58DF3957BE60}"/>
    <dgm:cxn modelId="{5E79DC84-96E5-4609-AF77-F80B880B2A8F}" type="presOf" srcId="{FEC927B2-5F85-4962-B554-72172E0B7D25}" destId="{40C80C1B-75DD-45D5-A512-8218CB631539}" srcOrd="0" destOrd="0" presId="urn:microsoft.com/office/officeart/2008/layout/LinedList"/>
    <dgm:cxn modelId="{3C2FE185-C53E-4515-9F36-72A88ECECFB6}" type="presOf" srcId="{1B61ABF1-0055-48FC-A3EF-9FB5D8724DA4}" destId="{6E50CFB1-1247-40EE-9694-432BF8E189E5}" srcOrd="0" destOrd="0" presId="urn:microsoft.com/office/officeart/2008/layout/LinedList"/>
    <dgm:cxn modelId="{1F7FAB99-7DA7-40FA-9ED8-099A3F19D0A0}" srcId="{0285345B-943F-4D15-9B3A-4B5A7E96C612}" destId="{CFB2E0B1-595D-45DB-A605-470D2C5B347D}" srcOrd="4" destOrd="0" parTransId="{FE293CDA-BDC4-4084-8B68-9D3E14ED34F5}" sibTransId="{977BDE48-C2D8-464D-96A9-ADB305429D71}"/>
    <dgm:cxn modelId="{904E249D-62E3-42B0-B1E4-3B3E06F5292E}" type="presOf" srcId="{0285345B-943F-4D15-9B3A-4B5A7E96C612}" destId="{FAA18239-B7FD-4B0C-BB03-CE3FB7BF0750}" srcOrd="0" destOrd="0" presId="urn:microsoft.com/office/officeart/2008/layout/LinedList"/>
    <dgm:cxn modelId="{CB8E65B9-77A7-41E2-B83E-A90A623AC74F}" srcId="{0285345B-943F-4D15-9B3A-4B5A7E96C612}" destId="{70F8F3BA-4D54-48B1-9A58-DB2DD987DFF2}" srcOrd="5" destOrd="0" parTransId="{25083498-CA3D-4D1D-AE89-25A4EFA7DD0E}" sibTransId="{2B458020-ED39-47D6-99E6-00A576C81CB5}"/>
    <dgm:cxn modelId="{172FF9C7-E06E-45EB-8929-61991DF444C2}" srcId="{0285345B-943F-4D15-9B3A-4B5A7E96C612}" destId="{1231F460-0A59-430D-A9EA-8FA864F7E306}" srcOrd="3" destOrd="0" parTransId="{5EA38FC9-7267-4AEF-BCAD-BD9DFD19F984}" sibTransId="{E721B23C-A605-424C-B686-C18E1E349C30}"/>
    <dgm:cxn modelId="{B314F7CF-269E-4C4E-84B5-C5776A15BC07}" type="presOf" srcId="{1231F460-0A59-430D-A9EA-8FA864F7E306}" destId="{BCDA270F-BB7F-4E0F-BD8A-3B987E12CB59}" srcOrd="0" destOrd="0" presId="urn:microsoft.com/office/officeart/2008/layout/LinedList"/>
    <dgm:cxn modelId="{FAAABC6D-253E-40BB-80D3-9C6718F4F875}" type="presParOf" srcId="{FAA18239-B7FD-4B0C-BB03-CE3FB7BF0750}" destId="{D6B5B4F0-97D7-4605-840D-03764CE2D8DF}" srcOrd="0" destOrd="0" presId="urn:microsoft.com/office/officeart/2008/layout/LinedList"/>
    <dgm:cxn modelId="{B5509B28-C04D-4202-B63F-1A014AE4DAED}" type="presParOf" srcId="{FAA18239-B7FD-4B0C-BB03-CE3FB7BF0750}" destId="{1BFC6E16-4A59-4860-BAA1-845A7B800EBB}" srcOrd="1" destOrd="0" presId="urn:microsoft.com/office/officeart/2008/layout/LinedList"/>
    <dgm:cxn modelId="{7C6358E0-E39F-448A-8DED-C6F9EA2B4C3C}" type="presParOf" srcId="{1BFC6E16-4A59-4860-BAA1-845A7B800EBB}" destId="{522D29CF-9C55-4016-BAF7-28FC5BA54953}" srcOrd="0" destOrd="0" presId="urn:microsoft.com/office/officeart/2008/layout/LinedList"/>
    <dgm:cxn modelId="{E4609F32-C672-4317-99BF-CD57DDAB4E23}" type="presParOf" srcId="{1BFC6E16-4A59-4860-BAA1-845A7B800EBB}" destId="{E66C3E44-5672-4D47-880D-C39B3C1AB4E8}" srcOrd="1" destOrd="0" presId="urn:microsoft.com/office/officeart/2008/layout/LinedList"/>
    <dgm:cxn modelId="{C06B0D30-478D-4639-A263-8EAF326AE17C}" type="presParOf" srcId="{FAA18239-B7FD-4B0C-BB03-CE3FB7BF0750}" destId="{F7D8A28F-3A73-4AA7-AC6A-0D92EC8CABEF}" srcOrd="2" destOrd="0" presId="urn:microsoft.com/office/officeart/2008/layout/LinedList"/>
    <dgm:cxn modelId="{6F899C59-2C25-4C60-ACCE-3B5750A51E4F}" type="presParOf" srcId="{FAA18239-B7FD-4B0C-BB03-CE3FB7BF0750}" destId="{99E1F1CD-3500-4FEC-964C-60C23B4854E4}" srcOrd="3" destOrd="0" presId="urn:microsoft.com/office/officeart/2008/layout/LinedList"/>
    <dgm:cxn modelId="{0EFCDC0E-C17D-49F1-B404-B0352C5D8207}" type="presParOf" srcId="{99E1F1CD-3500-4FEC-964C-60C23B4854E4}" destId="{40C80C1B-75DD-45D5-A512-8218CB631539}" srcOrd="0" destOrd="0" presId="urn:microsoft.com/office/officeart/2008/layout/LinedList"/>
    <dgm:cxn modelId="{83BEA07E-3221-4992-AD86-95B5961BC725}" type="presParOf" srcId="{99E1F1CD-3500-4FEC-964C-60C23B4854E4}" destId="{206BE47E-6EC4-494F-B54C-B6227D488C8B}" srcOrd="1" destOrd="0" presId="urn:microsoft.com/office/officeart/2008/layout/LinedList"/>
    <dgm:cxn modelId="{958B48E6-5855-4AEC-83BE-563948BE0573}" type="presParOf" srcId="{FAA18239-B7FD-4B0C-BB03-CE3FB7BF0750}" destId="{9BCD8474-1475-41B4-A35F-F2577B865B3B}" srcOrd="4" destOrd="0" presId="urn:microsoft.com/office/officeart/2008/layout/LinedList"/>
    <dgm:cxn modelId="{5EFEBCCA-815E-4A78-93A3-01D4FF9EBFD3}" type="presParOf" srcId="{FAA18239-B7FD-4B0C-BB03-CE3FB7BF0750}" destId="{9EB1103B-590E-467B-BAB4-D715782FEDAA}" srcOrd="5" destOrd="0" presId="urn:microsoft.com/office/officeart/2008/layout/LinedList"/>
    <dgm:cxn modelId="{AD87D04A-F7C5-4BF3-95E6-0E04B96B5036}" type="presParOf" srcId="{9EB1103B-590E-467B-BAB4-D715782FEDAA}" destId="{6E50CFB1-1247-40EE-9694-432BF8E189E5}" srcOrd="0" destOrd="0" presId="urn:microsoft.com/office/officeart/2008/layout/LinedList"/>
    <dgm:cxn modelId="{F01B661D-A5B5-41EB-9087-1C9FE2AC369E}" type="presParOf" srcId="{9EB1103B-590E-467B-BAB4-D715782FEDAA}" destId="{B2F243B9-50AF-4CAC-B696-B398484D79ED}" srcOrd="1" destOrd="0" presId="urn:microsoft.com/office/officeart/2008/layout/LinedList"/>
    <dgm:cxn modelId="{344B88A0-F4B0-4D72-A9F3-318B029B9F45}" type="presParOf" srcId="{FAA18239-B7FD-4B0C-BB03-CE3FB7BF0750}" destId="{B93257E0-766A-4EFA-A85A-E0D0D9A63152}" srcOrd="6" destOrd="0" presId="urn:microsoft.com/office/officeart/2008/layout/LinedList"/>
    <dgm:cxn modelId="{6A3B0BBE-C4A5-49FA-A583-3FC932C2902F}" type="presParOf" srcId="{FAA18239-B7FD-4B0C-BB03-CE3FB7BF0750}" destId="{E4468FA3-BB69-4ED5-BCFD-02C793D7A365}" srcOrd="7" destOrd="0" presId="urn:microsoft.com/office/officeart/2008/layout/LinedList"/>
    <dgm:cxn modelId="{F35975A9-F0EB-4960-B0C6-CD8F4B811D44}" type="presParOf" srcId="{E4468FA3-BB69-4ED5-BCFD-02C793D7A365}" destId="{BCDA270F-BB7F-4E0F-BD8A-3B987E12CB59}" srcOrd="0" destOrd="0" presId="urn:microsoft.com/office/officeart/2008/layout/LinedList"/>
    <dgm:cxn modelId="{FCEBB668-5DD2-4157-9C75-C2093D0BB5A9}" type="presParOf" srcId="{E4468FA3-BB69-4ED5-BCFD-02C793D7A365}" destId="{4A4BDF12-1FE0-4962-A040-7B053C7CB8F5}" srcOrd="1" destOrd="0" presId="urn:microsoft.com/office/officeart/2008/layout/LinedList"/>
    <dgm:cxn modelId="{876E5438-0009-46DA-A316-D5228115B442}" type="presParOf" srcId="{FAA18239-B7FD-4B0C-BB03-CE3FB7BF0750}" destId="{5AC933E0-8E61-485B-8146-6F3E84469183}" srcOrd="8" destOrd="0" presId="urn:microsoft.com/office/officeart/2008/layout/LinedList"/>
    <dgm:cxn modelId="{1F522AA2-8408-40DA-BB8F-527BAA0FA6FA}" type="presParOf" srcId="{FAA18239-B7FD-4B0C-BB03-CE3FB7BF0750}" destId="{4520770B-126B-40F9-806B-E3EE0ED0C68F}" srcOrd="9" destOrd="0" presId="urn:microsoft.com/office/officeart/2008/layout/LinedList"/>
    <dgm:cxn modelId="{1F3CF7C7-50B6-4C11-8C6B-91CFF4EC2CB9}" type="presParOf" srcId="{4520770B-126B-40F9-806B-E3EE0ED0C68F}" destId="{FB12EF12-D056-4C43-9A22-5ADA5C5968C2}" srcOrd="0" destOrd="0" presId="urn:microsoft.com/office/officeart/2008/layout/LinedList"/>
    <dgm:cxn modelId="{50D917E3-87C3-4F64-AA28-C79B1BDBF655}" type="presParOf" srcId="{4520770B-126B-40F9-806B-E3EE0ED0C68F}" destId="{7161D5D7-DAFF-436E-A7A4-E84E18264D11}" srcOrd="1" destOrd="0" presId="urn:microsoft.com/office/officeart/2008/layout/LinedList"/>
    <dgm:cxn modelId="{EC2A68D5-A232-4A2D-8C08-5CD1C9F37E7D}" type="presParOf" srcId="{FAA18239-B7FD-4B0C-BB03-CE3FB7BF0750}" destId="{388DCE61-1807-4D23-83DC-7A4CCA1A6D76}" srcOrd="10" destOrd="0" presId="urn:microsoft.com/office/officeart/2008/layout/LinedList"/>
    <dgm:cxn modelId="{048A85AA-326D-4337-B811-7226CC86B665}" type="presParOf" srcId="{FAA18239-B7FD-4B0C-BB03-CE3FB7BF0750}" destId="{3890A043-9A6E-4277-AAB1-15ACDE3AE436}" srcOrd="11" destOrd="0" presId="urn:microsoft.com/office/officeart/2008/layout/LinedList"/>
    <dgm:cxn modelId="{E61AA3AD-B3BB-4FB1-964D-FD83F7EE6FCC}" type="presParOf" srcId="{3890A043-9A6E-4277-AAB1-15ACDE3AE436}" destId="{62765ACC-D98D-46C0-8E30-EB873103EF88}" srcOrd="0" destOrd="0" presId="urn:microsoft.com/office/officeart/2008/layout/LinedList"/>
    <dgm:cxn modelId="{E3A76FDB-9911-4AC1-852E-C3151EE898BE}" type="presParOf" srcId="{3890A043-9A6E-4277-AAB1-15ACDE3AE436}" destId="{EB407871-A58D-4D55-81F9-E896E20CA33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1F05C3AE-0D09-49F4-A646-847045B1C38D}" type="doc">
      <dgm:prSet loTypeId="urn:microsoft.com/office/officeart/2005/8/layout/target3" loCatId="relationship" qsTypeId="urn:microsoft.com/office/officeart/2005/8/quickstyle/simple1" qsCatId="simple" csTypeId="urn:microsoft.com/office/officeart/2005/8/colors/accent2_5" csCatId="accent2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26C6614E-6B74-4131-9D71-F8125D45D012}">
      <dgm:prSet phldrT=""/>
      <dgm:spPr bwMode="auto"/>
      <dgm:t>
        <a:bodyPr/>
        <a:lstStyle/>
        <a:p>
          <a:pPr>
            <a:defRPr/>
          </a:pPr>
          <a:r>
            <a:rPr lang="ru-RU" b="1" u="sng">
              <a:solidFill>
                <a:srgbClr val="800000"/>
              </a:solidFill>
              <a:latin typeface="Times New Roman"/>
              <a:cs typeface="Times New Roman"/>
            </a:rPr>
            <a:t>в течение не более 30 календарных дней с даты признании его победителем</a:t>
          </a:r>
          <a:endParaRPr/>
        </a:p>
      </dgm:t>
    </dgm:pt>
    <dgm:pt modelId="{DD9A2604-F400-402B-A1F5-1165E4AD40C3}" type="parTrans" cxnId="{3CA1DA52-1250-4422-B239-90EFFE86255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91F62EE-0ED2-48BD-B4AF-42FB26C9B157}" type="sibTrans" cxnId="{3CA1DA52-1250-4422-B239-90EFFE86255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708AD3B-FA64-49C1-9C11-291786FBB663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Зарегистрировать КФХ или ИП на сельской территории или территории сельской агломерации Омской области в органах ФНС</a:t>
          </a:r>
          <a:endParaRPr/>
        </a:p>
      </dgm:t>
    </dgm:pt>
    <dgm:pt modelId="{3263D3E9-15CC-4F87-936F-286D2ED3B6E7}" type="parTrans" cxnId="{712A8BF3-55D7-489B-89EB-B6EED649DA3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D62100D-CC01-4D42-8016-4233E3050C63}" type="sibTrans" cxnId="{712A8BF3-55D7-489B-89EB-B6EED649DA3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11E4515-38EE-46C5-ADC6-4C23DCB6BFF5}">
      <dgm:prSet phldrT="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предоставить копию соглашения о создании КФХ или решение ИП о ведении КФХ в качестве главы КФХ	</a:t>
          </a:r>
          <a:endParaRPr/>
        </a:p>
      </dgm:t>
    </dgm:pt>
    <dgm:pt modelId="{C1444F63-FA4B-4686-8E68-CE22D8D7A177}" type="parTrans" cxnId="{F6987267-D73B-4A04-A1E2-AA8BD556EFF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67D4A7A-3589-44BC-84FA-78B406B7A914}" type="sibTrans" cxnId="{F6987267-D73B-4A04-A1E2-AA8BD556EFF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C182D9A-0237-4F88-9851-D4470F9287A2}" type="pres">
      <dgm:prSet presAssocID="{1F05C3AE-0D09-49F4-A646-847045B1C38D}" presName="Name0" presStyleCnt="0">
        <dgm:presLayoutVars>
          <dgm:chMax val="7"/>
          <dgm:dir val="norm"/>
          <dgm:animLvl val="lvl"/>
          <dgm:resizeHandles val="exact"/>
        </dgm:presLayoutVars>
      </dgm:prSet>
      <dgm:spPr bwMode="auto"/>
    </dgm:pt>
    <dgm:pt modelId="{FBCA5C78-1503-4A43-9554-6489743ABC92}" type="pres">
      <dgm:prSet presAssocID="{26C6614E-6B74-4131-9D71-F8125D45D012}" presName="circle1" presStyleLbl="node1" presStyleIdx="0" presStyleCnt="3"/>
      <dgm:spPr bwMode="auto"/>
    </dgm:pt>
    <dgm:pt modelId="{8264E00D-26A2-4F83-8FCA-8E1BE093F17A}" type="pres">
      <dgm:prSet presAssocID="{26C6614E-6B74-4131-9D71-F8125D45D012}" presName="space" presStyleCnt="0"/>
      <dgm:spPr bwMode="auto"/>
    </dgm:pt>
    <dgm:pt modelId="{0022670B-C7FD-4365-9F47-AFD68A7B1235}" type="pres">
      <dgm:prSet custLinFactNeighborX="875" custLinFactNeighborY="-33" presAssocID="{26C6614E-6B74-4131-9D71-F8125D45D012}" presName="rect1" presStyleLbl="alignAcc1" presStyleIdx="0" presStyleCnt="3"/>
      <dgm:spPr bwMode="auto"/>
    </dgm:pt>
    <dgm:pt modelId="{C3FA4D5D-C6A4-4406-8801-BB3F9B52BFA3}" type="pres">
      <dgm:prSet presAssocID="{9708AD3B-FA64-49C1-9C11-291786FBB663}" presName="vertSpace2" presStyleLbl="node1" presStyleIdx="0" presStyleCnt="3"/>
      <dgm:spPr bwMode="auto"/>
    </dgm:pt>
    <dgm:pt modelId="{39220D27-3CA6-478E-9DCA-029F2B7D9DA9}" type="pres">
      <dgm:prSet presAssocID="{9708AD3B-FA64-49C1-9C11-291786FBB663}" presName="circle2" presStyleLbl="node1" presStyleIdx="1" presStyleCnt="3"/>
      <dgm:spPr bwMode="auto"/>
    </dgm:pt>
    <dgm:pt modelId="{366DC19E-ECA0-4FA3-899C-7F540ED55812}" type="pres">
      <dgm:prSet presAssocID="{9708AD3B-FA64-49C1-9C11-291786FBB663}" presName="rect2" presStyleLbl="alignAcc1" presStyleIdx="1" presStyleCnt="3"/>
      <dgm:spPr bwMode="auto"/>
    </dgm:pt>
    <dgm:pt modelId="{39CC685A-C134-47AF-BB9C-6AD5233DFC05}" type="pres">
      <dgm:prSet presAssocID="{111E4515-38EE-46C5-ADC6-4C23DCB6BFF5}" presName="vertSpace3" presStyleLbl="node1" presStyleIdx="1" presStyleCnt="3"/>
      <dgm:spPr bwMode="auto"/>
    </dgm:pt>
    <dgm:pt modelId="{D5E4A02E-C18F-44A7-B1F1-9BDCC582744B}" type="pres">
      <dgm:prSet presAssocID="{111E4515-38EE-46C5-ADC6-4C23DCB6BFF5}" presName="circle3" presStyleLbl="node1" presStyleIdx="2" presStyleCnt="3"/>
      <dgm:spPr bwMode="auto"/>
    </dgm:pt>
    <dgm:pt modelId="{A9F4A7BE-7840-45B2-909F-70B561479134}" type="pres">
      <dgm:prSet presAssocID="{111E4515-38EE-46C5-ADC6-4C23DCB6BFF5}" presName="rect3" presStyleLbl="alignAcc1" presStyleIdx="2" presStyleCnt="3"/>
      <dgm:spPr bwMode="auto"/>
    </dgm:pt>
    <dgm:pt modelId="{CD88BB2C-B9DB-4CC9-8000-A7A914C60394}" type="pres">
      <dgm:prSet presAssocID="{26C6614E-6B74-4131-9D71-F8125D45D012}" presName="rect1ParTxNoCh" presStyleLbl="alignAcc1" presStyleIdx="2" presStyleCnt="3">
        <dgm:presLayoutVars>
          <dgm:chMax val="1"/>
          <dgm:bulletEnabled val="1"/>
        </dgm:presLayoutVars>
      </dgm:prSet>
      <dgm:spPr bwMode="auto"/>
    </dgm:pt>
    <dgm:pt modelId="{6279782D-6C0D-4AF7-930C-4BB130042A5E}" type="pres">
      <dgm:prSet presAssocID="{9708AD3B-FA64-49C1-9C11-291786FBB663}" presName="rect2ParTxNoCh" presStyleLbl="alignAcc1" presStyleIdx="2" presStyleCnt="3">
        <dgm:presLayoutVars>
          <dgm:chMax val="1"/>
          <dgm:bulletEnabled val="1"/>
        </dgm:presLayoutVars>
      </dgm:prSet>
      <dgm:spPr bwMode="auto"/>
    </dgm:pt>
    <dgm:pt modelId="{C9EAFBFA-49D7-453B-B604-2203C6950851}" type="pres">
      <dgm:prSet presAssocID="{111E4515-38EE-46C5-ADC6-4C23DCB6BFF5}" presName="rect3ParTxNoCh" presStyleLbl="alignAcc1" presStyleIdx="2" presStyleCnt="3">
        <dgm:presLayoutVars>
          <dgm:chMax val="1"/>
          <dgm:bulletEnabled val="1"/>
        </dgm:presLayoutVars>
      </dgm:prSet>
      <dgm:spPr bwMode="auto"/>
    </dgm:pt>
  </dgm:ptLst>
  <dgm:cxnLst>
    <dgm:cxn modelId="{766BAD1D-8A72-489C-9F84-50D7CD770B2F}" type="presOf" srcId="{9708AD3B-FA64-49C1-9C11-291786FBB663}" destId="{6279782D-6C0D-4AF7-930C-4BB130042A5E}" srcOrd="1" destOrd="0" presId="urn:microsoft.com/office/officeart/2005/8/layout/target3"/>
    <dgm:cxn modelId="{C2F6DE1E-E93A-483B-B7FD-2867F6A8F643}" type="presOf" srcId="{26C6614E-6B74-4131-9D71-F8125D45D012}" destId="{0022670B-C7FD-4365-9F47-AFD68A7B1235}" srcOrd="0" destOrd="0" presId="urn:microsoft.com/office/officeart/2005/8/layout/target3"/>
    <dgm:cxn modelId="{F6987267-D73B-4A04-A1E2-AA8BD556EFF1}" srcId="{1F05C3AE-0D09-49F4-A646-847045B1C38D}" destId="{111E4515-38EE-46C5-ADC6-4C23DCB6BFF5}" srcOrd="2" destOrd="0" parTransId="{C1444F63-FA4B-4686-8E68-CE22D8D7A177}" sibTransId="{867D4A7A-3589-44BC-84FA-78B406B7A914}"/>
    <dgm:cxn modelId="{1304456C-DEF5-42A9-8C0D-8375E6C5E1AA}" type="presOf" srcId="{111E4515-38EE-46C5-ADC6-4C23DCB6BFF5}" destId="{A9F4A7BE-7840-45B2-909F-70B561479134}" srcOrd="0" destOrd="0" presId="urn:microsoft.com/office/officeart/2005/8/layout/target3"/>
    <dgm:cxn modelId="{3CA1DA52-1250-4422-B239-90EFFE86255F}" srcId="{1F05C3AE-0D09-49F4-A646-847045B1C38D}" destId="{26C6614E-6B74-4131-9D71-F8125D45D012}" srcOrd="0" destOrd="0" parTransId="{DD9A2604-F400-402B-A1F5-1165E4AD40C3}" sibTransId="{191F62EE-0ED2-48BD-B4AF-42FB26C9B157}"/>
    <dgm:cxn modelId="{28F87479-8B85-4EE2-B2C6-E67E35A9685E}" type="presOf" srcId="{26C6614E-6B74-4131-9D71-F8125D45D012}" destId="{CD88BB2C-B9DB-4CC9-8000-A7A914C60394}" srcOrd="1" destOrd="0" presId="urn:microsoft.com/office/officeart/2005/8/layout/target3"/>
    <dgm:cxn modelId="{40511EAB-D751-465F-953C-C9CE50B8D3BA}" type="presOf" srcId="{1F05C3AE-0D09-49F4-A646-847045B1C38D}" destId="{7C182D9A-0237-4F88-9851-D4470F9287A2}" srcOrd="0" destOrd="0" presId="urn:microsoft.com/office/officeart/2005/8/layout/target3"/>
    <dgm:cxn modelId="{87C9E6AE-0CAF-461A-9016-188EBBD1B3A8}" type="presOf" srcId="{111E4515-38EE-46C5-ADC6-4C23DCB6BFF5}" destId="{C9EAFBFA-49D7-453B-B604-2203C6950851}" srcOrd="1" destOrd="0" presId="urn:microsoft.com/office/officeart/2005/8/layout/target3"/>
    <dgm:cxn modelId="{749D8CDA-68B7-42A2-9D7A-79512B1399D0}" type="presOf" srcId="{9708AD3B-FA64-49C1-9C11-291786FBB663}" destId="{366DC19E-ECA0-4FA3-899C-7F540ED55812}" srcOrd="0" destOrd="0" presId="urn:microsoft.com/office/officeart/2005/8/layout/target3"/>
    <dgm:cxn modelId="{712A8BF3-55D7-489B-89EB-B6EED649DA3F}" srcId="{1F05C3AE-0D09-49F4-A646-847045B1C38D}" destId="{9708AD3B-FA64-49C1-9C11-291786FBB663}" srcOrd="1" destOrd="0" parTransId="{3263D3E9-15CC-4F87-936F-286D2ED3B6E7}" sibTransId="{FD62100D-CC01-4D42-8016-4233E3050C63}"/>
    <dgm:cxn modelId="{8369724A-8E80-4490-8751-F783A0CA1965}" type="presParOf" srcId="{7C182D9A-0237-4F88-9851-D4470F9287A2}" destId="{FBCA5C78-1503-4A43-9554-6489743ABC92}" srcOrd="0" destOrd="0" presId="urn:microsoft.com/office/officeart/2005/8/layout/target3"/>
    <dgm:cxn modelId="{4BC4FE0B-9D95-4656-B195-4D36C3705AA0}" type="presParOf" srcId="{7C182D9A-0237-4F88-9851-D4470F9287A2}" destId="{8264E00D-26A2-4F83-8FCA-8E1BE093F17A}" srcOrd="1" destOrd="0" presId="urn:microsoft.com/office/officeart/2005/8/layout/target3"/>
    <dgm:cxn modelId="{C0AD68B9-0B8C-49FC-8717-B37068508591}" type="presParOf" srcId="{7C182D9A-0237-4F88-9851-D4470F9287A2}" destId="{0022670B-C7FD-4365-9F47-AFD68A7B1235}" srcOrd="2" destOrd="0" presId="urn:microsoft.com/office/officeart/2005/8/layout/target3"/>
    <dgm:cxn modelId="{6BCF3050-D3AC-4B44-B0DB-19B5464FB24A}" type="presParOf" srcId="{7C182D9A-0237-4F88-9851-D4470F9287A2}" destId="{C3FA4D5D-C6A4-4406-8801-BB3F9B52BFA3}" srcOrd="3" destOrd="0" presId="urn:microsoft.com/office/officeart/2005/8/layout/target3"/>
    <dgm:cxn modelId="{8BB5AED5-EA3C-44ED-8783-3CB577DF769D}" type="presParOf" srcId="{7C182D9A-0237-4F88-9851-D4470F9287A2}" destId="{39220D27-3CA6-478E-9DCA-029F2B7D9DA9}" srcOrd="4" destOrd="0" presId="urn:microsoft.com/office/officeart/2005/8/layout/target3"/>
    <dgm:cxn modelId="{D6E2CC35-663F-4FF1-B610-F8627DD1C73A}" type="presParOf" srcId="{7C182D9A-0237-4F88-9851-D4470F9287A2}" destId="{366DC19E-ECA0-4FA3-899C-7F540ED55812}" srcOrd="5" destOrd="0" presId="urn:microsoft.com/office/officeart/2005/8/layout/target3"/>
    <dgm:cxn modelId="{76403BB6-4814-4DF2-90D6-D0C59565B3A1}" type="presParOf" srcId="{7C182D9A-0237-4F88-9851-D4470F9287A2}" destId="{39CC685A-C134-47AF-BB9C-6AD5233DFC05}" srcOrd="6" destOrd="0" presId="urn:microsoft.com/office/officeart/2005/8/layout/target3"/>
    <dgm:cxn modelId="{2BAE439E-322E-43BD-8DDE-DAC30632AC89}" type="presParOf" srcId="{7C182D9A-0237-4F88-9851-D4470F9287A2}" destId="{D5E4A02E-C18F-44A7-B1F1-9BDCC582744B}" srcOrd="7" destOrd="0" presId="urn:microsoft.com/office/officeart/2005/8/layout/target3"/>
    <dgm:cxn modelId="{4493AF03-3FC1-437F-AB7D-EB0340914269}" type="presParOf" srcId="{7C182D9A-0237-4F88-9851-D4470F9287A2}" destId="{A9F4A7BE-7840-45B2-909F-70B561479134}" srcOrd="8" destOrd="0" presId="urn:microsoft.com/office/officeart/2005/8/layout/target3"/>
    <dgm:cxn modelId="{D4EA92A9-B3B1-4D2A-9DEC-764F8E36F524}" type="presParOf" srcId="{7C182D9A-0237-4F88-9851-D4470F9287A2}" destId="{CD88BB2C-B9DB-4CC9-8000-A7A914C60394}" srcOrd="9" destOrd="0" presId="urn:microsoft.com/office/officeart/2005/8/layout/target3"/>
    <dgm:cxn modelId="{49DF66D6-5B18-48F9-BF7F-71755CE6E896}" type="presParOf" srcId="{7C182D9A-0237-4F88-9851-D4470F9287A2}" destId="{6279782D-6C0D-4AF7-930C-4BB130042A5E}" srcOrd="10" destOrd="0" presId="urn:microsoft.com/office/officeart/2005/8/layout/target3"/>
    <dgm:cxn modelId="{5D61DE7E-B422-4B9F-AB7D-54301864C8DC}" type="presParOf" srcId="{7C182D9A-0237-4F88-9851-D4470F9287A2}" destId="{C9EAFBFA-49D7-453B-B604-2203C6950851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1DD4F44A-5BA8-490C-8C63-726E76F1B0B5}" type="doc">
      <dgm:prSet loTypeId="urn:microsoft.com/office/officeart/2005/8/layout/vList2" loCatId="list" qsTypeId="urn:microsoft.com/office/officeart/2005/8/quickstyle/3d4" qsCatId="3D" csTypeId="urn:microsoft.com/office/officeart/2005/8/colors/colorful1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D3852FB9-86BA-4CF4-BFF8-82D61C781552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документ, удостоверяющий личность;</a:t>
          </a:r>
          <a:endParaRPr/>
        </a:p>
      </dgm:t>
    </dgm:pt>
    <dgm:pt modelId="{4AFB6409-3047-4C85-BA99-89E69294F8BF}" type="parTrans" cxnId="{FBC0234D-F207-40CB-869A-91F8515F710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45C7C33-50FA-4A52-8A51-4F127B5E3D54}" type="sibTrans" cxnId="{FBC0234D-F207-40CB-869A-91F8515F710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CA7205D-8E2A-4949-B9DF-0E1EE06033CA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подтверждающие государственную регистрацию КФХ или ИП (</a:t>
          </a:r>
          <a:r>
            <a:rPr lang="ru-RU" sz="1800" b="1" u="sng">
              <a:solidFill>
                <a:srgbClr val="800000"/>
              </a:solidFill>
              <a:latin typeface="Times New Roman"/>
              <a:cs typeface="Times New Roman"/>
            </a:rPr>
            <a:t>для КФХ или ИП</a:t>
          </a: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);</a:t>
          </a:r>
          <a:endParaRPr/>
        </a:p>
      </dgm:t>
    </dgm:pt>
    <dgm:pt modelId="{3D71A72A-82FD-4F42-87C0-8898C2E95CD6}" type="parTrans" cxnId="{0BEFC941-24D2-430E-89F2-4FD215F352B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7C3DB7A-9043-4499-BBD8-A55400CAF5C6}" type="sibTrans" cxnId="{0BEFC941-24D2-430E-89F2-4FD215F352B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74504A2-B4C8-47DA-8D22-86C0231A4D35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 соглашение о создании КФХ или решение ИП о ведении КФХ в качестве главы КФХ (</a:t>
          </a:r>
          <a:r>
            <a:rPr lang="ru-RU" sz="1800" b="1" u="sng">
              <a:solidFill>
                <a:srgbClr val="800000"/>
              </a:solidFill>
              <a:latin typeface="Times New Roman"/>
              <a:cs typeface="Times New Roman"/>
            </a:rPr>
            <a:t>для КФХ или ИП</a:t>
          </a: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);</a:t>
          </a:r>
          <a:endParaRPr/>
        </a:p>
      </dgm:t>
    </dgm:pt>
    <dgm:pt modelId="{5E922E93-A840-44EB-91B0-B8CB53901DD0}" type="parTrans" cxnId="{70E253F2-EC10-458B-B7A3-BCDF50BE642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6C0A301-706C-4141-95A4-037BDF4B1391}" type="sibTrans" cxnId="{70E253F2-EC10-458B-B7A3-BCDF50BE642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7FA5685-14CA-4EC8-B039-E081BCBEF27E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бизнес-план по созданию и развитию хозяйства;</a:t>
          </a:r>
          <a:endParaRPr/>
        </a:p>
      </dgm:t>
    </dgm:pt>
    <dgm:pt modelId="{81E83916-347F-492B-8D49-DB2AFBAB6B72}" type="parTrans" cxnId="{D50467A3-25FF-42D7-9D10-6BA6E801A2E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608A38E-787B-4B23-8DA7-3DAD09DAA6B1}" type="sibTrans" cxnId="{D50467A3-25FF-42D7-9D10-6BA6E801A2E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5897101-F48C-4C75-A726-971482B15C09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выданные кредитными организациями, подтверждающие наличие не менее 10 % собственных средств на оплату общей суммы приобретений;</a:t>
          </a:r>
          <a:endParaRPr/>
        </a:p>
      </dgm:t>
    </dgm:pt>
    <dgm:pt modelId="{5ADE65A6-7807-4E9F-9F2B-B0BF82B9471A}" type="parTrans" cxnId="{B67DA3DE-58D0-4258-B3B8-3BDFBF02168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B18301A-27C0-414C-BAE2-85E09B404DB1}" type="sibTrans" cxnId="{B67DA3DE-58D0-4258-B3B8-3BDFBF02168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00CA292-0947-4EFD-8FA0-D1783F121628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справка налогового органа об исполнении  обязанности по уплате налогов, сборов, взносов;</a:t>
          </a:r>
          <a:endParaRPr lang="ru-RU" sz="1400" b="1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128A715F-2CE7-4DDC-AA95-A076E2FDD109}" type="parTrans" cxnId="{73FB8650-6A68-48A7-854D-2EAA40ADADC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D14D444-16BC-4191-95B9-B40BCFCB56E4}" type="sibTrans" cxnId="{73FB8650-6A68-48A7-854D-2EAA40ADADC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2B9D8F5-2C28-4A23-929B-C7A53D23279C}" type="pres">
      <dgm:prSet presAssocID="{1DD4F44A-5BA8-490C-8C63-726E76F1B0B5}" presName="linear" presStyleCnt="0">
        <dgm:presLayoutVars>
          <dgm:animLvl val="lvl"/>
          <dgm:resizeHandles val="exact"/>
        </dgm:presLayoutVars>
      </dgm:prSet>
      <dgm:spPr bwMode="auto"/>
    </dgm:pt>
    <dgm:pt modelId="{E982AA7E-2358-4D0C-8E05-9139E5B68EF3}" type="pres">
      <dgm:prSet presAssocID="{D3852FB9-86BA-4CF4-BFF8-82D61C781552}" presName="parentText" presStyleLbl="node1" presStyleIdx="0" presStyleCnt="6">
        <dgm:presLayoutVars>
          <dgm:chMax val="0"/>
          <dgm:bulletEnabled val="1"/>
        </dgm:presLayoutVars>
      </dgm:prSet>
      <dgm:spPr bwMode="auto"/>
    </dgm:pt>
    <dgm:pt modelId="{D7F63F15-B4AC-4C93-9E47-92E0486AC4EF}" type="pres">
      <dgm:prSet presAssocID="{B45C7C33-50FA-4A52-8A51-4F127B5E3D54}" presName="spacer" presStyleCnt="0"/>
      <dgm:spPr bwMode="auto"/>
    </dgm:pt>
    <dgm:pt modelId="{6203C6EE-7580-47BE-AEDA-DA9C7046BE89}" type="pres">
      <dgm:prSet presAssocID="{0CA7205D-8E2A-4949-B9DF-0E1EE06033CA}" presName="parentText" presStyleLbl="node1" presStyleIdx="1" presStyleCnt="6">
        <dgm:presLayoutVars>
          <dgm:chMax val="0"/>
          <dgm:bulletEnabled val="1"/>
        </dgm:presLayoutVars>
      </dgm:prSet>
      <dgm:spPr bwMode="auto"/>
    </dgm:pt>
    <dgm:pt modelId="{F9092D7A-DAC1-40F2-A187-3B3A41440A21}" type="pres">
      <dgm:prSet presAssocID="{27C3DB7A-9043-4499-BBD8-A55400CAF5C6}" presName="spacer" presStyleCnt="0"/>
      <dgm:spPr bwMode="auto"/>
    </dgm:pt>
    <dgm:pt modelId="{26E3967A-FC54-4625-A217-B4E94686D509}" type="pres">
      <dgm:prSet presAssocID="{B74504A2-B4C8-47DA-8D22-86C0231A4D35}" presName="parentText" presStyleLbl="node1" presStyleIdx="2" presStyleCnt="6">
        <dgm:presLayoutVars>
          <dgm:chMax val="0"/>
          <dgm:bulletEnabled val="1"/>
        </dgm:presLayoutVars>
      </dgm:prSet>
      <dgm:spPr bwMode="auto"/>
    </dgm:pt>
    <dgm:pt modelId="{B973FD5C-2067-49BA-A81A-7C63B698CBF3}" type="pres">
      <dgm:prSet presAssocID="{A6C0A301-706C-4141-95A4-037BDF4B1391}" presName="spacer" presStyleCnt="0"/>
      <dgm:spPr bwMode="auto"/>
    </dgm:pt>
    <dgm:pt modelId="{54B52E19-404E-4AFB-957F-D654F5DF7B0A}" type="pres">
      <dgm:prSet presAssocID="{77FA5685-14CA-4EC8-B039-E081BCBEF27E}" presName="parentText" presStyleLbl="node1" presStyleIdx="3" presStyleCnt="6">
        <dgm:presLayoutVars>
          <dgm:chMax val="0"/>
          <dgm:bulletEnabled val="1"/>
        </dgm:presLayoutVars>
      </dgm:prSet>
      <dgm:spPr bwMode="auto"/>
    </dgm:pt>
    <dgm:pt modelId="{84E3695E-AA22-4B1E-9CF0-92DE7C4E082C}" type="pres">
      <dgm:prSet presAssocID="{7608A38E-787B-4B23-8DA7-3DAD09DAA6B1}" presName="spacer" presStyleCnt="0"/>
      <dgm:spPr bwMode="auto"/>
    </dgm:pt>
    <dgm:pt modelId="{60442BDB-A4DA-4B99-B940-9A4977F76D02}" type="pres">
      <dgm:prSet presAssocID="{B5897101-F48C-4C75-A726-971482B15C09}" presName="parentText" presStyleLbl="node1" presStyleIdx="4" presStyleCnt="6">
        <dgm:presLayoutVars>
          <dgm:chMax val="0"/>
          <dgm:bulletEnabled val="1"/>
        </dgm:presLayoutVars>
      </dgm:prSet>
      <dgm:spPr bwMode="auto"/>
    </dgm:pt>
    <dgm:pt modelId="{2E2A8869-84F2-4F2D-8862-949293981691}" type="pres">
      <dgm:prSet presAssocID="{9B18301A-27C0-414C-BAE2-85E09B404DB1}" presName="spacer" presStyleCnt="0"/>
      <dgm:spPr bwMode="auto"/>
    </dgm:pt>
    <dgm:pt modelId="{489FCA74-C529-499A-B297-9FD94ACE407B}" type="pres">
      <dgm:prSet presAssocID="{F00CA292-0947-4EFD-8FA0-D1783F121628}" presName="parentText" presStyleLbl="node1" presStyleIdx="5" presStyleCnt="6">
        <dgm:presLayoutVars>
          <dgm:chMax val="0"/>
          <dgm:bulletEnabled val="1"/>
        </dgm:presLayoutVars>
      </dgm:prSet>
      <dgm:spPr bwMode="auto"/>
    </dgm:pt>
  </dgm:ptLst>
  <dgm:cxnLst>
    <dgm:cxn modelId="{4669FF04-326D-4CB2-8D95-CFB978DCA739}" type="presOf" srcId="{77FA5685-14CA-4EC8-B039-E081BCBEF27E}" destId="{54B52E19-404E-4AFB-957F-D654F5DF7B0A}" srcOrd="0" destOrd="0" presId="urn:microsoft.com/office/officeart/2005/8/layout/vList2"/>
    <dgm:cxn modelId="{86B9DD12-B317-4D60-B63C-E2F7E78A0A0A}" type="presOf" srcId="{D3852FB9-86BA-4CF4-BFF8-82D61C781552}" destId="{E982AA7E-2358-4D0C-8E05-9139E5B68EF3}" srcOrd="0" destOrd="0" presId="urn:microsoft.com/office/officeart/2005/8/layout/vList2"/>
    <dgm:cxn modelId="{6E5BDD5C-5292-4C10-996E-3545601B2849}" type="presOf" srcId="{0CA7205D-8E2A-4949-B9DF-0E1EE06033CA}" destId="{6203C6EE-7580-47BE-AEDA-DA9C7046BE89}" srcOrd="0" destOrd="0" presId="urn:microsoft.com/office/officeart/2005/8/layout/vList2"/>
    <dgm:cxn modelId="{0BEFC941-24D2-430E-89F2-4FD215F352BF}" srcId="{1DD4F44A-5BA8-490C-8C63-726E76F1B0B5}" destId="{0CA7205D-8E2A-4949-B9DF-0E1EE06033CA}" srcOrd="1" destOrd="0" parTransId="{3D71A72A-82FD-4F42-87C0-8898C2E95CD6}" sibTransId="{27C3DB7A-9043-4499-BBD8-A55400CAF5C6}"/>
    <dgm:cxn modelId="{FBC0234D-F207-40CB-869A-91F8515F710D}" srcId="{1DD4F44A-5BA8-490C-8C63-726E76F1B0B5}" destId="{D3852FB9-86BA-4CF4-BFF8-82D61C781552}" srcOrd="0" destOrd="0" parTransId="{4AFB6409-3047-4C85-BA99-89E69294F8BF}" sibTransId="{B45C7C33-50FA-4A52-8A51-4F127B5E3D54}"/>
    <dgm:cxn modelId="{73FB8650-6A68-48A7-854D-2EAA40ADADC1}" srcId="{1DD4F44A-5BA8-490C-8C63-726E76F1B0B5}" destId="{F00CA292-0947-4EFD-8FA0-D1783F121628}" srcOrd="5" destOrd="0" parTransId="{128A715F-2CE7-4DDC-AA95-A076E2FDD109}" sibTransId="{8D14D444-16BC-4191-95B9-B40BCFCB56E4}"/>
    <dgm:cxn modelId="{7E601553-D45D-462A-80E1-E0B82CFA6D5C}" type="presOf" srcId="{B5897101-F48C-4C75-A726-971482B15C09}" destId="{60442BDB-A4DA-4B99-B940-9A4977F76D02}" srcOrd="0" destOrd="0" presId="urn:microsoft.com/office/officeart/2005/8/layout/vList2"/>
    <dgm:cxn modelId="{BE5A94A0-1ACF-45E7-962F-E7E57089DEAD}" type="presOf" srcId="{F00CA292-0947-4EFD-8FA0-D1783F121628}" destId="{489FCA74-C529-499A-B297-9FD94ACE407B}" srcOrd="0" destOrd="0" presId="urn:microsoft.com/office/officeart/2005/8/layout/vList2"/>
    <dgm:cxn modelId="{D50467A3-25FF-42D7-9D10-6BA6E801A2E9}" srcId="{1DD4F44A-5BA8-490C-8C63-726E76F1B0B5}" destId="{77FA5685-14CA-4EC8-B039-E081BCBEF27E}" srcOrd="3" destOrd="0" parTransId="{81E83916-347F-492B-8D49-DB2AFBAB6B72}" sibTransId="{7608A38E-787B-4B23-8DA7-3DAD09DAA6B1}"/>
    <dgm:cxn modelId="{2E7EABA9-77F1-4F38-81EC-08D317EAA8D2}" type="presOf" srcId="{1DD4F44A-5BA8-490C-8C63-726E76F1B0B5}" destId="{C2B9D8F5-2C28-4A23-929B-C7A53D23279C}" srcOrd="0" destOrd="0" presId="urn:microsoft.com/office/officeart/2005/8/layout/vList2"/>
    <dgm:cxn modelId="{46CECAD3-E901-4CE3-AA82-2F6421B0D0B1}" type="presOf" srcId="{B74504A2-B4C8-47DA-8D22-86C0231A4D35}" destId="{26E3967A-FC54-4625-A217-B4E94686D509}" srcOrd="0" destOrd="0" presId="urn:microsoft.com/office/officeart/2005/8/layout/vList2"/>
    <dgm:cxn modelId="{B67DA3DE-58D0-4258-B3B8-3BDFBF021681}" srcId="{1DD4F44A-5BA8-490C-8C63-726E76F1B0B5}" destId="{B5897101-F48C-4C75-A726-971482B15C09}" srcOrd="4" destOrd="0" parTransId="{5ADE65A6-7807-4E9F-9F2B-B0BF82B9471A}" sibTransId="{9B18301A-27C0-414C-BAE2-85E09B404DB1}"/>
    <dgm:cxn modelId="{70E253F2-EC10-458B-B7A3-BCDF50BE642E}" srcId="{1DD4F44A-5BA8-490C-8C63-726E76F1B0B5}" destId="{B74504A2-B4C8-47DA-8D22-86C0231A4D35}" srcOrd="2" destOrd="0" parTransId="{5E922E93-A840-44EB-91B0-B8CB53901DD0}" sibTransId="{A6C0A301-706C-4141-95A4-037BDF4B1391}"/>
    <dgm:cxn modelId="{8D6237AA-083F-4248-A9E0-7B26AAEA39CA}" type="presParOf" srcId="{C2B9D8F5-2C28-4A23-929B-C7A53D23279C}" destId="{E982AA7E-2358-4D0C-8E05-9139E5B68EF3}" srcOrd="0" destOrd="0" presId="urn:microsoft.com/office/officeart/2005/8/layout/vList2"/>
    <dgm:cxn modelId="{1CDF3266-3CD7-4495-BC17-2EAE44C8EADE}" type="presParOf" srcId="{C2B9D8F5-2C28-4A23-929B-C7A53D23279C}" destId="{D7F63F15-B4AC-4C93-9E47-92E0486AC4EF}" srcOrd="1" destOrd="0" presId="urn:microsoft.com/office/officeart/2005/8/layout/vList2"/>
    <dgm:cxn modelId="{085BE886-CDD2-4691-81FB-3BE3DDC9AB9A}" type="presParOf" srcId="{C2B9D8F5-2C28-4A23-929B-C7A53D23279C}" destId="{6203C6EE-7580-47BE-AEDA-DA9C7046BE89}" srcOrd="2" destOrd="0" presId="urn:microsoft.com/office/officeart/2005/8/layout/vList2"/>
    <dgm:cxn modelId="{AE726100-C122-4138-9690-BDFA4D0D3F18}" type="presParOf" srcId="{C2B9D8F5-2C28-4A23-929B-C7A53D23279C}" destId="{F9092D7A-DAC1-40F2-A187-3B3A41440A21}" srcOrd="3" destOrd="0" presId="urn:microsoft.com/office/officeart/2005/8/layout/vList2"/>
    <dgm:cxn modelId="{6487AC7B-CCC1-4714-8B8C-C1E13F2742A3}" type="presParOf" srcId="{C2B9D8F5-2C28-4A23-929B-C7A53D23279C}" destId="{26E3967A-FC54-4625-A217-B4E94686D509}" srcOrd="4" destOrd="0" presId="urn:microsoft.com/office/officeart/2005/8/layout/vList2"/>
    <dgm:cxn modelId="{933ABDEB-E761-4EB1-87BD-3807C19DACAF}" type="presParOf" srcId="{C2B9D8F5-2C28-4A23-929B-C7A53D23279C}" destId="{B973FD5C-2067-49BA-A81A-7C63B698CBF3}" srcOrd="5" destOrd="0" presId="urn:microsoft.com/office/officeart/2005/8/layout/vList2"/>
    <dgm:cxn modelId="{FAD9D916-8E1C-4D23-A4A7-D05B13E701AE}" type="presParOf" srcId="{C2B9D8F5-2C28-4A23-929B-C7A53D23279C}" destId="{54B52E19-404E-4AFB-957F-D654F5DF7B0A}" srcOrd="6" destOrd="0" presId="urn:microsoft.com/office/officeart/2005/8/layout/vList2"/>
    <dgm:cxn modelId="{55C3AC71-1D70-4C05-BE2B-7DAF7C5EC67F}" type="presParOf" srcId="{C2B9D8F5-2C28-4A23-929B-C7A53D23279C}" destId="{84E3695E-AA22-4B1E-9CF0-92DE7C4E082C}" srcOrd="7" destOrd="0" presId="urn:microsoft.com/office/officeart/2005/8/layout/vList2"/>
    <dgm:cxn modelId="{96552E89-077B-4612-9C52-3F8A921795CF}" type="presParOf" srcId="{C2B9D8F5-2C28-4A23-929B-C7A53D23279C}" destId="{60442BDB-A4DA-4B99-B940-9A4977F76D02}" srcOrd="8" destOrd="0" presId="urn:microsoft.com/office/officeart/2005/8/layout/vList2"/>
    <dgm:cxn modelId="{11CB9095-C1CC-45A0-ADB0-25F9B85A268C}" type="presParOf" srcId="{C2B9D8F5-2C28-4A23-929B-C7A53D23279C}" destId="{2E2A8869-84F2-4F2D-8862-949293981691}" srcOrd="9" destOrd="0" presId="urn:microsoft.com/office/officeart/2005/8/layout/vList2"/>
    <dgm:cxn modelId="{3A5914FF-1085-4DBC-BFD4-D9A8E453EFAB}" type="presParOf" srcId="{C2B9D8F5-2C28-4A23-929B-C7A53D23279C}" destId="{489FCA74-C529-499A-B297-9FD94ACE407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37B22FA-08D1-4B12-AFD6-1CC00035F719}" type="doc">
      <dgm:prSet loTypeId="urn:microsoft.com/office/officeart/2005/8/layout/vList2" loCatId="list" qsTypeId="urn:microsoft.com/office/officeart/2005/8/quickstyle/3d2" qsCatId="3D" csTypeId="urn:microsoft.com/office/officeart/2005/8/colors/colorful1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4AB6587E-0ED7-46DA-B77C-9DEF3E34F177}">
      <dgm:prSet phldrT="" custT="1"/>
      <dgm:spPr bwMode="auto"/>
      <dgm:t>
        <a:bodyPr/>
        <a:lstStyle/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выписка из похозяйственной книги, содержащая сведения о ведении </a:t>
          </a:r>
          <a:endParaRPr/>
        </a:p>
        <a:p>
          <a:pPr algn="ctr">
            <a:spcAft>
              <a:spcPts val="0"/>
            </a:spcAft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заявителем ЛПХ не менее 3 лет</a:t>
          </a:r>
          <a:endParaRPr/>
        </a:p>
      </dgm:t>
    </dgm:pt>
    <dgm:pt modelId="{AA9B49C6-5C15-4D18-B251-32CCC64960FD}" type="parTrans" cxnId="{66B74E1C-D104-4456-A762-615FCE20A2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2F1D8E4-5250-4C8C-BAFA-4FACD634A318}" type="sibTrans" cxnId="{66B74E1C-D104-4456-A762-615FCE20A2C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CF7505D-BAE2-43D5-8498-7B437CBD1E0C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подтверждающие права на производственные фонды;</a:t>
          </a:r>
          <a:endParaRPr/>
        </a:p>
      </dgm:t>
    </dgm:pt>
    <dgm:pt modelId="{FB52C90D-F62F-422C-99A0-0332AB32FFC6}" type="parTrans" cxnId="{062513EB-0712-41F9-96D8-C030D06B1A7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9DDFE11-92D6-4452-A5F1-B11C5A865E01}" type="sibTrans" cxnId="{062513EB-0712-41F9-96D8-C030D06B1A7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0F9748D-F23E-4D74-8504-8A1845F238C5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коммерческие предложения (не менее трех), расчет и обоснование цены приобретений по форме МСХ (в случае направления средств на приобретение тары деревянной, оборудования для измерений, изделий упаковочных пластмассовых, механических готовых, машин и оборудования, средств автотранспортных, прицепов и полуприцепов, мебели для торговли);</a:t>
          </a:r>
          <a:endParaRPr/>
        </a:p>
      </dgm:t>
    </dgm:pt>
    <dgm:pt modelId="{93BC695D-F79F-4597-8110-780D02197C8B}" type="parTrans" cxnId="{9B4C1BD9-93F1-49DD-AC53-7BD13BA5B6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DBE69B4-930E-4006-B6AA-BB549F8E987C}" type="sibTrans" cxnId="{9B4C1BD9-93F1-49DD-AC53-7BD13BA5B6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DB50B08-42AF-4524-A30A-FDC22EF615EE}">
      <dgm:prSet phldrT="" custT="1"/>
      <dgm:spPr bwMode="auto"/>
      <dgm:t>
        <a:bodyPr/>
        <a:lstStyle/>
        <a:p>
          <a:pPr algn="ctr">
            <a:defRPr/>
          </a:pPr>
          <a:r>
            <a:rPr lang="ru-RU" sz="2400" b="1" i="1">
              <a:solidFill>
                <a:srgbClr val="800000"/>
              </a:solidFill>
              <a:latin typeface="Times New Roman"/>
              <a:cs typeface="Times New Roman"/>
            </a:rPr>
            <a:t>в случае если часть средств гранта "Агростартап" будет использована на цели формирования неделимого фонда СПоК, предоставляются дополнительные документы</a:t>
          </a:r>
          <a:endParaRPr lang="ru-RU" sz="2400" b="1">
            <a:solidFill>
              <a:srgbClr val="800000"/>
            </a:solidFill>
            <a:latin typeface="Times New Roman"/>
            <a:cs typeface="Times New Roman"/>
          </a:endParaRPr>
        </a:p>
      </dgm:t>
    </dgm:pt>
    <dgm:pt modelId="{9149A6D0-A3CB-40B8-AC40-60992199E236}" type="parTrans" cxnId="{952A3042-C21E-48AB-AC39-328C7C8050E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DB1DB97-3608-4359-AE76-D5DE9E1D6635}" type="sibTrans" cxnId="{952A3042-C21E-48AB-AC39-328C7C8050E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A49CA56-A3C4-4292-B12B-2F10EAFCD34E}">
      <dgm:prSet phldrT="" custT="1"/>
      <dgm:spPr bwMode="auto"/>
      <dgm:t>
        <a:bodyPr/>
        <a:lstStyle/>
        <a:p>
          <a:pPr algn="ctr"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отчетность о финансово-экономическом состоянии за год, предшествующий году предоставления субсидии, и отчетные периоды текущего года (для КФХ и ИП)</a:t>
          </a:r>
          <a:endParaRPr/>
        </a:p>
      </dgm:t>
    </dgm:pt>
    <dgm:pt modelId="{BB23EA57-B2C1-4CE6-8987-9588CC6FC371}" type="parTrans" cxnId="{C6968A26-239C-4690-908F-37A507E00B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40B5393-70B9-46BE-8F54-749D0110B86B}" type="sibTrans" cxnId="{C6968A26-239C-4690-908F-37A507E00B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C9427BF-765F-414B-8A7E-2597DD84F9CD}" type="pres">
      <dgm:prSet presAssocID="{737B22FA-08D1-4B12-AFD6-1CC00035F719}" presName="linear" presStyleCnt="0">
        <dgm:presLayoutVars>
          <dgm:animLvl val="lvl"/>
          <dgm:resizeHandles val="exact"/>
        </dgm:presLayoutVars>
      </dgm:prSet>
      <dgm:spPr bwMode="auto"/>
    </dgm:pt>
    <dgm:pt modelId="{85C9658A-4D2B-4880-91CE-C5C12A83E198}" type="pres">
      <dgm:prSet presAssocID="{0A49CA56-A3C4-4292-B12B-2F10EAFCD34E}" presName="parentText" presStyleLbl="node1" presStyleIdx="0" presStyleCnt="5">
        <dgm:presLayoutVars>
          <dgm:chMax val="0"/>
          <dgm:bulletEnabled val="1"/>
        </dgm:presLayoutVars>
      </dgm:prSet>
      <dgm:spPr bwMode="auto"/>
    </dgm:pt>
    <dgm:pt modelId="{204AF052-43F0-4799-B6F5-1E4739A6542E}" type="pres">
      <dgm:prSet presAssocID="{840B5393-70B9-46BE-8F54-749D0110B86B}" presName="spacer" presStyleCnt="0"/>
      <dgm:spPr bwMode="auto"/>
    </dgm:pt>
    <dgm:pt modelId="{874370A3-BFAF-4235-A150-2F943E3298C4}" type="pres">
      <dgm:prSet custScaleY="67874" presAssocID="{4AB6587E-0ED7-46DA-B77C-9DEF3E34F177}" presName="parentText" presStyleLbl="node1" presStyleIdx="1" presStyleCnt="5">
        <dgm:presLayoutVars>
          <dgm:chMax val="0"/>
          <dgm:bulletEnabled val="1"/>
        </dgm:presLayoutVars>
      </dgm:prSet>
      <dgm:spPr bwMode="auto"/>
    </dgm:pt>
    <dgm:pt modelId="{D86D5581-82A4-45EB-A5B6-9204702FB43F}" type="pres">
      <dgm:prSet presAssocID="{52F1D8E4-5250-4C8C-BAFA-4FACD634A318}" presName="spacer" presStyleCnt="0"/>
      <dgm:spPr bwMode="auto"/>
    </dgm:pt>
    <dgm:pt modelId="{58E54375-6FE4-4C1F-BCB8-DBC3DEB3E571}" type="pres">
      <dgm:prSet custScaleY="60475" presAssocID="{6CF7505D-BAE2-43D5-8498-7B437CBD1E0C}" presName="parentText" presStyleLbl="node1" presStyleIdx="2" presStyleCnt="5">
        <dgm:presLayoutVars>
          <dgm:chMax val="0"/>
          <dgm:bulletEnabled val="1"/>
        </dgm:presLayoutVars>
      </dgm:prSet>
      <dgm:spPr bwMode="auto"/>
    </dgm:pt>
    <dgm:pt modelId="{BC5E79E7-1F04-4E6A-B67F-6E29812F223B}" type="pres">
      <dgm:prSet presAssocID="{29DDFE11-92D6-4452-A5F1-B11C5A865E01}" presName="spacer" presStyleCnt="0"/>
      <dgm:spPr bwMode="auto"/>
    </dgm:pt>
    <dgm:pt modelId="{A9B7EA15-DFC0-4C6F-BFF0-03767050D15C}" type="pres">
      <dgm:prSet presAssocID="{40F9748D-F23E-4D74-8504-8A1845F238C5}" presName="parentText" presStyleLbl="node1" presStyleIdx="3" presStyleCnt="5">
        <dgm:presLayoutVars>
          <dgm:chMax val="0"/>
          <dgm:bulletEnabled val="1"/>
        </dgm:presLayoutVars>
      </dgm:prSet>
      <dgm:spPr bwMode="auto"/>
    </dgm:pt>
    <dgm:pt modelId="{8BB9AECB-B9D2-475F-9997-5EC3D38AFE61}" type="pres">
      <dgm:prSet presAssocID="{2DBE69B4-930E-4006-B6AA-BB549F8E987C}" presName="spacer" presStyleCnt="0"/>
      <dgm:spPr bwMode="auto"/>
    </dgm:pt>
    <dgm:pt modelId="{39494E4E-A3C0-4358-90AE-2FD351C95843}" type="pres">
      <dgm:prSet presAssocID="{4DB50B08-42AF-4524-A30A-FDC22EF615EE}" presName="parentText" presStyleLbl="node1" presStyleIdx="4" presStyleCnt="5">
        <dgm:presLayoutVars>
          <dgm:chMax val="0"/>
          <dgm:bulletEnabled val="1"/>
        </dgm:presLayoutVars>
      </dgm:prSet>
      <dgm:spPr bwMode="auto"/>
    </dgm:pt>
  </dgm:ptLst>
  <dgm:cxnLst>
    <dgm:cxn modelId="{66B74E1C-D104-4456-A762-615FCE20A2CB}" srcId="{737B22FA-08D1-4B12-AFD6-1CC00035F719}" destId="{4AB6587E-0ED7-46DA-B77C-9DEF3E34F177}" srcOrd="1" destOrd="0" parTransId="{AA9B49C6-5C15-4D18-B251-32CCC64960FD}" sibTransId="{52F1D8E4-5250-4C8C-BAFA-4FACD634A318}"/>
    <dgm:cxn modelId="{C6968A26-239C-4690-908F-37A507E00BDE}" srcId="{737B22FA-08D1-4B12-AFD6-1CC00035F719}" destId="{0A49CA56-A3C4-4292-B12B-2F10EAFCD34E}" srcOrd="0" destOrd="0" parTransId="{BB23EA57-B2C1-4CE6-8987-9588CC6FC371}" sibTransId="{840B5393-70B9-46BE-8F54-749D0110B86B}"/>
    <dgm:cxn modelId="{698E1827-F265-4EDC-9069-AD26EE22DF09}" type="presOf" srcId="{40F9748D-F23E-4D74-8504-8A1845F238C5}" destId="{A9B7EA15-DFC0-4C6F-BFF0-03767050D15C}" srcOrd="0" destOrd="0" presId="urn:microsoft.com/office/officeart/2005/8/layout/vList2"/>
    <dgm:cxn modelId="{F954C75C-A0AB-42F5-8659-6DF6537695E5}" type="presOf" srcId="{4AB6587E-0ED7-46DA-B77C-9DEF3E34F177}" destId="{874370A3-BFAF-4235-A150-2F943E3298C4}" srcOrd="0" destOrd="0" presId="urn:microsoft.com/office/officeart/2005/8/layout/vList2"/>
    <dgm:cxn modelId="{952A3042-C21E-48AB-AC39-328C7C8050EB}" srcId="{737B22FA-08D1-4B12-AFD6-1CC00035F719}" destId="{4DB50B08-42AF-4524-A30A-FDC22EF615EE}" srcOrd="4" destOrd="0" parTransId="{9149A6D0-A3CB-40B8-AC40-60992199E236}" sibTransId="{ADB1DB97-3608-4359-AE76-D5DE9E1D6635}"/>
    <dgm:cxn modelId="{B8892667-32CC-4BE2-B557-53C92855B786}" type="presOf" srcId="{4DB50B08-42AF-4524-A30A-FDC22EF615EE}" destId="{39494E4E-A3C0-4358-90AE-2FD351C95843}" srcOrd="0" destOrd="0" presId="urn:microsoft.com/office/officeart/2005/8/layout/vList2"/>
    <dgm:cxn modelId="{B7992350-06CD-4D25-8CD8-9F8909878620}" type="presOf" srcId="{6CF7505D-BAE2-43D5-8498-7B437CBD1E0C}" destId="{58E54375-6FE4-4C1F-BCB8-DBC3DEB3E571}" srcOrd="0" destOrd="0" presId="urn:microsoft.com/office/officeart/2005/8/layout/vList2"/>
    <dgm:cxn modelId="{A160997F-C126-42B6-B036-A84097341EDA}" type="presOf" srcId="{737B22FA-08D1-4B12-AFD6-1CC00035F719}" destId="{FC9427BF-765F-414B-8A7E-2597DD84F9CD}" srcOrd="0" destOrd="0" presId="urn:microsoft.com/office/officeart/2005/8/layout/vList2"/>
    <dgm:cxn modelId="{1BCD0894-F5CA-4E64-BCE2-6A98FE6FC82F}" type="presOf" srcId="{0A49CA56-A3C4-4292-B12B-2F10EAFCD34E}" destId="{85C9658A-4D2B-4880-91CE-C5C12A83E198}" srcOrd="0" destOrd="0" presId="urn:microsoft.com/office/officeart/2005/8/layout/vList2"/>
    <dgm:cxn modelId="{9B4C1BD9-93F1-49DD-AC53-7BD13BA5B673}" srcId="{737B22FA-08D1-4B12-AFD6-1CC00035F719}" destId="{40F9748D-F23E-4D74-8504-8A1845F238C5}" srcOrd="3" destOrd="0" parTransId="{93BC695D-F79F-4597-8110-780D02197C8B}" sibTransId="{2DBE69B4-930E-4006-B6AA-BB549F8E987C}"/>
    <dgm:cxn modelId="{062513EB-0712-41F9-96D8-C030D06B1A7B}" srcId="{737B22FA-08D1-4B12-AFD6-1CC00035F719}" destId="{6CF7505D-BAE2-43D5-8498-7B437CBD1E0C}" srcOrd="2" destOrd="0" parTransId="{FB52C90D-F62F-422C-99A0-0332AB32FFC6}" sibTransId="{29DDFE11-92D6-4452-A5F1-B11C5A865E01}"/>
    <dgm:cxn modelId="{7B7BC596-BE78-4957-8C10-FE3A75A6D263}" type="presParOf" srcId="{FC9427BF-765F-414B-8A7E-2597DD84F9CD}" destId="{85C9658A-4D2B-4880-91CE-C5C12A83E198}" srcOrd="0" destOrd="0" presId="urn:microsoft.com/office/officeart/2005/8/layout/vList2"/>
    <dgm:cxn modelId="{B66B39B2-0476-43CD-AF57-BF193AB99FD7}" type="presParOf" srcId="{FC9427BF-765F-414B-8A7E-2597DD84F9CD}" destId="{204AF052-43F0-4799-B6F5-1E4739A6542E}" srcOrd="1" destOrd="0" presId="urn:microsoft.com/office/officeart/2005/8/layout/vList2"/>
    <dgm:cxn modelId="{03B213D6-D90B-40E8-848A-D7E3DF300AD5}" type="presParOf" srcId="{FC9427BF-765F-414B-8A7E-2597DD84F9CD}" destId="{874370A3-BFAF-4235-A150-2F943E3298C4}" srcOrd="2" destOrd="0" presId="urn:microsoft.com/office/officeart/2005/8/layout/vList2"/>
    <dgm:cxn modelId="{D61ED5D2-1E12-460B-B3BC-9BC795C4BC95}" type="presParOf" srcId="{FC9427BF-765F-414B-8A7E-2597DD84F9CD}" destId="{D86D5581-82A4-45EB-A5B6-9204702FB43F}" srcOrd="3" destOrd="0" presId="urn:microsoft.com/office/officeart/2005/8/layout/vList2"/>
    <dgm:cxn modelId="{E9EC0AD6-4911-479A-9E9A-E51A7AD062E0}" type="presParOf" srcId="{FC9427BF-765F-414B-8A7E-2597DD84F9CD}" destId="{58E54375-6FE4-4C1F-BCB8-DBC3DEB3E571}" srcOrd="4" destOrd="0" presId="urn:microsoft.com/office/officeart/2005/8/layout/vList2"/>
    <dgm:cxn modelId="{5CCEC567-EB53-4196-9E63-799086E1789F}" type="presParOf" srcId="{FC9427BF-765F-414B-8A7E-2597DD84F9CD}" destId="{BC5E79E7-1F04-4E6A-B67F-6E29812F223B}" srcOrd="5" destOrd="0" presId="urn:microsoft.com/office/officeart/2005/8/layout/vList2"/>
    <dgm:cxn modelId="{66C6CE97-DD7E-4D39-BB30-D418C135B293}" type="presParOf" srcId="{FC9427BF-765F-414B-8A7E-2597DD84F9CD}" destId="{A9B7EA15-DFC0-4C6F-BFF0-03767050D15C}" srcOrd="6" destOrd="0" presId="urn:microsoft.com/office/officeart/2005/8/layout/vList2"/>
    <dgm:cxn modelId="{7EEAD35D-40BF-470B-9D97-B52A1C4C91C6}" type="presParOf" srcId="{FC9427BF-765F-414B-8A7E-2597DD84F9CD}" destId="{8BB9AECB-B9D2-475F-9997-5EC3D38AFE61}" srcOrd="7" destOrd="0" presId="urn:microsoft.com/office/officeart/2005/8/layout/vList2"/>
    <dgm:cxn modelId="{24A25F61-5616-4F31-B08B-B919DB570FA6}" type="presParOf" srcId="{FC9427BF-765F-414B-8A7E-2597DD84F9CD}" destId="{39494E4E-A3C0-4358-90AE-2FD351C9584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C3C628EC-5C23-4147-A858-4EA4D54DAAFD}" type="doc">
      <dgm:prSet loTypeId="urn:microsoft.com/office/officeart/2008/layout/LinedList" loCatId="list" qsTypeId="urn:microsoft.com/office/officeart/2005/8/quickstyle/simple1" qsCatId="simple" csTypeId="urn:microsoft.com/office/officeart/2005/8/colors/accent2_5" csCatId="accent2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38E919F7-155F-4FDF-ABF6-6FC8DCA8015C}">
      <dgm:prSet phldrT="" custT="1"/>
      <dgm:spPr bwMode="auto"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pPr algn="ctr"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предложение (заявка) представляется в электронной форме посредством заполнения соответствующих экранных форм веб-интерфейса системы «Электронный бюджет»</a:t>
          </a:r>
          <a:endParaRPr/>
        </a:p>
      </dgm:t>
    </dgm:pt>
    <dgm:pt modelId="{FE13B6FA-23F4-4442-80AA-C2E42BF98337}" type="parTrans" cxnId="{23E47E60-9E89-42E1-A6FD-90448AB992E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7578F73-31F2-42CF-9892-7681EFB6A223}" type="sibTrans" cxnId="{23E47E60-9E89-42E1-A6FD-90448AB992E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C784E7F-16C4-46BC-ACF7-797D1ED3FF6C}">
      <dgm:prSet phldrT="" custT="1"/>
      <dgm:spPr bwMode="auto"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pPr algn="ctr"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algn="ctr"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предлагаемые участником отбора значения результата предоставления гранта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gm:t>
    </dgm:pt>
    <dgm:pt modelId="{68087A4F-0084-4301-BAB0-B457028A19BA}" type="parTrans" cxnId="{68E2468E-F8F8-4C5E-A4D0-92176DD29B1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32E005C-9FBF-4D65-87F8-E52F775131D7}" type="sibTrans" cxnId="{68E2468E-F8F8-4C5E-A4D0-92176DD29B1A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4607D13-0C0A-432A-862F-4DC9E31DD6C6}">
      <dgm:prSet phldrT="" custT="1"/>
      <dgm:spPr bwMode="auto"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pPr algn="ctr"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algn="ctr"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подписывается УКЭП в системе «Электронный бюджет» </a:t>
          </a:r>
          <a:endParaRPr/>
        </a:p>
      </dgm:t>
    </dgm:pt>
    <dgm:pt modelId="{D4389EFC-09B0-4702-961D-408E9B25E33D}" type="parTrans" cxnId="{AB04D98C-E822-4952-BB0C-2F5F4ECE3C2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27E8323-525E-477B-BB94-71E9689CDCB8}" type="sibTrans" cxnId="{AB04D98C-E822-4952-BB0C-2F5F4ECE3C21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B44B906-B3F1-4466-AAF2-396A704FD73E}">
      <dgm:prSet phldrT="" custT="1"/>
      <dgm:spPr bwMode="auto"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pPr algn="ctr"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прикладываются электронные копии документов (документов на бумажном носителе, преобразованных в электронную форму путем сканирования)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gm:t>
    </dgm:pt>
    <dgm:pt modelId="{EB48C826-E0D2-40DC-A6F5-2C41F8F25B1A}" type="parTrans" cxnId="{8C98C74E-2B1E-44DB-A0E8-FE54D7E870B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3791F0B-E0EE-4469-8B43-B9F7AB996595}" type="sibTrans" cxnId="{8C98C74E-2B1E-44DB-A0E8-FE54D7E870B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91379A9-804C-4326-92EE-BAC4B4878015}">
      <dgm:prSet phldrT="" custT="1"/>
      <dgm:spPr bwMode="auto"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pPr algn="ctr"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algn="ctr"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содержит информацию об участнике отбора и размер запрашиваемого гранта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gm:t>
    </dgm:pt>
    <dgm:pt modelId="{90FEB914-51A4-49A8-A83A-456528BBBD41}" type="parTrans" cxnId="{06EA58C0-C168-4BC9-ABB9-3D128F1E0D8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865568E-4954-4ED9-BFF1-CAFA61915A63}" type="sibTrans" cxnId="{06EA58C0-C168-4BC9-ABB9-3D128F1E0D8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16E4F3D-0B54-4423-AA67-6B4C3D59DF7D}" type="pres">
      <dgm:prSet presAssocID="{C3C628EC-5C23-4147-A858-4EA4D54DAAFD}" presName="vert0" presStyleCnt="0">
        <dgm:presLayoutVars>
          <dgm:dir val="norm"/>
          <dgm:animOne val="branch"/>
          <dgm:animLvl val="lvl"/>
        </dgm:presLayoutVars>
      </dgm:prSet>
      <dgm:spPr bwMode="auto"/>
    </dgm:pt>
    <dgm:pt modelId="{7B1E4424-A90E-4926-8CDE-98059638B0EA}" type="pres">
      <dgm:prSet presAssocID="{38E919F7-155F-4FDF-ABF6-6FC8DCA8015C}" presName="thickLine" presStyleLbl="alignNode1" presStyleIdx="0" presStyleCnt="5"/>
      <dgm:spPr bwMode="auto"/>
    </dgm:pt>
    <dgm:pt modelId="{44640122-CF13-48C8-B9B3-3E472FE779D5}" type="pres">
      <dgm:prSet presAssocID="{38E919F7-155F-4FDF-ABF6-6FC8DCA8015C}" presName="horz1" presStyleCnt="0"/>
      <dgm:spPr bwMode="auto"/>
    </dgm:pt>
    <dgm:pt modelId="{7EC9C418-0687-4114-B435-EDA110AD2D38}" type="pres">
      <dgm:prSet presAssocID="{38E919F7-155F-4FDF-ABF6-6FC8DCA8015C}" presName="tx1" presStyleLbl="revTx" presStyleIdx="0" presStyleCnt="5"/>
      <dgm:spPr bwMode="auto"/>
    </dgm:pt>
    <dgm:pt modelId="{27C55436-9265-49B5-B48A-00F7A517FABD}" type="pres">
      <dgm:prSet presAssocID="{38E919F7-155F-4FDF-ABF6-6FC8DCA8015C}" presName="vert1" presStyleCnt="0"/>
      <dgm:spPr bwMode="auto"/>
    </dgm:pt>
    <dgm:pt modelId="{6CD167A5-BE1F-423B-9029-8F733AB12565}" type="pres">
      <dgm:prSet presAssocID="{491379A9-804C-4326-92EE-BAC4B4878015}" presName="thickLine" presStyleLbl="alignNode1" presStyleIdx="1" presStyleCnt="5"/>
      <dgm:spPr bwMode="auto"/>
    </dgm:pt>
    <dgm:pt modelId="{8A4C118A-C7FC-49EE-8C24-FDF31F18BCF8}" type="pres">
      <dgm:prSet presAssocID="{491379A9-804C-4326-92EE-BAC4B4878015}" presName="horz1" presStyleCnt="0"/>
      <dgm:spPr bwMode="auto"/>
    </dgm:pt>
    <dgm:pt modelId="{EC1826C9-D415-4C81-BCC4-FA57E2E5CD7D}" type="pres">
      <dgm:prSet custLinFactNeighborX="-296" custLinFactNeighborY="-4492" presAssocID="{491379A9-804C-4326-92EE-BAC4B4878015}" presName="tx1" presStyleLbl="revTx" presStyleIdx="1" presStyleCnt="5"/>
      <dgm:spPr bwMode="auto"/>
    </dgm:pt>
    <dgm:pt modelId="{EDB36630-FFD2-4F1A-9683-9459B306F490}" type="pres">
      <dgm:prSet presAssocID="{491379A9-804C-4326-92EE-BAC4B4878015}" presName="vert1" presStyleCnt="0"/>
      <dgm:spPr bwMode="auto"/>
    </dgm:pt>
    <dgm:pt modelId="{45361661-DB0A-4617-8508-882BC2DA5FAC}" type="pres">
      <dgm:prSet presAssocID="{BC784E7F-16C4-46BC-ACF7-797D1ED3FF6C}" presName="thickLine" presStyleLbl="alignNode1" presStyleIdx="2" presStyleCnt="5"/>
      <dgm:spPr bwMode="auto"/>
    </dgm:pt>
    <dgm:pt modelId="{F89BEE3B-88E2-4909-A1F8-61692EE34C22}" type="pres">
      <dgm:prSet presAssocID="{BC784E7F-16C4-46BC-ACF7-797D1ED3FF6C}" presName="horz1" presStyleCnt="0"/>
      <dgm:spPr bwMode="auto"/>
    </dgm:pt>
    <dgm:pt modelId="{37378196-2715-4800-9E96-CD3E2810C3D9}" type="pres">
      <dgm:prSet presAssocID="{BC784E7F-16C4-46BC-ACF7-797D1ED3FF6C}" presName="tx1" presStyleLbl="revTx" presStyleIdx="2" presStyleCnt="5"/>
      <dgm:spPr bwMode="auto"/>
    </dgm:pt>
    <dgm:pt modelId="{2F5D407F-4DAA-4613-BD9A-D5EBB60F03CB}" type="pres">
      <dgm:prSet presAssocID="{BC784E7F-16C4-46BC-ACF7-797D1ED3FF6C}" presName="vert1" presStyleCnt="0"/>
      <dgm:spPr bwMode="auto"/>
    </dgm:pt>
    <dgm:pt modelId="{D9691AB8-D72B-427D-B045-717003E4D499}" type="pres">
      <dgm:prSet presAssocID="{E4607D13-0C0A-432A-862F-4DC9E31DD6C6}" presName="thickLine" presStyleLbl="alignNode1" presStyleIdx="3" presStyleCnt="5"/>
      <dgm:spPr bwMode="auto"/>
    </dgm:pt>
    <dgm:pt modelId="{0B424B6C-BD82-4556-80A5-BAC6DA3E0353}" type="pres">
      <dgm:prSet presAssocID="{E4607D13-0C0A-432A-862F-4DC9E31DD6C6}" presName="horz1" presStyleCnt="0"/>
      <dgm:spPr bwMode="auto"/>
    </dgm:pt>
    <dgm:pt modelId="{4C5CA34A-7FEC-420B-BCAA-35F4D7F92DA8}" type="pres">
      <dgm:prSet presAssocID="{E4607D13-0C0A-432A-862F-4DC9E31DD6C6}" presName="tx1" presStyleLbl="revTx" presStyleIdx="3" presStyleCnt="5"/>
      <dgm:spPr bwMode="auto"/>
    </dgm:pt>
    <dgm:pt modelId="{0DBF3E06-C01A-42CA-BE19-EB683CBD7021}" type="pres">
      <dgm:prSet presAssocID="{E4607D13-0C0A-432A-862F-4DC9E31DD6C6}" presName="vert1" presStyleCnt="0"/>
      <dgm:spPr bwMode="auto"/>
    </dgm:pt>
    <dgm:pt modelId="{3B1116CA-8D0E-4E4A-92C5-4F6237F4DC48}" type="pres">
      <dgm:prSet presAssocID="{2B44B906-B3F1-4466-AAF2-396A704FD73E}" presName="thickLine" presStyleLbl="alignNode1" presStyleIdx="4" presStyleCnt="5"/>
      <dgm:spPr bwMode="auto"/>
    </dgm:pt>
    <dgm:pt modelId="{99F202A7-356C-4578-BE92-DE8DB0964B30}" type="pres">
      <dgm:prSet presAssocID="{2B44B906-B3F1-4466-AAF2-396A704FD73E}" presName="horz1" presStyleCnt="0"/>
      <dgm:spPr bwMode="auto"/>
    </dgm:pt>
    <dgm:pt modelId="{FE9E9E78-AFA5-4C5F-A0DF-2FD0A9360421}" type="pres">
      <dgm:prSet presAssocID="{2B44B906-B3F1-4466-AAF2-396A704FD73E}" presName="tx1" presStyleLbl="revTx" presStyleIdx="4" presStyleCnt="5"/>
      <dgm:spPr bwMode="auto"/>
    </dgm:pt>
    <dgm:pt modelId="{F5F3F616-B3EB-4E99-9501-001B587607C8}" type="pres">
      <dgm:prSet presAssocID="{2B44B906-B3F1-4466-AAF2-396A704FD73E}" presName="vert1" presStyleCnt="0"/>
      <dgm:spPr bwMode="auto"/>
    </dgm:pt>
  </dgm:ptLst>
  <dgm:cxnLst>
    <dgm:cxn modelId="{23E47E60-9E89-42E1-A6FD-90448AB992E5}" srcId="{C3C628EC-5C23-4147-A858-4EA4D54DAAFD}" destId="{38E919F7-155F-4FDF-ABF6-6FC8DCA8015C}" srcOrd="0" destOrd="0" parTransId="{FE13B6FA-23F4-4442-80AA-C2E42BF98337}" sibTransId="{37578F73-31F2-42CF-9892-7681EFB6A223}"/>
    <dgm:cxn modelId="{8C98C74E-2B1E-44DB-A0E8-FE54D7E870B7}" srcId="{C3C628EC-5C23-4147-A858-4EA4D54DAAFD}" destId="{2B44B906-B3F1-4466-AAF2-396A704FD73E}" srcOrd="4" destOrd="0" parTransId="{EB48C826-E0D2-40DC-A6F5-2C41F8F25B1A}" sibTransId="{83791F0B-E0EE-4469-8B43-B9F7AB996595}"/>
    <dgm:cxn modelId="{5AC75B71-D6AF-4054-AEF4-70A13CC7A513}" type="presOf" srcId="{C3C628EC-5C23-4147-A858-4EA4D54DAAFD}" destId="{016E4F3D-0B54-4423-AA67-6B4C3D59DF7D}" srcOrd="0" destOrd="0" presId="urn:microsoft.com/office/officeart/2008/layout/LinedList"/>
    <dgm:cxn modelId="{AF526959-9302-48A7-BCC5-A084FCE8926B}" type="presOf" srcId="{2B44B906-B3F1-4466-AAF2-396A704FD73E}" destId="{FE9E9E78-AFA5-4C5F-A0DF-2FD0A9360421}" srcOrd="0" destOrd="0" presId="urn:microsoft.com/office/officeart/2008/layout/LinedList"/>
    <dgm:cxn modelId="{7B87A782-EFFB-4D42-980A-DCCA1CD7669D}" type="presOf" srcId="{38E919F7-155F-4FDF-ABF6-6FC8DCA8015C}" destId="{7EC9C418-0687-4114-B435-EDA110AD2D38}" srcOrd="0" destOrd="0" presId="urn:microsoft.com/office/officeart/2008/layout/LinedList"/>
    <dgm:cxn modelId="{B581A883-5024-48CC-9EBE-10D2B91B5731}" type="presOf" srcId="{491379A9-804C-4326-92EE-BAC4B4878015}" destId="{EC1826C9-D415-4C81-BCC4-FA57E2E5CD7D}" srcOrd="0" destOrd="0" presId="urn:microsoft.com/office/officeart/2008/layout/LinedList"/>
    <dgm:cxn modelId="{AB04D98C-E822-4952-BB0C-2F5F4ECE3C21}" srcId="{C3C628EC-5C23-4147-A858-4EA4D54DAAFD}" destId="{E4607D13-0C0A-432A-862F-4DC9E31DD6C6}" srcOrd="3" destOrd="0" parTransId="{D4389EFC-09B0-4702-961D-408E9B25E33D}" sibTransId="{E27E8323-525E-477B-BB94-71E9689CDCB8}"/>
    <dgm:cxn modelId="{68E2468E-F8F8-4C5E-A4D0-92176DD29B1A}" srcId="{C3C628EC-5C23-4147-A858-4EA4D54DAAFD}" destId="{BC784E7F-16C4-46BC-ACF7-797D1ED3FF6C}" srcOrd="2" destOrd="0" parTransId="{68087A4F-0084-4301-BAB0-B457028A19BA}" sibTransId="{632E005C-9FBF-4D65-87F8-E52F775131D7}"/>
    <dgm:cxn modelId="{E798D9B8-6338-48F4-B3E6-331EF3B39B34}" type="presOf" srcId="{E4607D13-0C0A-432A-862F-4DC9E31DD6C6}" destId="{4C5CA34A-7FEC-420B-BCAA-35F4D7F92DA8}" srcOrd="0" destOrd="0" presId="urn:microsoft.com/office/officeart/2008/layout/LinedList"/>
    <dgm:cxn modelId="{06EA58C0-C168-4BC9-ABB9-3D128F1E0D87}" srcId="{C3C628EC-5C23-4147-A858-4EA4D54DAAFD}" destId="{491379A9-804C-4326-92EE-BAC4B4878015}" srcOrd="1" destOrd="0" parTransId="{90FEB914-51A4-49A8-A83A-456528BBBD41}" sibTransId="{5865568E-4954-4ED9-BFF1-CAFA61915A63}"/>
    <dgm:cxn modelId="{E7515EFB-139A-4E2F-AC55-A8073EADF195}" type="presOf" srcId="{BC784E7F-16C4-46BC-ACF7-797D1ED3FF6C}" destId="{37378196-2715-4800-9E96-CD3E2810C3D9}" srcOrd="0" destOrd="0" presId="urn:microsoft.com/office/officeart/2008/layout/LinedList"/>
    <dgm:cxn modelId="{73F573CB-EC95-408D-9FE1-B1C4DA7146C4}" type="presParOf" srcId="{016E4F3D-0B54-4423-AA67-6B4C3D59DF7D}" destId="{7B1E4424-A90E-4926-8CDE-98059638B0EA}" srcOrd="0" destOrd="0" presId="urn:microsoft.com/office/officeart/2008/layout/LinedList"/>
    <dgm:cxn modelId="{AED10A9F-A907-4D5F-866A-2C40E06B4709}" type="presParOf" srcId="{016E4F3D-0B54-4423-AA67-6B4C3D59DF7D}" destId="{44640122-CF13-48C8-B9B3-3E472FE779D5}" srcOrd="1" destOrd="0" presId="urn:microsoft.com/office/officeart/2008/layout/LinedList"/>
    <dgm:cxn modelId="{6361A570-B82F-4E71-897D-934856965F62}" type="presParOf" srcId="{44640122-CF13-48C8-B9B3-3E472FE779D5}" destId="{7EC9C418-0687-4114-B435-EDA110AD2D38}" srcOrd="0" destOrd="0" presId="urn:microsoft.com/office/officeart/2008/layout/LinedList"/>
    <dgm:cxn modelId="{C0BB2BFF-4EFC-43EA-9E07-217E25DEE38A}" type="presParOf" srcId="{44640122-CF13-48C8-B9B3-3E472FE779D5}" destId="{27C55436-9265-49B5-B48A-00F7A517FABD}" srcOrd="1" destOrd="0" presId="urn:microsoft.com/office/officeart/2008/layout/LinedList"/>
    <dgm:cxn modelId="{5F7FB76C-B292-4730-9C28-E0CB45ABC6AA}" type="presParOf" srcId="{016E4F3D-0B54-4423-AA67-6B4C3D59DF7D}" destId="{6CD167A5-BE1F-423B-9029-8F733AB12565}" srcOrd="2" destOrd="0" presId="urn:microsoft.com/office/officeart/2008/layout/LinedList"/>
    <dgm:cxn modelId="{636295C2-E20B-4472-97DA-21996C7309C9}" type="presParOf" srcId="{016E4F3D-0B54-4423-AA67-6B4C3D59DF7D}" destId="{8A4C118A-C7FC-49EE-8C24-FDF31F18BCF8}" srcOrd="3" destOrd="0" presId="urn:microsoft.com/office/officeart/2008/layout/LinedList"/>
    <dgm:cxn modelId="{794DA2EC-3ACB-4BE8-AAAB-8B59EF4C8210}" type="presParOf" srcId="{8A4C118A-C7FC-49EE-8C24-FDF31F18BCF8}" destId="{EC1826C9-D415-4C81-BCC4-FA57E2E5CD7D}" srcOrd="0" destOrd="0" presId="urn:microsoft.com/office/officeart/2008/layout/LinedList"/>
    <dgm:cxn modelId="{EF5EC2F5-C358-4223-B28C-CB16711B84AB}" type="presParOf" srcId="{8A4C118A-C7FC-49EE-8C24-FDF31F18BCF8}" destId="{EDB36630-FFD2-4F1A-9683-9459B306F490}" srcOrd="1" destOrd="0" presId="urn:microsoft.com/office/officeart/2008/layout/LinedList"/>
    <dgm:cxn modelId="{B6F439B2-EFA5-4281-8E68-BDBADC7A0662}" type="presParOf" srcId="{016E4F3D-0B54-4423-AA67-6B4C3D59DF7D}" destId="{45361661-DB0A-4617-8508-882BC2DA5FAC}" srcOrd="4" destOrd="0" presId="urn:microsoft.com/office/officeart/2008/layout/LinedList"/>
    <dgm:cxn modelId="{C578A762-D158-4BA2-8EBC-356435B3C3D2}" type="presParOf" srcId="{016E4F3D-0B54-4423-AA67-6B4C3D59DF7D}" destId="{F89BEE3B-88E2-4909-A1F8-61692EE34C22}" srcOrd="5" destOrd="0" presId="urn:microsoft.com/office/officeart/2008/layout/LinedList"/>
    <dgm:cxn modelId="{3738E09E-5660-4AB5-BC9B-C809F8381843}" type="presParOf" srcId="{F89BEE3B-88E2-4909-A1F8-61692EE34C22}" destId="{37378196-2715-4800-9E96-CD3E2810C3D9}" srcOrd="0" destOrd="0" presId="urn:microsoft.com/office/officeart/2008/layout/LinedList"/>
    <dgm:cxn modelId="{1A0DA304-6767-42D0-8DD1-5E8CCF7ECF63}" type="presParOf" srcId="{F89BEE3B-88E2-4909-A1F8-61692EE34C22}" destId="{2F5D407F-4DAA-4613-BD9A-D5EBB60F03CB}" srcOrd="1" destOrd="0" presId="urn:microsoft.com/office/officeart/2008/layout/LinedList"/>
    <dgm:cxn modelId="{7B65BD9B-217E-46CF-8A09-9D82BDE26409}" type="presParOf" srcId="{016E4F3D-0B54-4423-AA67-6B4C3D59DF7D}" destId="{D9691AB8-D72B-427D-B045-717003E4D499}" srcOrd="6" destOrd="0" presId="urn:microsoft.com/office/officeart/2008/layout/LinedList"/>
    <dgm:cxn modelId="{F9C6CFA4-0C74-4302-89BC-E87EC6B78230}" type="presParOf" srcId="{016E4F3D-0B54-4423-AA67-6B4C3D59DF7D}" destId="{0B424B6C-BD82-4556-80A5-BAC6DA3E0353}" srcOrd="7" destOrd="0" presId="urn:microsoft.com/office/officeart/2008/layout/LinedList"/>
    <dgm:cxn modelId="{A648AFA1-E02B-4C47-A706-43D2F6CB47AB}" type="presParOf" srcId="{0B424B6C-BD82-4556-80A5-BAC6DA3E0353}" destId="{4C5CA34A-7FEC-420B-BCAA-35F4D7F92DA8}" srcOrd="0" destOrd="0" presId="urn:microsoft.com/office/officeart/2008/layout/LinedList"/>
    <dgm:cxn modelId="{F0F6048F-C18D-4F2B-83C4-FE0440422669}" type="presParOf" srcId="{0B424B6C-BD82-4556-80A5-BAC6DA3E0353}" destId="{0DBF3E06-C01A-42CA-BE19-EB683CBD7021}" srcOrd="1" destOrd="0" presId="urn:microsoft.com/office/officeart/2008/layout/LinedList"/>
    <dgm:cxn modelId="{965B4629-F704-48B6-92AA-643C4359EFEC}" type="presParOf" srcId="{016E4F3D-0B54-4423-AA67-6B4C3D59DF7D}" destId="{3B1116CA-8D0E-4E4A-92C5-4F6237F4DC48}" srcOrd="8" destOrd="0" presId="urn:microsoft.com/office/officeart/2008/layout/LinedList"/>
    <dgm:cxn modelId="{3937A9AB-718D-4E15-82D3-A185B4A1A830}" type="presParOf" srcId="{016E4F3D-0B54-4423-AA67-6B4C3D59DF7D}" destId="{99F202A7-356C-4578-BE92-DE8DB0964B30}" srcOrd="9" destOrd="0" presId="urn:microsoft.com/office/officeart/2008/layout/LinedList"/>
    <dgm:cxn modelId="{8EABF751-1B41-448E-9A89-7455433F6716}" type="presParOf" srcId="{99F202A7-356C-4578-BE92-DE8DB0964B30}" destId="{FE9E9E78-AFA5-4C5F-A0DF-2FD0A9360421}" srcOrd="0" destOrd="0" presId="urn:microsoft.com/office/officeart/2008/layout/LinedList"/>
    <dgm:cxn modelId="{92FF7620-24E8-40E5-A769-48116C190372}" type="presParOf" srcId="{99F202A7-356C-4578-BE92-DE8DB0964B30}" destId="{F5F3F616-B3EB-4E99-9501-001B587607C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4F442A06-DA93-4087-8AC1-B301AC3AFFBE}" type="doc">
      <dgm:prSet loTypeId="urn:microsoft.com/office/officeart/2005/8/layout/hList3" loCatId="list" qsTypeId="urn:microsoft.com/office/officeart/2005/8/quickstyle/3d4" qsCatId="3D" csTypeId="urn:microsoft.com/office/officeart/2005/8/colors/colorful1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D290784F-D0E8-4BF6-BF3A-2EEAD4DED3E7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Представленные документы </a:t>
          </a:r>
          <a:endParaRPr/>
        </a:p>
      </dgm:t>
    </dgm:pt>
    <dgm:pt modelId="{E70B2308-9688-45E9-9BE0-87D0FA523C89}" type="parTrans" cxnId="{0283A9C5-C26B-42A0-8898-820EE11661B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863130F-22F8-4B52-AD6E-12F3B61CED6C}" type="sibTrans" cxnId="{0283A9C5-C26B-42A0-8898-820EE11661B2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7F56384-A8C6-482E-9476-E4F60F6A2F07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пронумерованы</a:t>
          </a:r>
          <a:endParaRPr/>
        </a:p>
      </dgm:t>
    </dgm:pt>
    <dgm:pt modelId="{35F02B6B-6AC4-4B9E-A38D-74DD77C04415}" type="parTrans" cxnId="{B8E42B8E-4036-4EE7-87D2-C79BDF1428E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6C9D95C-E649-4998-9540-553A56C90BF2}" type="sibTrans" cxnId="{B8E42B8E-4036-4EE7-87D2-C79BDF1428E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53A1331-C4CB-4FEC-83E1-884A5484ADE1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копии документов должны быть сделаны с оригиналов документов либо с копий документов, заверенных подписью и печатью (при наличии)</a:t>
          </a:r>
          <a:endParaRPr/>
        </a:p>
      </dgm:t>
    </dgm:pt>
    <dgm:pt modelId="{0CB76C8B-C570-4949-88CD-B3CD5D00252C}" type="parTrans" cxnId="{5AC188EF-0916-45FB-BEEE-9C6C9E90237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4B9049E-65C3-4311-A1DD-170902441B18}" type="sibTrans" cxnId="{5AC188EF-0916-45FB-BEEE-9C6C9E902377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59BFBAE-4DBD-4543-9BA1-5A9155DB7502}">
      <dgm:prSet phldrT="[Текст]"/>
      <dgm:spPr bwMode="auto"/>
      <dgm:t>
        <a:bodyPr/>
        <a:lstStyle/>
        <a:p>
          <a:pPr>
            <a:defRPr/>
          </a:pPr>
          <a:r>
            <a:rPr lang="ru-RU">
              <a:solidFill>
                <a:srgbClr val="800000"/>
              </a:solidFill>
              <a:latin typeface="Times New Roman"/>
              <a:cs typeface="Times New Roman"/>
            </a:rPr>
            <a:t>реквизиты всех документов, количество листов в них внесены в </a:t>
          </a:r>
          <a:r>
            <a:rPr lang="ru-RU" b="1">
              <a:solidFill>
                <a:srgbClr val="800000"/>
              </a:solidFill>
              <a:latin typeface="Times New Roman"/>
              <a:cs typeface="Times New Roman"/>
            </a:rPr>
            <a:t>опись</a:t>
          </a:r>
          <a:endParaRPr/>
        </a:p>
      </dgm:t>
    </dgm:pt>
    <dgm:pt modelId="{5B77838B-14B4-45FC-81ED-A66EE06EB0F2}" type="parTrans" cxnId="{A68AE176-5177-4A90-845F-5F811EDE615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C2BED3A-4F06-46B8-940E-9BE95FA1D2DA}" type="sibTrans" cxnId="{A68AE176-5177-4A90-845F-5F811EDE615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F662F97-AAC7-46F4-A792-66DAC28CBCA1}" type="pres">
      <dgm:prSet presAssocID="{4F442A06-DA93-4087-8AC1-B301AC3AFFBE}" presName="composite" presStyleCnt="0">
        <dgm:presLayoutVars>
          <dgm:chMax val="1"/>
          <dgm:dir val="norm"/>
          <dgm:resizeHandles val="exact"/>
        </dgm:presLayoutVars>
      </dgm:prSet>
      <dgm:spPr bwMode="auto"/>
    </dgm:pt>
    <dgm:pt modelId="{08D60608-EECD-41AC-90E9-6E100B0D0B35}" type="pres">
      <dgm:prSet custLinFactNeighborY="-9144" custScaleY="59594" presAssocID="{D290784F-D0E8-4BF6-BF3A-2EEAD4DED3E7}" presName="roof" presStyleLbl="dkBgShp" presStyleIdx="0" presStyleCnt="2"/>
      <dgm:spPr bwMode="auto"/>
    </dgm:pt>
    <dgm:pt modelId="{C2124F7D-C0A3-4C6C-8309-A8AEFF539FE8}" type="pres">
      <dgm:prSet presAssocID="{D290784F-D0E8-4BF6-BF3A-2EEAD4DED3E7}" presName="pillars" presStyleCnt="0"/>
      <dgm:spPr bwMode="auto"/>
    </dgm:pt>
    <dgm:pt modelId="{004CFD10-72AC-4A3C-BFCC-CB339D109A7F}" type="pres">
      <dgm:prSet custLinFactNeighborX="-1" custLinFactNeighborY="-20153" custScaleY="86030" presAssocID="{D290784F-D0E8-4BF6-BF3A-2EEAD4DED3E7}" presName="pillar1" presStyleLbl="node1" presStyleIdx="0" presStyleCnt="3">
        <dgm:presLayoutVars>
          <dgm:bulletEnabled val="1"/>
        </dgm:presLayoutVars>
      </dgm:prSet>
      <dgm:spPr bwMode="auto"/>
    </dgm:pt>
    <dgm:pt modelId="{9CE7BE8F-E269-4789-9DD7-603F0378B7A9}" type="pres">
      <dgm:prSet custLinFactNeighborX="-147" custLinFactNeighborY="-20153" custScaleX="145360" custScaleY="86030" presAssocID="{553A1331-C4CB-4FEC-83E1-884A5484ADE1}" presName="pillarX" presStyleLbl="node1" presStyleIdx="1" presStyleCnt="3">
        <dgm:presLayoutVars>
          <dgm:bulletEnabled val="1"/>
        </dgm:presLayoutVars>
      </dgm:prSet>
      <dgm:spPr bwMode="auto"/>
    </dgm:pt>
    <dgm:pt modelId="{76A7F503-AFEF-4D42-9EED-35E8FFCFE75A}" type="pres">
      <dgm:prSet custLinFactNeighborX="-1765" custLinFactNeighborY="-20153" custScaleY="86030" presAssocID="{359BFBAE-4DBD-4543-9BA1-5A9155DB7502}" presName="pillarX" presStyleLbl="node1" presStyleIdx="2" presStyleCnt="3">
        <dgm:presLayoutVars>
          <dgm:bulletEnabled val="1"/>
        </dgm:presLayoutVars>
      </dgm:prSet>
      <dgm:spPr bwMode="auto"/>
    </dgm:pt>
    <dgm:pt modelId="{6111832B-E6DD-45D8-A73D-BD6D42FB3A06}" type="pres">
      <dgm:prSet custLinFactNeighborX="-23728" custLinFactNeighborY="100000" custLinFactY="84798" custScaleY="116415" presAssocID="{D290784F-D0E8-4BF6-BF3A-2EEAD4DED3E7}" presName="base" presStyleLbl="dkBgShp" presStyleIdx="1" presStyleCnt="2"/>
      <dgm:spPr bwMode="auto"/>
    </dgm:pt>
  </dgm:ptLst>
  <dgm:cxnLst>
    <dgm:cxn modelId="{31F81213-36E2-488E-BD6D-D84BF6FB0407}" type="presOf" srcId="{553A1331-C4CB-4FEC-83E1-884A5484ADE1}" destId="{9CE7BE8F-E269-4789-9DD7-603F0378B7A9}" srcOrd="0" destOrd="0" presId="urn:microsoft.com/office/officeart/2005/8/layout/hList3"/>
    <dgm:cxn modelId="{09B4EF68-8E4F-4821-B52A-0084F71A6027}" type="presOf" srcId="{4F442A06-DA93-4087-8AC1-B301AC3AFFBE}" destId="{0F662F97-AAC7-46F4-A792-66DAC28CBCA1}" srcOrd="0" destOrd="0" presId="urn:microsoft.com/office/officeart/2005/8/layout/hList3"/>
    <dgm:cxn modelId="{3B98CF73-18F7-4E45-BDF4-CE6985C12A41}" type="presOf" srcId="{D290784F-D0E8-4BF6-BF3A-2EEAD4DED3E7}" destId="{08D60608-EECD-41AC-90E9-6E100B0D0B35}" srcOrd="0" destOrd="0" presId="urn:microsoft.com/office/officeart/2005/8/layout/hList3"/>
    <dgm:cxn modelId="{A68AE176-5177-4A90-845F-5F811EDE6153}" srcId="{D290784F-D0E8-4BF6-BF3A-2EEAD4DED3E7}" destId="{359BFBAE-4DBD-4543-9BA1-5A9155DB7502}" srcOrd="2" destOrd="0" parTransId="{5B77838B-14B4-45FC-81ED-A66EE06EB0F2}" sibTransId="{2C2BED3A-4F06-46B8-940E-9BE95FA1D2DA}"/>
    <dgm:cxn modelId="{B8E42B8E-4036-4EE7-87D2-C79BDF1428E4}" srcId="{D290784F-D0E8-4BF6-BF3A-2EEAD4DED3E7}" destId="{67F56384-A8C6-482E-9476-E4F60F6A2F07}" srcOrd="0" destOrd="0" parTransId="{35F02B6B-6AC4-4B9E-A38D-74DD77C04415}" sibTransId="{76C9D95C-E649-4998-9540-553A56C90BF2}"/>
    <dgm:cxn modelId="{11866EB2-5F90-4D25-BB45-88EFACF6B5E6}" type="presOf" srcId="{359BFBAE-4DBD-4543-9BA1-5A9155DB7502}" destId="{76A7F503-AFEF-4D42-9EED-35E8FFCFE75A}" srcOrd="0" destOrd="0" presId="urn:microsoft.com/office/officeart/2005/8/layout/hList3"/>
    <dgm:cxn modelId="{0283A9C5-C26B-42A0-8898-820EE11661B2}" srcId="{4F442A06-DA93-4087-8AC1-B301AC3AFFBE}" destId="{D290784F-D0E8-4BF6-BF3A-2EEAD4DED3E7}" srcOrd="0" destOrd="0" parTransId="{E70B2308-9688-45E9-9BE0-87D0FA523C89}" sibTransId="{7863130F-22F8-4B52-AD6E-12F3B61CED6C}"/>
    <dgm:cxn modelId="{39C1E4CC-1C30-4FEA-A42C-48544EAF90BF}" type="presOf" srcId="{67F56384-A8C6-482E-9476-E4F60F6A2F07}" destId="{004CFD10-72AC-4A3C-BFCC-CB339D109A7F}" srcOrd="0" destOrd="0" presId="urn:microsoft.com/office/officeart/2005/8/layout/hList3"/>
    <dgm:cxn modelId="{5AC188EF-0916-45FB-BEEE-9C6C9E902377}" srcId="{D290784F-D0E8-4BF6-BF3A-2EEAD4DED3E7}" destId="{553A1331-C4CB-4FEC-83E1-884A5484ADE1}" srcOrd="1" destOrd="0" parTransId="{0CB76C8B-C570-4949-88CD-B3CD5D00252C}" sibTransId="{24B9049E-65C3-4311-A1DD-170902441B18}"/>
    <dgm:cxn modelId="{6D3B1B02-A891-4D74-B01F-3DAC3D0A4221}" type="presParOf" srcId="{0F662F97-AAC7-46F4-A792-66DAC28CBCA1}" destId="{08D60608-EECD-41AC-90E9-6E100B0D0B35}" srcOrd="0" destOrd="0" presId="urn:microsoft.com/office/officeart/2005/8/layout/hList3"/>
    <dgm:cxn modelId="{B7D645C2-5F64-4DC9-9941-11F987FAFE7E}" type="presParOf" srcId="{0F662F97-AAC7-46F4-A792-66DAC28CBCA1}" destId="{C2124F7D-C0A3-4C6C-8309-A8AEFF539FE8}" srcOrd="1" destOrd="0" presId="urn:microsoft.com/office/officeart/2005/8/layout/hList3"/>
    <dgm:cxn modelId="{8EF1533C-B9C6-4EF0-9F47-7EC47332D256}" type="presParOf" srcId="{C2124F7D-C0A3-4C6C-8309-A8AEFF539FE8}" destId="{004CFD10-72AC-4A3C-BFCC-CB339D109A7F}" srcOrd="0" destOrd="0" presId="urn:microsoft.com/office/officeart/2005/8/layout/hList3"/>
    <dgm:cxn modelId="{400EF701-172B-4554-9A02-CBE96B2D527D}" type="presParOf" srcId="{C2124F7D-C0A3-4C6C-8309-A8AEFF539FE8}" destId="{9CE7BE8F-E269-4789-9DD7-603F0378B7A9}" srcOrd="1" destOrd="0" presId="urn:microsoft.com/office/officeart/2005/8/layout/hList3"/>
    <dgm:cxn modelId="{7C64BB56-9B76-406B-9BC7-8B1C8B5EC19F}" type="presParOf" srcId="{C2124F7D-C0A3-4C6C-8309-A8AEFF539FE8}" destId="{76A7F503-AFEF-4D42-9EED-35E8FFCFE75A}" srcOrd="2" destOrd="0" presId="urn:microsoft.com/office/officeart/2005/8/layout/hList3"/>
    <dgm:cxn modelId="{1D7BD56C-3E3B-492B-8AE9-BDD7B0B94A90}" type="presParOf" srcId="{0F662F97-AAC7-46F4-A792-66DAC28CBCA1}" destId="{6111832B-E6DD-45D8-A73D-BD6D42FB3A0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F74A8F7-A838-4D37-A03E-C45C3154806B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2E4B63A8-20F1-4A1C-8723-EB438CE79BA7}">
      <dgm:prSet phldrT="[Текст]" custT="1"/>
      <dgm:spPr bwMode="auto"/>
      <dgm:t>
        <a:bodyPr/>
        <a:lstStyle/>
        <a:p>
          <a:pPr>
            <a:defRPr/>
          </a:pP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Природно – климатические условия</a:t>
          </a:r>
          <a:endParaRPr/>
        </a:p>
      </dgm:t>
    </dgm:pt>
    <dgm:pt modelId="{0E031BA5-DD2E-4363-B6AE-F2183C803717}" type="parTrans" cxnId="{850FFEA4-9848-4750-ACDB-5F21216E40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6D0EE90-55DE-45EA-BFE2-D0777D48E45B}" type="sibTrans" cxnId="{850FFEA4-9848-4750-ACDB-5F21216E40D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3B0D43F-BEB6-46C2-AEBD-90C76A33256C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Степная, Южная лесостепная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 балл</a:t>
          </a:r>
          <a:endParaRPr/>
        </a:p>
      </dgm:t>
    </dgm:pt>
    <dgm:pt modelId="{894E2C10-16FE-4EA5-8056-8713873F9141}" type="parTrans" cxnId="{619644D5-3151-4EEB-A4F6-63102E616A9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3A46CFA-F957-4B7A-83FF-C833826AEE49}" type="sibTrans" cxnId="{619644D5-3151-4EEB-A4F6-63102E616A9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F3C58F1-6628-4105-98F9-75A2879B1338}">
      <dgm:prSet phldrT="[Текст]" custT="1"/>
      <dgm:spPr bwMode="auto"/>
      <dgm:t>
        <a:bodyPr/>
        <a:lstStyle/>
        <a:p>
          <a:pPr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Наличие собственных средств </a:t>
          </a:r>
          <a:endParaRPr/>
        </a:p>
      </dgm:t>
    </dgm:pt>
    <dgm:pt modelId="{E9B4B8BA-1DED-4D12-A58C-BA253CC642B3}" type="parTrans" cxnId="{F5462EBD-7B53-4A84-AE02-5BB200EF453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2DD4625-1DF5-4D97-B850-D54323EF116B}" type="sibTrans" cxnId="{F5462EBD-7B53-4A84-AE02-5BB200EF453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5D23F5A2-9333-40BA-B7CA-C1C5E8EBB8A8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15 % – 15 баллов</a:t>
          </a:r>
          <a:endParaRPr/>
        </a:p>
      </dgm:t>
    </dgm:pt>
    <dgm:pt modelId="{F8602F84-D0E9-485B-A5E6-6E3B0B7DF24F}" type="parTrans" cxnId="{00F74F29-0405-42B6-883C-48ED7516779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8F95C1F0-D640-4FD5-9CF9-6AE89DB570A6}" type="sibTrans" cxnId="{00F74F29-0405-42B6-883C-48ED7516779F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F70046A-4D91-4C5B-9045-05BD6AA24ECF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Северная лесостепная – 3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 балла</a:t>
          </a:r>
          <a:endParaRPr/>
        </a:p>
      </dgm:t>
    </dgm:pt>
    <dgm:pt modelId="{D222CC10-EC0A-47EC-B315-14EE7E54BFE9}" type="parTrans" cxnId="{5EB4B0F9-BC55-492C-B41C-A0FB70D754C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C2EB7B2-5026-4956-B73E-5920E0CBB476}" type="sibTrans" cxnId="{5EB4B0F9-BC55-492C-B41C-A0FB70D754C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D85F158-9DCA-4948-9842-F431556FEABC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Северная зона – 5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 баллов</a:t>
          </a:r>
          <a:endParaRPr/>
        </a:p>
      </dgm:t>
    </dgm:pt>
    <dgm:pt modelId="{3A1F454B-9B6F-453D-A175-D2ACFEB114D4}" type="parTrans" cxnId="{90CB0160-5A12-498A-93A3-22B67E65B6B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AA60E90-EADD-4EE6-8245-52A0F947C6A2}" type="sibTrans" cxnId="{90CB0160-5A12-498A-93A3-22B67E65B6B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9277E2F-8BFE-4926-8392-C3FDABFF08B3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– до 15 % – 13 баллов </a:t>
          </a:r>
          <a:endParaRPr/>
        </a:p>
      </dgm:t>
    </dgm:pt>
    <dgm:pt modelId="{33922302-93C3-491A-B3E8-9AE59AE6D580}" type="parTrans" cxnId="{EF8DCF83-058D-475F-BA45-A3F9CE3E8F8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024799F-F602-454F-8339-6171B01BC4C9}" type="sibTrans" cxnId="{EF8DCF83-058D-475F-BA45-A3F9CE3E8F85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7C65526-1C30-4CA0-B2D9-FB3126A1802C}">
      <dgm:prSet phldrT="[Текст]" custT="1"/>
      <dgm:spPr bwMode="auto"/>
      <dgm:t>
        <a:bodyPr/>
        <a:lstStyle/>
        <a:p>
          <a:pPr>
            <a:lnSpc>
              <a:spcPct val="150000"/>
            </a:lnSpc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10 %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– 10 баллов</a:t>
          </a:r>
          <a:endParaRPr/>
        </a:p>
      </dgm:t>
    </dgm:pt>
    <dgm:pt modelId="{BB1EEAC7-8E8B-445F-829B-95B68E49ADC5}" type="parTrans" cxnId="{E8AA31EA-6BAB-4DC0-BD00-2AB3A631FA7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CA6FF89-D5AC-4528-8868-43802EFC6F3B}" type="sibTrans" cxnId="{E8AA31EA-6BAB-4DC0-BD00-2AB3A631FA7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16FB42A-C93E-46D8-8C72-604D88874778}" type="pres">
      <dgm:prSet presAssocID="{7F74A8F7-A838-4D37-A03E-C45C3154806B}" presName="Name0" presStyleCnt="0">
        <dgm:presLayoutVars>
          <dgm:dir val="norm"/>
          <dgm:animLvl val="lvl"/>
          <dgm:resizeHandles val="exact"/>
        </dgm:presLayoutVars>
      </dgm:prSet>
      <dgm:spPr bwMode="auto"/>
    </dgm:pt>
    <dgm:pt modelId="{6C90CB3A-BE35-445C-B654-63D3459E6D71}" type="pres">
      <dgm:prSet presAssocID="{2E4B63A8-20F1-4A1C-8723-EB438CE79BA7}" presName="linNode" presStyleCnt="0"/>
      <dgm:spPr bwMode="auto"/>
    </dgm:pt>
    <dgm:pt modelId="{F237B137-4A1D-4CDC-86CA-2A244A36AE23}" type="pres">
      <dgm:prSet custScaleX="93832" custScaleY="99346" presAssocID="{2E4B63A8-20F1-4A1C-8723-EB438CE79BA7}" presName="parentText" presStyleLbl="node1" presStyleIdx="0" presStyleCnt="2">
        <dgm:presLayoutVars>
          <dgm:chMax val="1"/>
          <dgm:bulletEnabled val="1"/>
        </dgm:presLayoutVars>
      </dgm:prSet>
      <dgm:spPr bwMode="auto"/>
    </dgm:pt>
    <dgm:pt modelId="{98EF5886-0615-48A2-A0D5-87902C2D012B}" type="pres">
      <dgm:prSet presAssocID="{2E4B63A8-20F1-4A1C-8723-EB438CE79BA7}" presName="descendantText" presStyleLbl="alignAccFollowNode1" presStyleIdx="0" presStyleCnt="2">
        <dgm:presLayoutVars>
          <dgm:bulletEnabled val="1"/>
        </dgm:presLayoutVars>
      </dgm:prSet>
      <dgm:spPr bwMode="auto"/>
    </dgm:pt>
    <dgm:pt modelId="{0B53F582-30B3-49FA-ABE2-1D4D10BC78E1}" type="pres">
      <dgm:prSet presAssocID="{46D0EE90-55DE-45EA-BFE2-D0777D48E45B}" presName="sp" presStyleCnt="0"/>
      <dgm:spPr bwMode="auto"/>
    </dgm:pt>
    <dgm:pt modelId="{47768F63-7C7D-42B6-B7E5-AE3180826A70}" type="pres">
      <dgm:prSet presAssocID="{0F3C58F1-6628-4105-98F9-75A2879B1338}" presName="linNode" presStyleCnt="0"/>
      <dgm:spPr bwMode="auto"/>
    </dgm:pt>
    <dgm:pt modelId="{A8C4B1D5-FB76-42D1-B674-F39D9A24132B}" type="pres">
      <dgm:prSet custScaleX="96194" presAssocID="{0F3C58F1-6628-4105-98F9-75A2879B1338}" presName="parentText" presStyleLbl="node1" presStyleIdx="1" presStyleCnt="2">
        <dgm:presLayoutVars>
          <dgm:chMax val="1"/>
          <dgm:bulletEnabled val="1"/>
        </dgm:presLayoutVars>
      </dgm:prSet>
      <dgm:spPr bwMode="auto"/>
    </dgm:pt>
    <dgm:pt modelId="{220E162B-55F2-40EB-BEF5-BDAA3D84E985}" type="pres">
      <dgm:prSet custLinFactNeighborX="12" custLinFactNeighborY="-1389" custScaleX="118028" presAssocID="{0F3C58F1-6628-4105-98F9-75A2879B1338}" presName="descendantText" presStyleLbl="alignAccFollowNode1" presStyleIdx="1" presStyleCnt="2">
        <dgm:presLayoutVars>
          <dgm:bulletEnabled val="1"/>
        </dgm:presLayoutVars>
      </dgm:prSet>
      <dgm:spPr bwMode="auto"/>
    </dgm:pt>
  </dgm:ptLst>
  <dgm:cxnLst>
    <dgm:cxn modelId="{71012319-94F6-4160-A5D8-DD51D0D392D2}" type="presOf" srcId="{5D23F5A2-9333-40BA-B7CA-C1C5E8EBB8A8}" destId="{220E162B-55F2-40EB-BEF5-BDAA3D84E985}" srcOrd="0" destOrd="0" presId="urn:microsoft.com/office/officeart/2005/8/layout/vList5"/>
    <dgm:cxn modelId="{79639720-4339-450B-A968-6CF9676504BC}" type="presOf" srcId="{2E4B63A8-20F1-4A1C-8723-EB438CE79BA7}" destId="{F237B137-4A1D-4CDC-86CA-2A244A36AE23}" srcOrd="0" destOrd="0" presId="urn:microsoft.com/office/officeart/2005/8/layout/vList5"/>
    <dgm:cxn modelId="{00F74F29-0405-42B6-883C-48ED7516779F}" srcId="{0F3C58F1-6628-4105-98F9-75A2879B1338}" destId="{5D23F5A2-9333-40BA-B7CA-C1C5E8EBB8A8}" srcOrd="0" destOrd="0" parTransId="{F8602F84-D0E9-485B-A5E6-6E3B0B7DF24F}" sibTransId="{8F95C1F0-D640-4FD5-9CF9-6AE89DB570A6}"/>
    <dgm:cxn modelId="{0E8C2E3D-FD17-4408-842D-EFA29A0E10CF}" type="presOf" srcId="{1F70046A-4D91-4C5B-9045-05BD6AA24ECF}" destId="{98EF5886-0615-48A2-A0D5-87902C2D012B}" srcOrd="0" destOrd="1" presId="urn:microsoft.com/office/officeart/2005/8/layout/vList5"/>
    <dgm:cxn modelId="{90CB0160-5A12-498A-93A3-22B67E65B6BC}" srcId="{2E4B63A8-20F1-4A1C-8723-EB438CE79BA7}" destId="{3D85F158-9DCA-4948-9842-F431556FEABC}" srcOrd="2" destOrd="0" parTransId="{3A1F454B-9B6F-453D-A175-D2ACFEB114D4}" sibTransId="{3AA60E90-EADD-4EE6-8245-52A0F947C6A2}"/>
    <dgm:cxn modelId="{8E65CA68-31A9-4206-A053-D7767804A86F}" type="presOf" srcId="{7F74A8F7-A838-4D37-A03E-C45C3154806B}" destId="{216FB42A-C93E-46D8-8C72-604D88874778}" srcOrd="0" destOrd="0" presId="urn:microsoft.com/office/officeart/2005/8/layout/vList5"/>
    <dgm:cxn modelId="{EF8DCF83-058D-475F-BA45-A3F9CE3E8F85}" srcId="{0F3C58F1-6628-4105-98F9-75A2879B1338}" destId="{F9277E2F-8BFE-4926-8392-C3FDABFF08B3}" srcOrd="1" destOrd="0" parTransId="{33922302-93C3-491A-B3E8-9AE59AE6D580}" sibTransId="{7024799F-F602-454F-8339-6171B01BC4C9}"/>
    <dgm:cxn modelId="{C2A58D8B-59A9-4F5D-A30F-1B09C3D4F0E4}" type="presOf" srcId="{47C65526-1C30-4CA0-B2D9-FB3126A1802C}" destId="{220E162B-55F2-40EB-BEF5-BDAA3D84E985}" srcOrd="0" destOrd="2" presId="urn:microsoft.com/office/officeart/2005/8/layout/vList5"/>
    <dgm:cxn modelId="{850FFEA4-9848-4750-ACDB-5F21216E40DE}" srcId="{7F74A8F7-A838-4D37-A03E-C45C3154806B}" destId="{2E4B63A8-20F1-4A1C-8723-EB438CE79BA7}" srcOrd="0" destOrd="0" parTransId="{0E031BA5-DD2E-4363-B6AE-F2183C803717}" sibTransId="{46D0EE90-55DE-45EA-BFE2-D0777D48E45B}"/>
    <dgm:cxn modelId="{7897D2A8-63B2-4170-86C1-528365486A71}" type="presOf" srcId="{0F3C58F1-6628-4105-98F9-75A2879B1338}" destId="{A8C4B1D5-FB76-42D1-B674-F39D9A24132B}" srcOrd="0" destOrd="0" presId="urn:microsoft.com/office/officeart/2005/8/layout/vList5"/>
    <dgm:cxn modelId="{0E4B80B0-2C50-4FBA-90DC-1C4BB53E4309}" type="presOf" srcId="{F9277E2F-8BFE-4926-8392-C3FDABFF08B3}" destId="{220E162B-55F2-40EB-BEF5-BDAA3D84E985}" srcOrd="0" destOrd="1" presId="urn:microsoft.com/office/officeart/2005/8/layout/vList5"/>
    <dgm:cxn modelId="{F5462EBD-7B53-4A84-AE02-5BB200EF4534}" srcId="{7F74A8F7-A838-4D37-A03E-C45C3154806B}" destId="{0F3C58F1-6628-4105-98F9-75A2879B1338}" srcOrd="1" destOrd="0" parTransId="{E9B4B8BA-1DED-4D12-A58C-BA253CC642B3}" sibTransId="{F2DD4625-1DF5-4D97-B850-D54323EF116B}"/>
    <dgm:cxn modelId="{619644D5-3151-4EEB-A4F6-63102E616A95}" srcId="{2E4B63A8-20F1-4A1C-8723-EB438CE79BA7}" destId="{43B0D43F-BEB6-46C2-AEBD-90C76A33256C}" srcOrd="0" destOrd="0" parTransId="{894E2C10-16FE-4EA5-8056-8713873F9141}" sibTransId="{53A46CFA-F957-4B7A-83FF-C833826AEE49}"/>
    <dgm:cxn modelId="{B791B2E2-6E60-404E-BAE6-A95545C7D29D}" type="presOf" srcId="{43B0D43F-BEB6-46C2-AEBD-90C76A33256C}" destId="{98EF5886-0615-48A2-A0D5-87902C2D012B}" srcOrd="0" destOrd="0" presId="urn:microsoft.com/office/officeart/2005/8/layout/vList5"/>
    <dgm:cxn modelId="{E8AA31EA-6BAB-4DC0-BD00-2AB3A631FA79}" srcId="{0F3C58F1-6628-4105-98F9-75A2879B1338}" destId="{47C65526-1C30-4CA0-B2D9-FB3126A1802C}" srcOrd="2" destOrd="0" parTransId="{BB1EEAC7-8E8B-445F-829B-95B68E49ADC5}" sibTransId="{3CA6FF89-D5AC-4528-8868-43802EFC6F3B}"/>
    <dgm:cxn modelId="{5EB4B0F9-BC55-492C-B41C-A0FB70D754CD}" srcId="{2E4B63A8-20F1-4A1C-8723-EB438CE79BA7}" destId="{1F70046A-4D91-4C5B-9045-05BD6AA24ECF}" srcOrd="1" destOrd="0" parTransId="{D222CC10-EC0A-47EC-B315-14EE7E54BFE9}" sibTransId="{BC2EB7B2-5026-4956-B73E-5920E0CBB476}"/>
    <dgm:cxn modelId="{F89888FB-973C-4C6E-A8E6-420007DCC408}" type="presOf" srcId="{3D85F158-9DCA-4948-9842-F431556FEABC}" destId="{98EF5886-0615-48A2-A0D5-87902C2D012B}" srcOrd="0" destOrd="2" presId="urn:microsoft.com/office/officeart/2005/8/layout/vList5"/>
    <dgm:cxn modelId="{3990808F-F60E-4E45-B18B-1259676B4FBA}" type="presParOf" srcId="{216FB42A-C93E-46D8-8C72-604D88874778}" destId="{6C90CB3A-BE35-445C-B654-63D3459E6D71}" srcOrd="0" destOrd="0" presId="urn:microsoft.com/office/officeart/2005/8/layout/vList5"/>
    <dgm:cxn modelId="{868C1779-D0BA-418B-9160-3417A5514995}" type="presParOf" srcId="{6C90CB3A-BE35-445C-B654-63D3459E6D71}" destId="{F237B137-4A1D-4CDC-86CA-2A244A36AE23}" srcOrd="0" destOrd="0" presId="urn:microsoft.com/office/officeart/2005/8/layout/vList5"/>
    <dgm:cxn modelId="{D01B20A2-FAE7-4C6F-AC65-9C6CB92F239E}" type="presParOf" srcId="{6C90CB3A-BE35-445C-B654-63D3459E6D71}" destId="{98EF5886-0615-48A2-A0D5-87902C2D012B}" srcOrd="1" destOrd="0" presId="urn:microsoft.com/office/officeart/2005/8/layout/vList5"/>
    <dgm:cxn modelId="{AB61BC02-F2C4-4477-B414-EB54442B3F04}" type="presParOf" srcId="{216FB42A-C93E-46D8-8C72-604D88874778}" destId="{0B53F582-30B3-49FA-ABE2-1D4D10BC78E1}" srcOrd="1" destOrd="0" presId="urn:microsoft.com/office/officeart/2005/8/layout/vList5"/>
    <dgm:cxn modelId="{1A7546F0-DD26-4B6B-8E27-87F0CE305220}" type="presParOf" srcId="{216FB42A-C93E-46D8-8C72-604D88874778}" destId="{47768F63-7C7D-42B6-B7E5-AE3180826A70}" srcOrd="2" destOrd="0" presId="urn:microsoft.com/office/officeart/2005/8/layout/vList5"/>
    <dgm:cxn modelId="{3EA64F39-25A2-4E64-A7AE-C93B5FC84990}" type="presParOf" srcId="{47768F63-7C7D-42B6-B7E5-AE3180826A70}" destId="{A8C4B1D5-FB76-42D1-B674-F39D9A24132B}" srcOrd="0" destOrd="0" presId="urn:microsoft.com/office/officeart/2005/8/layout/vList5"/>
    <dgm:cxn modelId="{6EF15B3E-8F2B-4F41-BF1A-FFCB320F2A79}" type="presParOf" srcId="{47768F63-7C7D-42B6-B7E5-AE3180826A70}" destId="{220E162B-55F2-40EB-BEF5-BDAA3D84E98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ED937ED-B942-4578-9D84-31D65374FBC5}" type="doc">
      <dgm:prSet loTypeId="urn:microsoft.com/office/officeart/2005/8/layout/hList3" loCatId="list" qsTypeId="urn:microsoft.com/office/officeart/2005/8/quickstyle/3d3" qsCatId="3D" csTypeId="urn:microsoft.com/office/officeart/2005/8/colors/accent2_1" csCatId="accent2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1A12D07A-D28A-4AC4-A293-DBD5515A9351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latin typeface="Times New Roman"/>
              <a:cs typeface="Times New Roman"/>
            </a:rPr>
            <a:t>Наличие образования </a:t>
          </a:r>
          <a:endParaRPr/>
        </a:p>
      </dgm:t>
    </dgm:pt>
    <dgm:pt modelId="{784C1084-6BA9-4FA3-B1AD-11DB0F953DA1}" type="parTrans" cxnId="{ECFB9DA7-BFEA-477A-A3DE-E676B28518C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C0AA5C7-EFD3-4CE2-907F-1218316EDA5B}" type="sibTrans" cxnId="{ECFB9DA7-BFEA-477A-A3DE-E676B28518CE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C37ED60-0008-4623-82A6-3D5C13C1F369}">
      <dgm:prSet phldrT="[Текст]" custT="1"/>
      <dgm:spPr bwMode="auto"/>
      <dgm:t>
        <a:bodyPr/>
        <a:lstStyle/>
        <a:p>
          <a:pPr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Наличие образования по профессии, специальности, направлению подготовки в сфере с\х</a:t>
          </a:r>
          <a:endParaRPr/>
        </a:p>
        <a:p>
          <a:pPr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</dgm:t>
    </dgm:pt>
    <dgm:pt modelId="{7D781F38-F1C0-4331-B803-2EF9D6209B91}" type="parTrans" cxnId="{5CDA06D7-C6BF-418D-8709-AE76D90376B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2AFAD69-E2E9-4F72-B100-42221FDC9140}" type="sibTrans" cxnId="{5CDA06D7-C6BF-418D-8709-AE76D90376B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05756E7-B5B1-4DF4-9D2C-FD450E4EA02D}">
      <dgm:prSet phldrT="[Текст]" custT="1"/>
      <dgm:spPr bwMode="auto"/>
      <dgm:t>
        <a:bodyPr/>
        <a:lstStyle/>
        <a:p>
          <a:pPr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прохождение обучения по программам дополнительного образования с получением сертификата не менее 250 часов</a:t>
          </a:r>
          <a:endParaRPr/>
        </a:p>
        <a:p>
          <a:pPr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13 баллов </a:t>
          </a:r>
          <a:endParaRPr/>
        </a:p>
      </dgm:t>
    </dgm:pt>
    <dgm:pt modelId="{E85F9F40-E4FF-42D9-BADE-30B7E77E4EBE}" type="parTrans" cxnId="{430CA019-2F04-4E30-9803-9B0B670BAA4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3200859-AA6D-4C8E-BC0E-59415A56EA46}" type="sibTrans" cxnId="{430CA019-2F04-4E30-9803-9B0B670BAA4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C04834BA-9A96-4C91-A390-7588431E6E27}">
      <dgm:prSet phldrT="[Текст]" custT="1"/>
      <dgm:spPr bwMode="auto"/>
      <dgm:t>
        <a:bodyPr/>
        <a:lstStyle/>
        <a:p>
          <a:pPr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прохождение обучения по программам повышения квалификации в сфере с/х</a:t>
          </a:r>
          <a:endParaRPr/>
        </a:p>
        <a:p>
          <a:pPr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12 баллов</a:t>
          </a:r>
          <a:endParaRPr/>
        </a:p>
      </dgm:t>
    </dgm:pt>
    <dgm:pt modelId="{35FBE32A-30A8-4CA9-8E15-98971726CE98}" type="parTrans" cxnId="{5C0C7D3E-0D0F-46D3-8DDF-46E9DC7D697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EF7C77B6-0877-4CB4-83D4-F10149C27AAE}" type="sibTrans" cxnId="{5C0C7D3E-0D0F-46D3-8DDF-46E9DC7D697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D305291-7652-4FFF-AB64-3502D1396092}">
      <dgm:prSet phldrT="[Текст]" custT="1"/>
      <dgm:spPr bwMode="auto"/>
      <dgm:t>
        <a:bodyPr/>
        <a:lstStyle/>
        <a:p>
          <a:pPr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наличие трудового стажа или ведения личного подсобного хозяйства не менее 3 лет</a:t>
          </a:r>
          <a:endParaRPr/>
        </a:p>
        <a:p>
          <a:pPr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</dgm:t>
    </dgm:pt>
    <dgm:pt modelId="{A7900D26-8C6A-4B29-9AB9-769CC90B51EA}" type="parTrans" cxnId="{4A8F79A5-5463-4AD6-AE0B-62236B1BECE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9BE91DB5-9297-4612-9B50-3AD1CD98BA81}" type="sibTrans" cxnId="{4A8F79A5-5463-4AD6-AE0B-62236B1BECEB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26D277EE-5ED7-4854-AC7E-576F79DB444E}" type="pres">
      <dgm:prSet presAssocID="{7ED937ED-B942-4578-9D84-31D65374FBC5}" presName="composite" presStyleCnt="0">
        <dgm:presLayoutVars>
          <dgm:chMax val="1"/>
          <dgm:dir val="norm"/>
          <dgm:resizeHandles val="exact"/>
        </dgm:presLayoutVars>
      </dgm:prSet>
      <dgm:spPr bwMode="auto"/>
    </dgm:pt>
    <dgm:pt modelId="{74E497E2-B194-4E74-B029-8AAF121D05DB}" type="pres">
      <dgm:prSet custScaleY="67058" presAssocID="{1A12D07A-D28A-4AC4-A293-DBD5515A9351}" presName="roof" presStyleLbl="dkBgShp" presStyleIdx="0" presStyleCnt="2"/>
      <dgm:spPr bwMode="auto"/>
    </dgm:pt>
    <dgm:pt modelId="{C069CB66-F275-4224-BCC4-71DBDB26FA7B}" type="pres">
      <dgm:prSet presAssocID="{1A12D07A-D28A-4AC4-A293-DBD5515A9351}" presName="pillars" presStyleCnt="0"/>
      <dgm:spPr bwMode="auto"/>
    </dgm:pt>
    <dgm:pt modelId="{093CAC86-98C0-402C-BCEB-7A06BAFD8EC5}" type="pres">
      <dgm:prSet custLinFactNeighborY="-2508" custScaleX="2000000" custScaleY="108734" presAssocID="{1A12D07A-D28A-4AC4-A293-DBD5515A9351}" presName="pillar1" presStyleLbl="node1" presStyleIdx="0" presStyleCnt="4">
        <dgm:presLayoutVars>
          <dgm:bulletEnabled val="1"/>
        </dgm:presLayoutVars>
      </dgm:prSet>
      <dgm:spPr bwMode="auto"/>
    </dgm:pt>
    <dgm:pt modelId="{5DF29B9C-694D-40B1-827F-1E4AFA76DF70}" type="pres">
      <dgm:prSet custLinFactNeighborY="-2508" custScaleX="2000000" custScaleY="108734" presAssocID="{005756E7-B5B1-4DF4-9D2C-FD450E4EA02D}" presName="pillarX" presStyleLbl="node1" presStyleIdx="1" presStyleCnt="4">
        <dgm:presLayoutVars>
          <dgm:bulletEnabled val="1"/>
        </dgm:presLayoutVars>
      </dgm:prSet>
      <dgm:spPr bwMode="auto"/>
    </dgm:pt>
    <dgm:pt modelId="{1FFBB021-CE14-401D-9AB0-3A2F88D66F86}" type="pres">
      <dgm:prSet custLinFactNeighborY="-2834" custScaleX="2000000" custScaleY="108745" presAssocID="{C04834BA-9A96-4C91-A390-7588431E6E27}" presName="pillarX" presStyleLbl="node1" presStyleIdx="2" presStyleCnt="4">
        <dgm:presLayoutVars>
          <dgm:bulletEnabled val="1"/>
        </dgm:presLayoutVars>
      </dgm:prSet>
      <dgm:spPr bwMode="auto"/>
    </dgm:pt>
    <dgm:pt modelId="{A1578226-107A-4BED-86EE-5174A3C94F86}" type="pres">
      <dgm:prSet custLinFactNeighborY="-2508" custScaleX="2000000" custScaleY="108734" presAssocID="{BD305291-7652-4FFF-AB64-3502D1396092}" presName="pillarX" presStyleLbl="node1" presStyleIdx="3" presStyleCnt="4">
        <dgm:presLayoutVars>
          <dgm:bulletEnabled val="1"/>
        </dgm:presLayoutVars>
      </dgm:prSet>
      <dgm:spPr bwMode="auto"/>
    </dgm:pt>
    <dgm:pt modelId="{E45DAD23-C8A6-4483-B950-9EB55EE424DE}" type="pres">
      <dgm:prSet presAssocID="{1A12D07A-D28A-4AC4-A293-DBD5515A9351}" presName="base" presStyleLbl="dkBgShp" presStyleIdx="1" presStyleCnt="2"/>
      <dgm:spPr bwMode="auto"/>
    </dgm:pt>
  </dgm:ptLst>
  <dgm:cxnLst>
    <dgm:cxn modelId="{430CA019-2F04-4E30-9803-9B0B670BAA4D}" srcId="{1A12D07A-D28A-4AC4-A293-DBD5515A9351}" destId="{005756E7-B5B1-4DF4-9D2C-FD450E4EA02D}" srcOrd="1" destOrd="0" parTransId="{E85F9F40-E4FF-42D9-BADE-30B7E77E4EBE}" sibTransId="{F3200859-AA6D-4C8E-BC0E-59415A56EA46}"/>
    <dgm:cxn modelId="{DE5DB826-4055-4B45-8C15-635AE5D22E93}" type="presOf" srcId="{C04834BA-9A96-4C91-A390-7588431E6E27}" destId="{1FFBB021-CE14-401D-9AB0-3A2F88D66F86}" srcOrd="0" destOrd="0" presId="urn:microsoft.com/office/officeart/2005/8/layout/hList3"/>
    <dgm:cxn modelId="{3D8DEC2F-F70A-413B-AC8F-DC3D6131B280}" type="presOf" srcId="{1A12D07A-D28A-4AC4-A293-DBD5515A9351}" destId="{74E497E2-B194-4E74-B029-8AAF121D05DB}" srcOrd="0" destOrd="0" presId="urn:microsoft.com/office/officeart/2005/8/layout/hList3"/>
    <dgm:cxn modelId="{5C0C7D3E-0D0F-46D3-8DDF-46E9DC7D6976}" srcId="{1A12D07A-D28A-4AC4-A293-DBD5515A9351}" destId="{C04834BA-9A96-4C91-A390-7588431E6E27}" srcOrd="2" destOrd="0" parTransId="{35FBE32A-30A8-4CA9-8E15-98971726CE98}" sibTransId="{EF7C77B6-0877-4CB4-83D4-F10149C27AAE}"/>
    <dgm:cxn modelId="{26FDF464-B893-42A0-A4DA-8F5CF4FC21FD}" type="presOf" srcId="{3C37ED60-0008-4623-82A6-3D5C13C1F369}" destId="{093CAC86-98C0-402C-BCEB-7A06BAFD8EC5}" srcOrd="0" destOrd="0" presId="urn:microsoft.com/office/officeart/2005/8/layout/hList3"/>
    <dgm:cxn modelId="{D44E2953-BD2A-4DD2-A5C1-59B9227F374A}" type="presOf" srcId="{7ED937ED-B942-4578-9D84-31D65374FBC5}" destId="{26D277EE-5ED7-4854-AC7E-576F79DB444E}" srcOrd="0" destOrd="0" presId="urn:microsoft.com/office/officeart/2005/8/layout/hList3"/>
    <dgm:cxn modelId="{EE9E9E75-F6AE-4EC3-9EFA-C2F3A89B4489}" type="presOf" srcId="{005756E7-B5B1-4DF4-9D2C-FD450E4EA02D}" destId="{5DF29B9C-694D-40B1-827F-1E4AFA76DF70}" srcOrd="0" destOrd="0" presId="urn:microsoft.com/office/officeart/2005/8/layout/hList3"/>
    <dgm:cxn modelId="{748B6D58-B674-4D14-9C56-83EC3A29B034}" type="presOf" srcId="{BD305291-7652-4FFF-AB64-3502D1396092}" destId="{A1578226-107A-4BED-86EE-5174A3C94F86}" srcOrd="0" destOrd="0" presId="urn:microsoft.com/office/officeart/2005/8/layout/hList3"/>
    <dgm:cxn modelId="{4A8F79A5-5463-4AD6-AE0B-62236B1BECEB}" srcId="{1A12D07A-D28A-4AC4-A293-DBD5515A9351}" destId="{BD305291-7652-4FFF-AB64-3502D1396092}" srcOrd="3" destOrd="0" parTransId="{A7900D26-8C6A-4B29-9AB9-769CC90B51EA}" sibTransId="{9BE91DB5-9297-4612-9B50-3AD1CD98BA81}"/>
    <dgm:cxn modelId="{ECFB9DA7-BFEA-477A-A3DE-E676B28518CE}" srcId="{7ED937ED-B942-4578-9D84-31D65374FBC5}" destId="{1A12D07A-D28A-4AC4-A293-DBD5515A9351}" srcOrd="0" destOrd="0" parTransId="{784C1084-6BA9-4FA3-B1AD-11DB0F953DA1}" sibTransId="{AC0AA5C7-EFD3-4CE2-907F-1218316EDA5B}"/>
    <dgm:cxn modelId="{5CDA06D7-C6BF-418D-8709-AE76D90376BD}" srcId="{1A12D07A-D28A-4AC4-A293-DBD5515A9351}" destId="{3C37ED60-0008-4623-82A6-3D5C13C1F369}" srcOrd="0" destOrd="0" parTransId="{7D781F38-F1C0-4331-B803-2EF9D6209B91}" sibTransId="{22AFAD69-E2E9-4F72-B100-42221FDC9140}"/>
    <dgm:cxn modelId="{4766DE1B-668E-4732-ABE0-674AA7BEFB54}" type="presParOf" srcId="{26D277EE-5ED7-4854-AC7E-576F79DB444E}" destId="{74E497E2-B194-4E74-B029-8AAF121D05DB}" srcOrd="0" destOrd="0" presId="urn:microsoft.com/office/officeart/2005/8/layout/hList3"/>
    <dgm:cxn modelId="{3D7AADF2-9902-4B20-BC18-696CEBA32B1F}" type="presParOf" srcId="{26D277EE-5ED7-4854-AC7E-576F79DB444E}" destId="{C069CB66-F275-4224-BCC4-71DBDB26FA7B}" srcOrd="1" destOrd="0" presId="urn:microsoft.com/office/officeart/2005/8/layout/hList3"/>
    <dgm:cxn modelId="{FCA060F6-0539-47BF-918D-43D5188587E7}" type="presParOf" srcId="{C069CB66-F275-4224-BCC4-71DBDB26FA7B}" destId="{093CAC86-98C0-402C-BCEB-7A06BAFD8EC5}" srcOrd="0" destOrd="0" presId="urn:microsoft.com/office/officeart/2005/8/layout/hList3"/>
    <dgm:cxn modelId="{1F7BDB08-89B9-4855-8560-0A56C9D6355E}" type="presParOf" srcId="{C069CB66-F275-4224-BCC4-71DBDB26FA7B}" destId="{5DF29B9C-694D-40B1-827F-1E4AFA76DF70}" srcOrd="1" destOrd="0" presId="urn:microsoft.com/office/officeart/2005/8/layout/hList3"/>
    <dgm:cxn modelId="{111B60D1-5769-4BC8-91EA-56D77C221F55}" type="presParOf" srcId="{C069CB66-F275-4224-BCC4-71DBDB26FA7B}" destId="{1FFBB021-CE14-401D-9AB0-3A2F88D66F86}" srcOrd="2" destOrd="0" presId="urn:microsoft.com/office/officeart/2005/8/layout/hList3"/>
    <dgm:cxn modelId="{E8069C25-7A29-43D1-9EE4-37113E9EF42F}" type="presParOf" srcId="{C069CB66-F275-4224-BCC4-71DBDB26FA7B}" destId="{A1578226-107A-4BED-86EE-5174A3C94F86}" srcOrd="3" destOrd="0" presId="urn:microsoft.com/office/officeart/2005/8/layout/hList3"/>
    <dgm:cxn modelId="{887358F0-55DF-41C3-842E-F1D53CD78C00}" type="presParOf" srcId="{26D277EE-5ED7-4854-AC7E-576F79DB444E}" destId="{E45DAD23-C8A6-4483-B950-9EB55EE424D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rawing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66254981" name=""/>
      <dsp:cNvGrpSpPr/>
    </dsp:nvGrpSpPr>
    <dsp:grpSpPr bwMode="auto">
      <a:xfrm>
        <a:off x="0" y="0"/>
        <a:ext cx="9025481" cy="4524450"/>
        <a:chOff x="0" y="0"/>
        <a:chExt cx="9025481" cy="4524450"/>
      </a:xfrm>
    </dsp:grpSpPr>
    <dsp:sp modelId="{578C7D10-D0EE-43D4-8160-45950EDB451F}">
      <dsp:nvSpPr>
        <dsp:cNvPr id="0" name=""/>
        <dsp:cNvSpPr/>
      </dsp:nvSpPr>
      <dsp:spPr bwMode="auto">
        <a:xfrm>
          <a:off x="163434" y="187249"/>
          <a:ext cx="8646877" cy="1392523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06679" tIns="106679" rIns="106679" bIns="106679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>
              <a:solidFill>
                <a:srgbClr val="800000"/>
              </a:solidFill>
              <a:latin typeface="Times New Roman"/>
              <a:cs typeface="Times New Roman"/>
            </a:rPr>
            <a:t>Приказом Минсельхоза России от </a:t>
          </a:r>
          <a:r>
            <a:rPr lang="ru-RU" sz="2800" b="1" u="sng">
              <a:solidFill>
                <a:srgbClr val="800000"/>
              </a:solidFill>
              <a:latin typeface="Times New Roman"/>
              <a:cs typeface="Times New Roman"/>
            </a:rPr>
            <a:t>14.09.2023 N 730 </a:t>
          </a:r>
          <a:endParaRPr sz="2800"/>
        </a:p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>
              <a:solidFill>
                <a:srgbClr val="800000"/>
              </a:solidFill>
              <a:latin typeface="Times New Roman"/>
              <a:cs typeface="Times New Roman"/>
            </a:rPr>
            <a:t>определяются </a:t>
          </a:r>
          <a:endParaRPr sz="2800"/>
        </a:p>
      </dsp:txBody>
      <dsp:txXfrm>
        <a:off x="163434" y="187249"/>
        <a:ext cx="8646877" cy="1392523"/>
      </dsp:txXfrm>
    </dsp:sp>
    <dsp:sp modelId="{6C813861-C290-4FB3-B286-FB78C123712D}">
      <dsp:nvSpPr>
        <dsp:cNvPr id="0" name=""/>
        <dsp:cNvSpPr/>
      </dsp:nvSpPr>
      <dsp:spPr bwMode="auto">
        <a:xfrm>
          <a:off x="112861" y="1872608"/>
          <a:ext cx="4296798" cy="257807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06680" tIns="106680" rIns="106680" bIns="106680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>
              <a:solidFill>
                <a:srgbClr val="800000"/>
              </a:solidFill>
              <a:latin typeface="Times New Roman"/>
              <a:cs typeface="Times New Roman"/>
            </a:rPr>
            <a:t>Перечень имущества, приобретаемого СПоК с использованием части средств гранта, внесенных КФХ или ИП в неделимый фонд</a:t>
          </a:r>
          <a:endParaRPr sz="2800"/>
        </a:p>
      </dsp:txBody>
      <dsp:txXfrm>
        <a:off x="112861" y="1872608"/>
        <a:ext cx="4296798" cy="2578079"/>
      </dsp:txXfrm>
    </dsp:sp>
    <dsp:sp modelId="{BB0C603A-35C4-4191-A240-BA3D32A1DA85}">
      <dsp:nvSpPr>
        <dsp:cNvPr id="0" name=""/>
        <dsp:cNvSpPr/>
      </dsp:nvSpPr>
      <dsp:spPr bwMode="auto">
        <a:xfrm>
          <a:off x="4638249" y="1872608"/>
          <a:ext cx="4296798" cy="257807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06679" tIns="106679" rIns="106679" bIns="106679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>
              <a:solidFill>
                <a:srgbClr val="800000"/>
              </a:solidFill>
              <a:latin typeface="Times New Roman"/>
              <a:cs typeface="Times New Roman"/>
            </a:rPr>
            <a:t>Перечень затрат, финансовое обеспечение которых допускается осуществлять за счет гранта "Агростартап" </a:t>
          </a:r>
          <a:endParaRPr sz="2800"/>
        </a:p>
      </dsp:txBody>
      <dsp:txXfrm>
        <a:off x="4638249" y="1872608"/>
        <a:ext cx="4296798" cy="2578079"/>
      </dsp:txXfrm>
    </dsp:sp>
  </dsp:spTree>
</dsp:drawing>
</file>

<file path=ppt/diagrams/drawing10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702288847" name=""/>
      <dsp:cNvGrpSpPr/>
    </dsp:nvGrpSpPr>
    <dsp:grpSpPr bwMode="auto">
      <a:xfrm>
        <a:off x="0" y="0"/>
        <a:ext cx="8237379" cy="5092352"/>
        <a:chOff x="0" y="0"/>
        <a:chExt cx="8237379" cy="5092352"/>
      </a:xfrm>
    </dsp:grpSpPr>
    <dsp:sp modelId="{0BAEE644-0A29-4017-BF86-4DBB9F8A48CA}">
      <dsp:nvSpPr>
        <dsp:cNvPr id="0" name=""/>
        <dsp:cNvSpPr/>
      </dsp:nvSpPr>
      <dsp:spPr bwMode="auto">
        <a:xfrm rot="5400000">
          <a:off x="4932307" y="-1888580"/>
          <a:ext cx="1338219" cy="5271922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до 10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10 до 30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30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sp:txBody>
      <dsp:txXfrm rot="-5400000">
        <a:off x="2965456" y="143597"/>
        <a:ext cx="5206596" cy="1207567"/>
      </dsp:txXfrm>
    </dsp:sp>
    <dsp:sp modelId="{AA46215F-7CE8-45AA-8E10-7889C2849037}">
      <dsp:nvSpPr>
        <dsp:cNvPr id="0" name=""/>
        <dsp:cNvSpPr/>
      </dsp:nvSpPr>
      <dsp:spPr bwMode="auto">
        <a:xfrm>
          <a:off x="0" y="0"/>
          <a:ext cx="2965456" cy="1489580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87630" tIns="43815" rIns="87630" bIns="43815" numCol="1" spcCol="1270" rtlCol="0" fromWordArt="0" anchor="ctr" anchorCtr="0" forceAA="0" upright="0" compatLnSpc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300" b="1" u="none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картофеля</a:t>
          </a:r>
          <a:endParaRPr sz="2300"/>
        </a:p>
      </dsp:txBody>
      <dsp:txXfrm>
        <a:off x="72715" y="72715"/>
        <a:ext cx="2820026" cy="1344150"/>
      </dsp:txXfrm>
    </dsp:sp>
    <dsp:sp modelId="{3ADA45B3-A019-49ED-9473-C3DEC5836E2C}">
      <dsp:nvSpPr>
        <dsp:cNvPr id="0" name=""/>
        <dsp:cNvSpPr/>
      </dsp:nvSpPr>
      <dsp:spPr bwMode="auto">
        <a:xfrm rot="5400000">
          <a:off x="4905702" y="-84375"/>
          <a:ext cx="1391431" cy="5271922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5430963"/>
            <a:satOff val="-25622"/>
            <a:lumOff val="-925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5430963"/>
              <a:satOff val="-25622"/>
              <a:lumOff val="-925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до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1 до 3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свыше 3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>
            <a:solidFill>
              <a:srgbClr val="800000"/>
            </a:solidFill>
            <a:latin typeface="Times New Roman"/>
            <a:cs typeface="Times New Roman"/>
          </a:endParaRPr>
        </a:p>
      </dsp:txBody>
      <dsp:txXfrm rot="-5400000">
        <a:off x="2965456" y="1923794"/>
        <a:ext cx="5203998" cy="1255583"/>
      </dsp:txXfrm>
    </dsp:sp>
    <dsp:sp modelId="{4564D0FC-909F-469D-9208-2195DA1F1F88}">
      <dsp:nvSpPr>
        <dsp:cNvPr id="0" name=""/>
        <dsp:cNvSpPr/>
      </dsp:nvSpPr>
      <dsp:spPr bwMode="auto">
        <a:xfrm>
          <a:off x="0" y="1613636"/>
          <a:ext cx="2965456" cy="1675568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овощей открытого и защищенного грунта (исключая картофель)</a:t>
          </a:r>
          <a:endParaRPr/>
        </a:p>
      </dsp:txBody>
      <dsp:txXfrm>
        <a:off x="81794" y="1695430"/>
        <a:ext cx="2801868" cy="1511980"/>
      </dsp:txXfrm>
    </dsp:sp>
    <dsp:sp modelId="{3B2F7205-D12D-4A72-A36F-321409426F78}">
      <dsp:nvSpPr>
        <dsp:cNvPr id="0" name=""/>
        <dsp:cNvSpPr/>
      </dsp:nvSpPr>
      <dsp:spPr bwMode="auto">
        <a:xfrm rot="5400000">
          <a:off x="4893710" y="1614254"/>
          <a:ext cx="1415413" cy="5271922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10861925"/>
            <a:satOff val="-51245"/>
            <a:lumOff val="-1851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10861925"/>
              <a:satOff val="-51245"/>
              <a:lumOff val="-1851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до 0,1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свыше 0,1 до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свыше 1 га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lang="ru-RU" sz="2000" b="0">
            <a:solidFill>
              <a:srgbClr val="800000"/>
            </a:solidFill>
            <a:latin typeface="Times New Roman"/>
            <a:cs typeface="Times New Roman"/>
          </a:endParaRPr>
        </a:p>
      </dsp:txBody>
      <dsp:txXfrm rot="-5400000">
        <a:off x="2965456" y="3611604"/>
        <a:ext cx="5202827" cy="1277223"/>
      </dsp:txXfrm>
    </dsp:sp>
    <dsp:sp modelId="{D29E6340-9AF4-46A7-BCFD-D298211E8053}">
      <dsp:nvSpPr>
        <dsp:cNvPr id="0" name=""/>
        <dsp:cNvSpPr/>
      </dsp:nvSpPr>
      <dsp:spPr bwMode="auto">
        <a:xfrm>
          <a:off x="0" y="3413261"/>
          <a:ext cx="2965456" cy="1679090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87630" tIns="43815" rIns="87630" bIns="43815" numCol="1" spcCol="1270" rtlCol="0" fromWordArt="0" anchor="ctr" anchorCtr="0" forceAA="0" upright="0" compatLnSpc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300" b="1">
              <a:solidFill>
                <a:srgbClr val="800000"/>
              </a:solidFill>
              <a:latin typeface="Times New Roman"/>
              <a:cs typeface="Times New Roman"/>
            </a:rPr>
            <a:t>посевные площади, под возделывание овощей закрытого грунта</a:t>
          </a:r>
          <a:endParaRPr sz="2300" b="1">
            <a:solidFill>
              <a:srgbClr val="800000"/>
            </a:solidFill>
            <a:latin typeface="Times New Roman"/>
            <a:cs typeface="Times New Roman"/>
          </a:endParaRPr>
        </a:p>
      </dsp:txBody>
      <dsp:txXfrm>
        <a:off x="81966" y="3495227"/>
        <a:ext cx="2801524" cy="1515157"/>
      </dsp:txXfrm>
    </dsp:sp>
  </dsp:spTree>
</dsp:drawing>
</file>

<file path=ppt/diagrams/drawing1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669135822" name=""/>
      <dsp:cNvGrpSpPr/>
    </dsp:nvGrpSpPr>
    <dsp:grpSpPr bwMode="auto">
      <a:xfrm>
        <a:off x="0" y="0"/>
        <a:ext cx="9078139" cy="4434631"/>
        <a:chOff x="0" y="0"/>
        <a:chExt cx="9078139" cy="4434631"/>
      </a:xfrm>
    </dsp:grpSpPr>
    <dsp:sp modelId="{8DE2A4C6-C0F8-4F4C-8F6E-1BAC63F0AF17}">
      <dsp:nvSpPr>
        <dsp:cNvPr id="0" name=""/>
        <dsp:cNvSpPr/>
      </dsp:nvSpPr>
      <dsp:spPr bwMode="auto">
        <a:xfrm rot="5400000">
          <a:off x="5307861" y="-1823359"/>
          <a:ext cx="1730545" cy="5810008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99060" tIns="49530" rIns="99060" bIns="49530" numCol="1" spcCol="1270" rtlCol="0" fromWordArt="0" anchor="ctr" anchorCtr="0" forceAA="0" upright="0" compatLnSpc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до 30 голов включительно -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от 31 до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включительно -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-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</dsp:txBody>
      <dsp:txXfrm rot="-5400000">
        <a:off x="3268130" y="300850"/>
        <a:ext cx="5725530" cy="1561589"/>
      </dsp:txXfrm>
    </dsp:sp>
    <dsp:sp modelId="{AA46215F-7CE8-45AA-8E10-7889C2849037}">
      <dsp:nvSpPr>
        <dsp:cNvPr id="0" name=""/>
        <dsp:cNvSpPr/>
      </dsp:nvSpPr>
      <dsp:spPr bwMode="auto">
        <a:xfrm>
          <a:off x="15395" y="54"/>
          <a:ext cx="3268130" cy="2163181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10489" tIns="55244" rIns="110489" bIns="55244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900" b="1">
              <a:solidFill>
                <a:srgbClr val="800000"/>
              </a:solidFill>
              <a:latin typeface="Times New Roman"/>
              <a:cs typeface="Times New Roman"/>
            </a:rPr>
            <a:t>Молочное направление животноводства</a:t>
          </a:r>
          <a:endParaRPr sz="2900"/>
        </a:p>
      </dsp:txBody>
      <dsp:txXfrm>
        <a:off x="120994" y="105652"/>
        <a:ext cx="3056934" cy="1951985"/>
      </dsp:txXfrm>
    </dsp:sp>
    <dsp:sp modelId="{F9996C01-C91C-44F9-9A21-BBFF36024271}">
      <dsp:nvSpPr>
        <dsp:cNvPr id="0" name=""/>
        <dsp:cNvSpPr/>
      </dsp:nvSpPr>
      <dsp:spPr bwMode="auto">
        <a:xfrm rot="5400000">
          <a:off x="5307861" y="447981"/>
          <a:ext cx="1730545" cy="5810008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10861925"/>
            <a:satOff val="-51245"/>
            <a:lumOff val="-1851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10861925"/>
              <a:satOff val="-51245"/>
              <a:lumOff val="-1851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99060" tIns="49530" rIns="99060" bIns="49530" numCol="1" spcCol="1270" rtlCol="0" fromWordArt="0" anchor="ctr" anchorCtr="0" forceAA="0" upright="0" compatLnSpc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до 30 голов включительно -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от 31 до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включительно –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1112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40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sz="2600">
            <a:solidFill>
              <a:srgbClr val="800000"/>
            </a:solidFill>
            <a:latin typeface="Times New Roman"/>
            <a:cs typeface="Times New Roman"/>
          </a:endParaRPr>
        </a:p>
      </dsp:txBody>
      <dsp:txXfrm rot="-5400000">
        <a:off x="3268130" y="2572190"/>
        <a:ext cx="5725530" cy="1561589"/>
      </dsp:txXfrm>
    </dsp:sp>
    <dsp:sp modelId="{4564D0FC-909F-469D-9208-2195DA1F1F88}">
      <dsp:nvSpPr>
        <dsp:cNvPr id="0" name=""/>
        <dsp:cNvSpPr/>
      </dsp:nvSpPr>
      <dsp:spPr bwMode="auto">
        <a:xfrm>
          <a:off x="0" y="2271395"/>
          <a:ext cx="3268130" cy="2163181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10489" tIns="55244" rIns="110489" bIns="55244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900" b="1">
              <a:solidFill>
                <a:srgbClr val="800000"/>
              </a:solidFill>
              <a:latin typeface="Times New Roman"/>
              <a:cs typeface="Times New Roman"/>
            </a:rPr>
            <a:t>Мясное направление животноводства </a:t>
          </a:r>
          <a:endParaRPr sz="2900"/>
        </a:p>
      </dsp:txBody>
      <dsp:txXfrm>
        <a:off x="105598" y="2376993"/>
        <a:ext cx="3056934" cy="1951985"/>
      </dsp:txXfrm>
    </dsp:sp>
  </dsp:spTree>
</dsp:drawing>
</file>

<file path=ppt/diagrams/drawing12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770780009" name=""/>
      <dsp:cNvGrpSpPr/>
    </dsp:nvGrpSpPr>
    <dsp:grpSpPr bwMode="auto">
      <a:xfrm>
        <a:off x="0" y="0"/>
        <a:ext cx="8935753" cy="5040560"/>
        <a:chOff x="0" y="0"/>
        <a:chExt cx="8935753" cy="5040560"/>
      </a:xfrm>
    </dsp:grpSpPr>
    <dsp:sp modelId="{0BAEE644-0A29-4017-BF86-4DBB9F8A48CA}">
      <dsp:nvSpPr>
        <dsp:cNvPr id="0" name=""/>
        <dsp:cNvSpPr/>
      </dsp:nvSpPr>
      <dsp:spPr bwMode="auto">
        <a:xfrm rot="5400000">
          <a:off x="5426552" y="-2044780"/>
          <a:ext cx="1299519" cy="5718881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Overflow="overflow" horzOverflow="overflow" vert="horz" wrap="square" lIns="99060" tIns="49530" rIns="99060" bIns="49530" numCol="1" spcCol="1270" rtlCol="0" fromWordArt="0" anchor="ctr" anchorCtr="0" forceAA="0" upright="0" compatLnSpc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до 50 голов  -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sz="2600"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от 51 до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80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 sz="2600"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600" b="1" u="sng">
              <a:solidFill>
                <a:srgbClr val="800000"/>
              </a:solidFill>
              <a:latin typeface="Times New Roman"/>
              <a:cs typeface="Times New Roman"/>
            </a:rPr>
            <a:t>80</a:t>
          </a: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 голов –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 sz="2600"/>
        </a:p>
      </dsp:txBody>
      <dsp:txXfrm rot="-5400000">
        <a:off x="3216872" y="228337"/>
        <a:ext cx="5655444" cy="1172645"/>
      </dsp:txXfrm>
    </dsp:sp>
    <dsp:sp modelId="{AA46215F-7CE8-45AA-8E10-7889C2849037}">
      <dsp:nvSpPr>
        <dsp:cNvPr id="0" name=""/>
        <dsp:cNvSpPr/>
      </dsp:nvSpPr>
      <dsp:spPr bwMode="auto">
        <a:xfrm>
          <a:off x="15155" y="2461"/>
          <a:ext cx="3216871" cy="1624399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лошади, </a:t>
          </a:r>
          <a:endParaRPr/>
        </a:p>
        <a:p>
          <a:pPr marL="0" lvl="0" indent="0" algn="ctr" defTabSz="1244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козы, овцы </a:t>
          </a:r>
          <a:endParaRPr/>
        </a:p>
      </dsp:txBody>
      <dsp:txXfrm>
        <a:off x="94452" y="81758"/>
        <a:ext cx="3058276" cy="1465805"/>
      </dsp:txXfrm>
    </dsp:sp>
    <dsp:sp modelId="{D3DA21A3-0FC7-4471-AB5E-298F0ECC446F}">
      <dsp:nvSpPr>
        <dsp:cNvPr id="0" name=""/>
        <dsp:cNvSpPr/>
      </dsp:nvSpPr>
      <dsp:spPr bwMode="auto">
        <a:xfrm rot="5400000">
          <a:off x="5356228" y="-339160"/>
          <a:ext cx="1440166" cy="5718881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5430963"/>
            <a:satOff val="-25622"/>
            <a:lumOff val="-925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5430963"/>
              <a:satOff val="-25622"/>
              <a:lumOff val="-925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100 до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4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501 – 1000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1000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sp:txBody>
      <dsp:txXfrm rot="-5400000">
        <a:off x="3216871" y="1870500"/>
        <a:ext cx="5648578" cy="1299560"/>
      </dsp:txXfrm>
    </dsp:sp>
    <dsp:sp modelId="{5F40706C-DBB7-471C-904B-E2146BA242A5}">
      <dsp:nvSpPr>
        <dsp:cNvPr id="0" name=""/>
        <dsp:cNvSpPr/>
      </dsp:nvSpPr>
      <dsp:spPr bwMode="auto">
        <a:xfrm>
          <a:off x="0" y="1708080"/>
          <a:ext cx="3216871" cy="1624399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3200" b="1">
              <a:solidFill>
                <a:srgbClr val="800000"/>
              </a:solidFill>
              <a:latin typeface="Times New Roman"/>
              <a:cs typeface="Times New Roman"/>
            </a:rPr>
            <a:t>поголовье птицы</a:t>
          </a:r>
          <a:endParaRPr/>
        </a:p>
      </dsp:txBody>
      <dsp:txXfrm>
        <a:off x="79297" y="1787377"/>
        <a:ext cx="3058276" cy="1465805"/>
      </dsp:txXfrm>
    </dsp:sp>
    <dsp:sp modelId="{0AF4BD60-58F8-4A57-A9C6-1725FC43525D}">
      <dsp:nvSpPr>
        <dsp:cNvPr id="0" name=""/>
        <dsp:cNvSpPr/>
      </dsp:nvSpPr>
      <dsp:spPr bwMode="auto">
        <a:xfrm rot="5400000">
          <a:off x="5363532" y="1366458"/>
          <a:ext cx="1425559" cy="5718881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10861925"/>
            <a:satOff val="-51245"/>
            <a:lumOff val="-1851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10861925"/>
              <a:satOff val="-51245"/>
              <a:lumOff val="-1851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endParaRPr lang="ru-RU" sz="12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100 до 300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301 –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500 голов 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sp:txBody>
      <dsp:txXfrm rot="-5400000">
        <a:off x="3216871" y="3582709"/>
        <a:ext cx="5649291" cy="1286379"/>
      </dsp:txXfrm>
    </dsp:sp>
    <dsp:sp modelId="{73DBBE12-3783-41E7-8087-7AC1BF6B1216}">
      <dsp:nvSpPr>
        <dsp:cNvPr id="0" name=""/>
        <dsp:cNvSpPr/>
      </dsp:nvSpPr>
      <dsp:spPr bwMode="auto">
        <a:xfrm>
          <a:off x="0" y="3413699"/>
          <a:ext cx="3216871" cy="1624399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поголовье кроликов </a:t>
          </a:r>
          <a:endParaRPr/>
        </a:p>
        <a:p>
          <a:pPr marL="0" lvl="0" indent="0" algn="ctr" defTabSz="1244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(самки всех возрастов)</a:t>
          </a:r>
          <a:endParaRPr lang="ru-RU" sz="2800" b="1">
            <a:solidFill>
              <a:srgbClr val="800000"/>
            </a:solidFill>
            <a:latin typeface="Times New Roman"/>
            <a:cs typeface="Times New Roman"/>
          </a:endParaRPr>
        </a:p>
      </dsp:txBody>
      <dsp:txXfrm>
        <a:off x="79297" y="3492996"/>
        <a:ext cx="3058276" cy="1465805"/>
      </dsp:txXfrm>
    </dsp:sp>
  </dsp:spTree>
</dsp:drawing>
</file>

<file path=ppt/diagrams/drawing13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2061714619" name=""/>
      <dsp:cNvGrpSpPr/>
    </dsp:nvGrpSpPr>
    <dsp:grpSpPr bwMode="auto">
      <a:xfrm>
        <a:off x="0" y="0"/>
        <a:ext cx="8662543" cy="2783650"/>
        <a:chOff x="0" y="0"/>
        <a:chExt cx="8662543" cy="2783650"/>
      </a:xfrm>
    </dsp:grpSpPr>
    <dsp:sp modelId="{A3A756B3-C451-48BF-B897-CD320863D00C}">
      <dsp:nvSpPr>
        <dsp:cNvPr id="0" name=""/>
        <dsp:cNvSpPr/>
      </dsp:nvSpPr>
      <dsp:spPr bwMode="auto">
        <a:xfrm rot="5400000">
          <a:off x="4899442" y="-1874511"/>
          <a:ext cx="1812044" cy="5561068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до 50 пчелосемей–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 lang="ru-RU" sz="2400">
            <a:solidFill>
              <a:srgbClr val="800000"/>
            </a:solidFill>
            <a:latin typeface="Times New Roman"/>
            <a:cs typeface="Times New Roman"/>
          </a:endParaRPr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от 51 до 150 пчелосемей–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15</a:t>
          </a:r>
          <a:endParaRPr/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cs typeface="Times New Roman"/>
            </a:rPr>
            <a:t>более 150 пчелосемей - </a:t>
          </a: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25 баллов</a:t>
          </a:r>
          <a:endParaRPr/>
        </a:p>
      </dsp:txBody>
      <dsp:txXfrm rot="-5400000">
        <a:off x="3024931" y="88457"/>
        <a:ext cx="5472611" cy="1635130"/>
      </dsp:txXfrm>
    </dsp:sp>
    <dsp:sp modelId="{FAA9EF32-D8E2-4459-A06E-E3E1C0BBFABB}">
      <dsp:nvSpPr>
        <dsp:cNvPr id="0" name=""/>
        <dsp:cNvSpPr/>
      </dsp:nvSpPr>
      <dsp:spPr bwMode="auto">
        <a:xfrm>
          <a:off x="0" y="0"/>
          <a:ext cx="3100828" cy="2111843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3200" b="1">
              <a:solidFill>
                <a:srgbClr val="800000"/>
              </a:solidFill>
              <a:latin typeface="Times New Roman"/>
              <a:cs typeface="Times New Roman"/>
            </a:rPr>
            <a:t>пчеловодство</a:t>
          </a:r>
          <a:endParaRPr/>
        </a:p>
      </dsp:txBody>
      <dsp:txXfrm>
        <a:off x="103092" y="103092"/>
        <a:ext cx="2894644" cy="1905659"/>
      </dsp:txXfrm>
    </dsp:sp>
  </dsp:spTree>
</dsp:drawing>
</file>

<file path=ppt/diagrams/drawing14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845913068" name=""/>
      <dsp:cNvGrpSpPr/>
    </dsp:nvGrpSpPr>
    <dsp:grpSpPr bwMode="auto">
      <a:xfrm>
        <a:off x="0" y="0"/>
        <a:ext cx="9218333" cy="4570993"/>
        <a:chOff x="0" y="0"/>
        <a:chExt cx="9218333" cy="4570993"/>
      </a:xfrm>
    </dsp:grpSpPr>
    <dsp:sp modelId="{3C8E8DA9-031A-4004-B160-2B0A09B7C320}">
      <dsp:nvSpPr>
        <dsp:cNvPr id="0" name=""/>
        <dsp:cNvSpPr/>
      </dsp:nvSpPr>
      <dsp:spPr bwMode="auto">
        <a:xfrm>
          <a:off x="0" y="35525"/>
          <a:ext cx="9218333" cy="5151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32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производственные фонды</a:t>
          </a:r>
          <a:endParaRPr/>
        </a:p>
      </dsp:txBody>
      <dsp:txXfrm>
        <a:off x="0" y="35525"/>
        <a:ext cx="9218333" cy="515100"/>
      </dsp:txXfrm>
    </dsp:sp>
    <dsp:sp modelId="{1438F929-ED7F-46A7-8630-B87477AE256D}">
      <dsp:nvSpPr>
        <dsp:cNvPr id="0" name=""/>
        <dsp:cNvSpPr/>
      </dsp:nvSpPr>
      <dsp:spPr bwMode="auto">
        <a:xfrm>
          <a:off x="0" y="606900"/>
          <a:ext cx="3069776" cy="287972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в аренде общим сроком не менее чем на 3 года или в собственности земельных участков, относящихся к категории земель сельхозназначения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 </a:t>
          </a:r>
          <a:r>
            <a:rPr lang="ru-RU" sz="20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10 баллов</a:t>
          </a:r>
          <a:endParaRPr/>
        </a:p>
      </dsp:txBody>
      <dsp:txXfrm>
        <a:off x="0" y="606900"/>
        <a:ext cx="3069776" cy="2879725"/>
      </dsp:txXfrm>
    </dsp:sp>
    <dsp:sp modelId="{79A4A783-A9E6-4854-AF91-419EDE0E9AE1}">
      <dsp:nvSpPr>
        <dsp:cNvPr id="0" name=""/>
        <dsp:cNvSpPr/>
      </dsp:nvSpPr>
      <dsp:spPr bwMode="auto">
        <a:xfrm>
          <a:off x="3065467" y="606900"/>
          <a:ext cx="3069776" cy="287972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в аренде общим сроком не менее чем на 8 лет или в собственности зданий, строений, сооружений сельхозназначения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7 баллов</a:t>
          </a:r>
          <a:endParaRPr/>
        </a:p>
      </dsp:txBody>
      <dsp:txXfrm>
        <a:off x="3065467" y="606900"/>
        <a:ext cx="3069776" cy="2879725"/>
      </dsp:txXfrm>
    </dsp:sp>
    <dsp:sp modelId="{7D8CDA90-B842-45F9-8B74-589AF00F82D2}">
      <dsp:nvSpPr>
        <dsp:cNvPr id="0" name=""/>
        <dsp:cNvSpPr/>
      </dsp:nvSpPr>
      <dsp:spPr bwMode="auto">
        <a:xfrm>
          <a:off x="6136810" y="622306"/>
          <a:ext cx="3069776" cy="287972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400" b="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 </a:t>
          </a:r>
          <a:r>
            <a:rPr lang="ru-RU" sz="2000" b="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в собственности грузового автотранспорта, предназначенного для перевозки любых видов грузов или сельхозмашин (включая прицепы), и (или) иной сельхозтехники </a:t>
          </a:r>
          <a:endParaRPr lang="ru-RU" sz="1800" b="0">
            <a:solidFill>
              <a:srgbClr val="800000"/>
            </a:solidFill>
            <a:latin typeface="Times New Roman"/>
            <a:ea typeface="Arial"/>
            <a:cs typeface="Times New Roman"/>
          </a:endParaRPr>
        </a:p>
        <a:p>
          <a:pPr marL="0" lvl="0" indent="0" algn="ctr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3 баллов</a:t>
          </a:r>
          <a:endParaRPr lang="ru-RU" sz="1800" b="1">
            <a:solidFill>
              <a:srgbClr val="800000"/>
            </a:solidFill>
            <a:latin typeface="Times New Roman"/>
            <a:ea typeface="Arial"/>
            <a:cs typeface="Times New Roman"/>
          </a:endParaRPr>
        </a:p>
      </dsp:txBody>
      <dsp:txXfrm>
        <a:off x="6136810" y="622306"/>
        <a:ext cx="3069776" cy="2879725"/>
      </dsp:txXfrm>
    </dsp:sp>
    <dsp:sp modelId="{854C4132-EF93-4A95-9A1A-39AE26FE552D}">
      <dsp:nvSpPr>
        <dsp:cNvPr id="0" name=""/>
        <dsp:cNvSpPr/>
      </dsp:nvSpPr>
      <dsp:spPr bwMode="auto">
        <a:xfrm>
          <a:off x="0" y="3590745"/>
          <a:ext cx="9218333" cy="248913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608989501" name=""/>
      <dsp:cNvGrpSpPr/>
    </dsp:nvGrpSpPr>
    <dsp:grpSpPr bwMode="auto">
      <a:xfrm>
        <a:off x="0" y="0"/>
        <a:ext cx="8662543" cy="2783650"/>
        <a:chOff x="0" y="0"/>
        <a:chExt cx="8662543" cy="2783650"/>
      </a:xfrm>
    </dsp:grpSpPr>
    <dsp:sp modelId="{A3A756B3-C451-48BF-B897-CD320863D00C}">
      <dsp:nvSpPr>
        <dsp:cNvPr id="0" name=""/>
        <dsp:cNvSpPr/>
      </dsp:nvSpPr>
      <dsp:spPr bwMode="auto">
        <a:xfrm rot="5400000">
          <a:off x="4926516" y="-1617614"/>
          <a:ext cx="1812044" cy="5561068"/>
        </a:xfrm>
        <a:prstGeom prst="round2SameRect">
          <a:avLst>
            <a:gd name="adj1" fmla="val 16667"/>
            <a:gd name="adj2" fmla="val 0"/>
          </a:avLst>
        </a:prstGeom>
        <a:solidFill>
          <a:schemeClr val="dk2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dk2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latin typeface="Times New Roman"/>
              <a:cs typeface="Times New Roman"/>
            </a:rPr>
            <a:t>Участник отбора принимал участие в СВО – </a:t>
          </a:r>
          <a:r>
            <a:rPr lang="ru-RU" sz="2400" b="1">
              <a:latin typeface="Times New Roman"/>
              <a:cs typeface="Times New Roman"/>
            </a:rPr>
            <a:t>10 баллов</a:t>
          </a:r>
          <a:endParaRPr lang="ru-RU" sz="2400">
            <a:latin typeface="Times New Roman"/>
            <a:cs typeface="Times New Roman"/>
          </a:endParaRPr>
        </a:p>
        <a:p>
          <a:pPr marL="228600" lvl="1" indent="-22860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400">
              <a:latin typeface="Times New Roman"/>
              <a:cs typeface="Times New Roman"/>
            </a:rPr>
            <a:t>Участник отбора не принимал участие в СВО – </a:t>
          </a:r>
          <a:r>
            <a:rPr lang="ru-RU" sz="2400" b="1">
              <a:latin typeface="Times New Roman"/>
              <a:cs typeface="Times New Roman"/>
            </a:rPr>
            <a:t>0</a:t>
          </a:r>
          <a:endParaRPr lang="ru-RU" sz="2400" b="1">
            <a:latin typeface="Times New Roman"/>
            <a:cs typeface="Times New Roman"/>
          </a:endParaRPr>
        </a:p>
      </dsp:txBody>
      <dsp:txXfrm rot="-5400000">
        <a:off x="3052005" y="345354"/>
        <a:ext cx="5472611" cy="1635130"/>
      </dsp:txXfrm>
    </dsp:sp>
    <dsp:sp modelId="{FAA9EF32-D8E2-4459-A06E-E3E1C0BBFABB}">
      <dsp:nvSpPr>
        <dsp:cNvPr id="0" name=""/>
        <dsp:cNvSpPr/>
      </dsp:nvSpPr>
      <dsp:spPr bwMode="auto">
        <a:xfrm>
          <a:off x="0" y="0"/>
          <a:ext cx="3100828" cy="2111843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3200" b="1">
              <a:latin typeface="Times New Roman"/>
              <a:cs typeface="Times New Roman"/>
            </a:rPr>
            <a:t>Участие в СВО</a:t>
          </a:r>
          <a:endParaRPr lang="ru-RU" sz="3200" b="1">
            <a:latin typeface="Times New Roman"/>
            <a:cs typeface="Times New Roman"/>
          </a:endParaRPr>
        </a:p>
      </dsp:txBody>
      <dsp:txXfrm>
        <a:off x="103092" y="103092"/>
        <a:ext cx="2894644" cy="1905659"/>
      </dsp:txXfrm>
    </dsp:sp>
  </dsp:spTree>
</dsp:drawing>
</file>

<file path=ppt/diagrams/drawing16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471962461" name=""/>
      <dsp:cNvGrpSpPr/>
    </dsp:nvGrpSpPr>
    <dsp:grpSpPr bwMode="auto">
      <a:xfrm>
        <a:off x="0" y="0"/>
        <a:ext cx="9507079" cy="4583328"/>
        <a:chOff x="0" y="0"/>
        <a:chExt cx="9507079" cy="4583328"/>
      </a:xfrm>
    </dsp:grpSpPr>
    <dsp:sp modelId="{B7EA62AB-EC50-48BD-A404-BB94DAA76599}">
      <dsp:nvSpPr>
        <dsp:cNvPr id="0" name=""/>
        <dsp:cNvSpPr/>
      </dsp:nvSpPr>
      <dsp:spPr bwMode="auto">
        <a:xfrm rot="5400000">
          <a:off x="5201167" y="-2239622"/>
          <a:ext cx="1943537" cy="6661560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более 4 рабочих мест </a:t>
          </a: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- 15 баллов 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от 3 до 4 рабочих мест – </a:t>
          </a: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10 баллов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600"/>
            </a:spcAft>
            <a:buChar char="•"/>
            <a:defRPr/>
          </a:pPr>
          <a:r>
            <a:rPr lang="ru-RU" sz="2400" b="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от 1 до 2 рабочих мест - </a:t>
          </a: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5 баллов </a:t>
          </a:r>
          <a:endParaRPr lang="ru-RU" sz="2000" b="1">
            <a:solidFill>
              <a:srgbClr val="800000"/>
            </a:solidFill>
            <a:latin typeface="Times New Roman"/>
            <a:ea typeface="Arial"/>
            <a:cs typeface="Times New Roman"/>
          </a:endParaRPr>
        </a:p>
      </dsp:txBody>
      <dsp:txXfrm rot="-5400000">
        <a:off x="2842156" y="214265"/>
        <a:ext cx="6566684" cy="1753785"/>
      </dsp:txXfrm>
    </dsp:sp>
    <dsp:sp modelId="{FD0E0E70-30A5-4BFD-93D7-89D07A697334}">
      <dsp:nvSpPr>
        <dsp:cNvPr id="0" name=""/>
        <dsp:cNvSpPr/>
      </dsp:nvSpPr>
      <dsp:spPr bwMode="auto">
        <a:xfrm>
          <a:off x="69424" y="11567"/>
          <a:ext cx="2840594" cy="2182004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Количество рабочих мест, которое предполагается создать</a:t>
          </a:r>
          <a:endParaRPr/>
        </a:p>
      </dsp:txBody>
      <dsp:txXfrm>
        <a:off x="175941" y="118084"/>
        <a:ext cx="2627560" cy="1968970"/>
      </dsp:txXfrm>
    </dsp:sp>
    <dsp:sp modelId="{AD6857EA-D78C-4769-B4F2-818FF1DBC378}">
      <dsp:nvSpPr>
        <dsp:cNvPr id="0" name=""/>
        <dsp:cNvSpPr/>
      </dsp:nvSpPr>
      <dsp:spPr bwMode="auto">
        <a:xfrm rot="5400000">
          <a:off x="5219746" y="181291"/>
          <a:ext cx="2123596" cy="6451068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10861925"/>
            <a:satOff val="-51245"/>
            <a:lumOff val="-1851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10861925"/>
              <a:satOff val="-51245"/>
              <a:lumOff val="-1851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Участник обнаружил знание проекта и ответил на 100 %  заданных ему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5 баллов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Участник обнаружил знание проекта на 80 и более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4 балла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Участник обнаружил знание проекта и ответил на 60 и более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3 балла</a:t>
          </a:r>
          <a:endParaRPr/>
        </a:p>
        <a:p>
          <a:pPr marL="228600" lvl="1" indent="-228600" algn="l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1800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Участник обнаружил незнание проекта и ответил менее чем на 60 % вопросов - </a:t>
          </a:r>
          <a:r>
            <a:rPr lang="ru-RU" sz="18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0 баллов</a:t>
          </a:r>
          <a:endParaRPr lang="ru-RU" sz="1800">
            <a:solidFill>
              <a:srgbClr val="800000"/>
            </a:solidFill>
            <a:latin typeface="Times New Roman"/>
            <a:ea typeface="Arial"/>
            <a:cs typeface="Times New Roman"/>
          </a:endParaRPr>
        </a:p>
      </dsp:txBody>
      <dsp:txXfrm rot="-5400000">
        <a:off x="3056011" y="2448692"/>
        <a:ext cx="6347403" cy="1916266"/>
      </dsp:txXfrm>
    </dsp:sp>
    <dsp:sp modelId="{938CC810-33FF-4824-A68C-0DF103BCC5EC}">
      <dsp:nvSpPr>
        <dsp:cNvPr id="0" name=""/>
        <dsp:cNvSpPr/>
      </dsp:nvSpPr>
      <dsp:spPr bwMode="auto">
        <a:xfrm>
          <a:off x="1561" y="2291260"/>
          <a:ext cx="3052887" cy="2291911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ea typeface="Arial"/>
              <a:cs typeface="Times New Roman"/>
            </a:rPr>
            <a:t>Очное собеседование  оценка каждого члена комиссии</a:t>
          </a:r>
          <a:endParaRPr lang="ru-RU" sz="2400" b="1">
            <a:solidFill>
              <a:srgbClr val="800000"/>
            </a:solidFill>
            <a:latin typeface="Times New Roman"/>
            <a:ea typeface="Arial"/>
            <a:cs typeface="Times New Roman"/>
          </a:endParaRPr>
        </a:p>
      </dsp:txBody>
      <dsp:txXfrm>
        <a:off x="113443" y="2403142"/>
        <a:ext cx="2829123" cy="2068147"/>
      </dsp:txXfrm>
    </dsp:sp>
  </dsp:spTree>
</dsp:drawing>
</file>

<file path=ppt/diagrams/drawing17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923356751" name=""/>
      <dsp:cNvGrpSpPr/>
    </dsp:nvGrpSpPr>
    <dsp:grpSpPr bwMode="auto">
      <a:xfrm>
        <a:off x="0" y="0"/>
        <a:ext cx="9234168" cy="5073970"/>
        <a:chOff x="0" y="0"/>
        <a:chExt cx="9234168" cy="5073970"/>
      </a:xfrm>
    </dsp:grpSpPr>
    <dsp:sp modelId="{4A2E9C0E-817C-40D1-B708-752D8F98F153}">
      <dsp:nvSpPr>
        <dsp:cNvPr id="0" name=""/>
        <dsp:cNvSpPr/>
      </dsp:nvSpPr>
      <dsp:spPr bwMode="auto">
        <a:xfrm rot="16199999">
          <a:off x="1040049" y="-1040049"/>
          <a:ext cx="2536985" cy="4617084"/>
        </a:xfrm>
        <a:prstGeom prst="round1Rect">
          <a:avLst>
            <a:gd name="adj" fmla="val 16667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56464" tIns="156464" rIns="156464" bIns="156464" numCol="1" spcCol="1270" rtlCol="0" fromWordArt="0" anchor="ctr" anchorCtr="0" forceAA="0" upright="0" compatLnSpc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200">
              <a:solidFill>
                <a:srgbClr val="002060"/>
              </a:solidFill>
              <a:latin typeface="Times New Roman"/>
              <a:cs typeface="Times New Roman"/>
            </a:rPr>
            <a:t>прирост объема производства сельскохозяйственной продукции в отчетном году по отношению к предыдущему году</a:t>
          </a:r>
          <a:endParaRPr sz="2200"/>
        </a:p>
      </dsp:txBody>
      <dsp:txXfrm rot="5400000">
        <a:off x="-1" y="1"/>
        <a:ext cx="4617084" cy="1902738"/>
      </dsp:txXfrm>
    </dsp:sp>
    <dsp:sp modelId="{2EE855D4-2AF1-4105-A00B-C90614A1C458}">
      <dsp:nvSpPr>
        <dsp:cNvPr id="0" name=""/>
        <dsp:cNvSpPr/>
      </dsp:nvSpPr>
      <dsp:spPr bwMode="auto">
        <a:xfrm>
          <a:off x="4617084" y="39754"/>
          <a:ext cx="4617084" cy="2536985"/>
        </a:xfrm>
        <a:prstGeom prst="round1Rect">
          <a:avLst>
            <a:gd name="adj" fmla="val 16667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56464" tIns="156464" rIns="156464" bIns="156464" numCol="1" spcCol="1270" rtlCol="0" fromWordArt="0" anchor="ctr" anchorCtr="0" forceAA="0" upright="0" compatLnSpc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200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объем производства с/х продукции, выраженный в натуральных  </a:t>
          </a:r>
          <a:r>
            <a:rPr lang="ru-RU" sz="2200" strike="sngStrike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и</a:t>
          </a:r>
          <a:r>
            <a:rPr lang="ru-RU" sz="2200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 </a:t>
          </a:r>
          <a:r>
            <a:rPr lang="ru-RU" sz="2200" strike="sngStrike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денежных</a:t>
          </a:r>
          <a:r>
            <a:rPr lang="ru-RU" sz="2200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 показателях</a:t>
          </a:r>
          <a:endParaRPr sz="2200"/>
        </a:p>
      </dsp:txBody>
      <dsp:txXfrm>
        <a:off x="4617084" y="39754"/>
        <a:ext cx="4617084" cy="1902738"/>
      </dsp:txXfrm>
    </dsp:sp>
    <dsp:sp modelId="{69C43459-AB82-4631-B64F-95908E293A88}">
      <dsp:nvSpPr>
        <dsp:cNvPr id="0" name=""/>
        <dsp:cNvSpPr/>
      </dsp:nvSpPr>
      <dsp:spPr bwMode="auto">
        <a:xfrm rot="10800000">
          <a:off x="0" y="2536985"/>
          <a:ext cx="4617084" cy="2536985"/>
        </a:xfrm>
        <a:prstGeom prst="round1Rect">
          <a:avLst>
            <a:gd name="adj" fmla="val 16667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56464" tIns="156464" rIns="156464" bIns="156464" numCol="1" spcCol="1270" rtlCol="0" fromWordArt="0" anchor="ctr" anchorCtr="0" forceAA="0" upright="0" compatLnSpc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200">
              <a:solidFill>
                <a:srgbClr val="002060"/>
              </a:solidFill>
              <a:latin typeface="Times New Roman"/>
              <a:cs typeface="Times New Roman"/>
            </a:rPr>
            <a:t>количество принятых новых постоянных работников, сведения о которых подтверждаются справкой налогового органа, и их сохранение в течение не менее 5 лет </a:t>
          </a:r>
          <a:endParaRPr sz="2200"/>
        </a:p>
      </dsp:txBody>
      <dsp:txXfrm rot="10800000">
        <a:off x="0" y="3171231"/>
        <a:ext cx="4617084" cy="1902738"/>
      </dsp:txXfrm>
    </dsp:sp>
    <dsp:sp modelId="{24A98B4D-7443-467D-BAA9-6FEA40BDCC10}">
      <dsp:nvSpPr>
        <dsp:cNvPr id="0" name=""/>
        <dsp:cNvSpPr/>
      </dsp:nvSpPr>
      <dsp:spPr bwMode="auto">
        <a:xfrm rot="5400000">
          <a:off x="5657133" y="1496935"/>
          <a:ext cx="2536985" cy="4617084"/>
        </a:xfrm>
        <a:prstGeom prst="round1Rect">
          <a:avLst>
            <a:gd name="adj" fmla="val 16667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156464" tIns="156464" rIns="156464" bIns="156464" numCol="1" spcCol="1270" rtlCol="0" fromWordArt="0" anchor="ctr" anchorCtr="0" forceAA="0" upright="0" compatLnSpc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200">
              <a:solidFill>
                <a:srgbClr val="002060"/>
              </a:solidFill>
              <a:latin typeface="Times New Roman"/>
              <a:ea typeface="Times New Roman"/>
              <a:cs typeface="Times New Roman"/>
            </a:rPr>
            <a:t>объем реализации с/х продукции, выраженный в натуральных  и денежных показателях</a:t>
          </a:r>
          <a:endParaRPr sz="2200"/>
        </a:p>
      </dsp:txBody>
      <dsp:txXfrm rot="-5400000">
        <a:off x="4617083" y="3171231"/>
        <a:ext cx="4617084" cy="1902738"/>
      </dsp:txXfrm>
    </dsp:sp>
    <dsp:sp modelId="{C3C3B8E0-CE85-449A-A3FE-D07B71C04508}">
      <dsp:nvSpPr>
        <dsp:cNvPr id="0" name=""/>
        <dsp:cNvSpPr/>
      </dsp:nvSpPr>
      <dsp:spPr bwMode="auto">
        <a:xfrm>
          <a:off x="2484185" y="1958755"/>
          <a:ext cx="4318820" cy="1156459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462006"/>
              </a:solidFill>
              <a:latin typeface="Times New Roman"/>
              <a:cs typeface="Times New Roman"/>
            </a:rPr>
            <a:t>Агростартап</a:t>
          </a:r>
          <a:endParaRPr/>
        </a:p>
      </dsp:txBody>
      <dsp:txXfrm>
        <a:off x="2540639" y="2015209"/>
        <a:ext cx="4205912" cy="1043551"/>
      </dsp:txXfrm>
    </dsp:sp>
  </dsp:spTree>
</dsp:drawing>
</file>

<file path=ppt/diagrams/drawing2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2023355663" name=""/>
      <dsp:cNvGrpSpPr/>
    </dsp:nvGrpSpPr>
    <dsp:grpSpPr bwMode="auto">
      <a:xfrm>
        <a:off x="0" y="0"/>
        <a:ext cx="9208396" cy="5279065"/>
        <a:chOff x="0" y="0"/>
        <a:chExt cx="9208396" cy="5279065"/>
      </a:xfrm>
    </dsp:grpSpPr>
    <dsp:sp modelId="{D6B5B4F0-97D7-4605-840D-03764CE2D8DF}">
      <dsp:nvSpPr>
        <dsp:cNvPr id="0" name=""/>
        <dsp:cNvSpPr/>
      </dsp:nvSpPr>
      <dsp:spPr bwMode="auto">
        <a:xfrm>
          <a:off x="0" y="908"/>
          <a:ext cx="920839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522D29CF-9C55-4016-BAF7-28FC5BA54953}">
      <dsp:nvSpPr>
        <dsp:cNvPr id="0" name=""/>
        <dsp:cNvSpPr/>
      </dsp:nvSpPr>
      <dsp:spPr bwMode="auto">
        <a:xfrm>
          <a:off x="0" y="0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600" b="1">
            <a:solidFill>
              <a:srgbClr val="800000"/>
            </a:solidFill>
            <a:latin typeface="Times New Roman"/>
            <a:cs typeface="Times New Roman"/>
          </a:endParaRPr>
        </a:p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зарегистрирован на сельской территории или территории сельской агломерации Омской области в текущем финансовом году</a:t>
          </a:r>
          <a:endParaRPr/>
        </a:p>
      </dsp:txBody>
      <dsp:txXfrm>
        <a:off x="0" y="0"/>
        <a:ext cx="9208396" cy="879541"/>
      </dsp:txXfrm>
    </dsp:sp>
    <dsp:sp modelId="{F7D8A28F-3A73-4AA7-AC6A-0D92EC8CABEF}">
      <dsp:nvSpPr>
        <dsp:cNvPr id="0" name=""/>
        <dsp:cNvSpPr/>
      </dsp:nvSpPr>
      <dsp:spPr bwMode="auto">
        <a:xfrm>
          <a:off x="0" y="880449"/>
          <a:ext cx="9208396" cy="0"/>
        </a:xfrm>
        <a:prstGeom prst="line">
          <a:avLst/>
        </a:prstGeom>
        <a:solidFill>
          <a:schemeClr val="accent4">
            <a:hueOff val="1960178"/>
            <a:satOff val="-8155"/>
            <a:lumOff val="1922"/>
            <a:alphaOff val="0"/>
          </a:schemeClr>
        </a:solidFill>
        <a:ln w="12700" cap="flat" cmpd="sng" algn="ctr">
          <a:solidFill>
            <a:schemeClr val="accent4">
              <a:hueOff val="1960178"/>
              <a:satOff val="-8155"/>
              <a:lumOff val="1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40C80C1B-75DD-45D5-A512-8218CB631539}">
      <dsp:nvSpPr>
        <dsp:cNvPr id="0" name=""/>
        <dsp:cNvSpPr/>
      </dsp:nvSpPr>
      <dsp:spPr bwMode="auto">
        <a:xfrm>
          <a:off x="0" y="848657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получал в текущем финансовом году средств из областного бюджета в соответствии с иными правовыми актами Омской области на эти цели</a:t>
          </a:r>
          <a:endParaRPr/>
        </a:p>
      </dsp:txBody>
      <dsp:txXfrm>
        <a:off x="0" y="848657"/>
        <a:ext cx="9208396" cy="879541"/>
      </dsp:txXfrm>
    </dsp:sp>
    <dsp:sp modelId="{9BCD8474-1475-41B4-A35F-F2577B865B3B}">
      <dsp:nvSpPr>
        <dsp:cNvPr id="0" name=""/>
        <dsp:cNvSpPr/>
      </dsp:nvSpPr>
      <dsp:spPr bwMode="auto">
        <a:xfrm>
          <a:off x="0" y="1759991"/>
          <a:ext cx="9208396" cy="0"/>
        </a:xfrm>
        <a:prstGeom prst="line">
          <a:avLst/>
        </a:prstGeom>
        <a:solidFill>
          <a:schemeClr val="accent4">
            <a:hueOff val="3920356"/>
            <a:satOff val="-16311"/>
            <a:lumOff val="3843"/>
            <a:alphaOff val="0"/>
          </a:schemeClr>
        </a:solidFill>
        <a:ln w="12700" cap="flat" cmpd="sng" algn="ctr">
          <a:solidFill>
            <a:schemeClr val="accent4">
              <a:hueOff val="3920356"/>
              <a:satOff val="-16311"/>
              <a:lumOff val="3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6E50CFB1-1247-40EE-9694-432BF8E189E5}">
      <dsp:nvSpPr>
        <dsp:cNvPr id="0" name=""/>
        <dsp:cNvSpPr/>
      </dsp:nvSpPr>
      <dsp:spPr bwMode="auto">
        <a:xfrm>
          <a:off x="0" y="1728199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имеет просроченной задолженности по возврату в областной бюджет субсидий, бюджетных инвестиций, а также иной просроченной задолженности по денежным обязательствам перед Омской областью</a:t>
          </a:r>
          <a:endParaRPr/>
        </a:p>
      </dsp:txBody>
      <dsp:txXfrm>
        <a:off x="0" y="1728199"/>
        <a:ext cx="9208396" cy="879541"/>
      </dsp:txXfrm>
    </dsp:sp>
    <dsp:sp modelId="{B93257E0-766A-4EFA-A85A-E0D0D9A63152}">
      <dsp:nvSpPr>
        <dsp:cNvPr id="0" name=""/>
        <dsp:cNvSpPr/>
      </dsp:nvSpPr>
      <dsp:spPr bwMode="auto">
        <a:xfrm>
          <a:off x="0" y="2639532"/>
          <a:ext cx="9208396" cy="0"/>
        </a:xfrm>
        <a:prstGeom prst="line">
          <a:avLst/>
        </a:prstGeom>
        <a:solidFill>
          <a:schemeClr val="accent4">
            <a:hueOff val="5880535"/>
            <a:satOff val="-24466"/>
            <a:lumOff val="5765"/>
            <a:alphaOff val="0"/>
          </a:schemeClr>
        </a:solidFill>
        <a:ln w="12700" cap="flat" cmpd="sng" algn="ctr">
          <a:solidFill>
            <a:schemeClr val="accent4">
              <a:hueOff val="5880535"/>
              <a:satOff val="-24466"/>
              <a:lumOff val="5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BCDA270F-BB7F-4E0F-BD8A-3B987E12CB59}">
      <dsp:nvSpPr>
        <dsp:cNvPr id="0" name=""/>
        <dsp:cNvSpPr/>
      </dsp:nvSpPr>
      <dsp:spPr bwMode="auto">
        <a:xfrm>
          <a:off x="0" y="2607740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имеет неисполненной обязанности по уплате налогов, сборов, страховых взносов, пеней, штрафов, процентов в сумме, превышающей 10 тыс. рублей;</a:t>
          </a:r>
          <a:endParaRPr/>
        </a:p>
      </dsp:txBody>
      <dsp:txXfrm>
        <a:off x="0" y="2607740"/>
        <a:ext cx="9208396" cy="879541"/>
      </dsp:txXfrm>
    </dsp:sp>
    <dsp:sp modelId="{5AC933E0-8E61-485B-8146-6F3E84469183}">
      <dsp:nvSpPr>
        <dsp:cNvPr id="0" name=""/>
        <dsp:cNvSpPr/>
      </dsp:nvSpPr>
      <dsp:spPr bwMode="auto">
        <a:xfrm>
          <a:off x="0" y="3519073"/>
          <a:ext cx="9208396" cy="0"/>
        </a:xfrm>
        <a:prstGeom prst="line">
          <a:avLst/>
        </a:prstGeom>
        <a:solidFill>
          <a:schemeClr val="accent4">
            <a:hueOff val="7840713"/>
            <a:satOff val="-32622"/>
            <a:lumOff val="7686"/>
            <a:alphaOff val="0"/>
          </a:schemeClr>
        </a:solidFill>
        <a:ln w="12700" cap="flat" cmpd="sng" algn="ctr">
          <a:solidFill>
            <a:schemeClr val="accent4">
              <a:hueOff val="7840713"/>
              <a:satOff val="-32622"/>
              <a:lumOff val="7686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FB12EF12-D056-4C43-9A22-5ADA5C5968C2}">
      <dsp:nvSpPr>
        <dsp:cNvPr id="0" name=""/>
        <dsp:cNvSpPr/>
      </dsp:nvSpPr>
      <dsp:spPr bwMode="auto">
        <a:xfrm>
          <a:off x="0" y="3487281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8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не является иностранным агентом в соответствии с Федеральным законом </a:t>
          </a:r>
          <a:endParaRPr/>
        </a:p>
      </dsp:txBody>
      <dsp:txXfrm>
        <a:off x="0" y="3487281"/>
        <a:ext cx="9208396" cy="879541"/>
      </dsp:txXfrm>
    </dsp:sp>
    <dsp:sp modelId="{388DCE61-1807-4D23-83DC-7A4CCA1A6D76}">
      <dsp:nvSpPr>
        <dsp:cNvPr id="0" name=""/>
        <dsp:cNvSpPr/>
      </dsp:nvSpPr>
      <dsp:spPr bwMode="auto">
        <a:xfrm>
          <a:off x="0" y="4398615"/>
          <a:ext cx="9208396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62765ACC-D98D-46C0-8E30-EB873103EF88}">
      <dsp:nvSpPr>
        <dsp:cNvPr id="0" name=""/>
        <dsp:cNvSpPr/>
      </dsp:nvSpPr>
      <dsp:spPr bwMode="auto">
        <a:xfrm>
          <a:off x="0" y="4366823"/>
          <a:ext cx="9208396" cy="879541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600" b="1">
              <a:solidFill>
                <a:srgbClr val="800000"/>
              </a:solidFill>
              <a:latin typeface="Times New Roman"/>
              <a:cs typeface="Times New Roman"/>
            </a:rPr>
            <a:t>не находится в перечне организаций и физлиц, в отношении которых имеются сведения об их причастности к экстремистской деятельности или терроризму, связанных с террористическими организациями и террористами или с распространением оружия массового уничтожени</a:t>
          </a:r>
          <a:r>
            <a:rPr lang="ru-RU" sz="1400" b="1">
              <a:solidFill>
                <a:srgbClr val="800000"/>
              </a:solidFill>
              <a:latin typeface="Times New Roman"/>
              <a:cs typeface="Times New Roman"/>
            </a:rPr>
            <a:t>я</a:t>
          </a:r>
          <a:endParaRPr/>
        </a:p>
      </dsp:txBody>
      <dsp:txXfrm>
        <a:off x="0" y="4366823"/>
        <a:ext cx="9208396" cy="879541"/>
      </dsp:txXfrm>
    </dsp:sp>
  </dsp:spTree>
</dsp:drawing>
</file>

<file path=ppt/diagrams/drawing3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262184285" name=""/>
      <dsp:cNvGrpSpPr/>
    </dsp:nvGrpSpPr>
    <dsp:grpSpPr bwMode="auto">
      <a:xfrm>
        <a:off x="0" y="0"/>
        <a:ext cx="9965634" cy="5094107"/>
        <a:chOff x="0" y="0"/>
        <a:chExt cx="9965634" cy="5094107"/>
      </a:xfrm>
    </dsp:grpSpPr>
    <dsp:sp modelId="{FBCA5C78-1503-4A43-9554-6489743ABC92}">
      <dsp:nvSpPr>
        <dsp:cNvPr id="0" name=""/>
        <dsp:cNvSpPr/>
      </dsp:nvSpPr>
      <dsp:spPr bwMode="auto">
        <a:xfrm>
          <a:off x="0" y="0"/>
          <a:ext cx="5094107" cy="509410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0022670B-C7FD-4365-9F47-AFD68A7B1235}">
      <dsp:nvSpPr>
        <dsp:cNvPr id="0" name=""/>
        <dsp:cNvSpPr/>
      </dsp:nvSpPr>
      <dsp:spPr bwMode="auto">
        <a:xfrm>
          <a:off x="2547053" y="0"/>
          <a:ext cx="7418580" cy="50941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110490" tIns="110490" rIns="110490" bIns="110490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900" b="1" u="sng">
              <a:solidFill>
                <a:srgbClr val="800000"/>
              </a:solidFill>
              <a:latin typeface="Times New Roman"/>
              <a:cs typeface="Times New Roman"/>
            </a:rPr>
            <a:t>в течение не более 30 календарных дней с даты признании его победителем</a:t>
          </a:r>
          <a:endParaRPr sz="2900"/>
        </a:p>
      </dsp:txBody>
      <dsp:txXfrm>
        <a:off x="2547053" y="0"/>
        <a:ext cx="7418580" cy="1528235"/>
      </dsp:txXfrm>
    </dsp:sp>
    <dsp:sp modelId="{39220D27-3CA6-478E-9DCA-029F2B7D9DA9}">
      <dsp:nvSpPr>
        <dsp:cNvPr id="0" name=""/>
        <dsp:cNvSpPr/>
      </dsp:nvSpPr>
      <dsp:spPr bwMode="auto">
        <a:xfrm>
          <a:off x="891470" y="1528235"/>
          <a:ext cx="3311166" cy="331116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-2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366DC19E-ECA0-4FA3-899C-7F540ED55812}">
      <dsp:nvSpPr>
        <dsp:cNvPr id="0" name=""/>
        <dsp:cNvSpPr/>
      </dsp:nvSpPr>
      <dsp:spPr bwMode="auto">
        <a:xfrm>
          <a:off x="2547053" y="1528235"/>
          <a:ext cx="7418580" cy="33111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2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110489" tIns="110489" rIns="110489" bIns="110489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900">
              <a:solidFill>
                <a:srgbClr val="800000"/>
              </a:solidFill>
              <a:latin typeface="Times New Roman"/>
              <a:cs typeface="Times New Roman"/>
            </a:rPr>
            <a:t>Зарегистрировать КФХ или ИП на сельской территории или территории сельской агломерации Омской области в органах ФНС</a:t>
          </a:r>
          <a:endParaRPr sz="2900"/>
        </a:p>
      </dsp:txBody>
      <dsp:txXfrm>
        <a:off x="2547053" y="1528235"/>
        <a:ext cx="7418580" cy="1528230"/>
      </dsp:txXfrm>
    </dsp:sp>
    <dsp:sp modelId="{D5E4A02E-C18F-44A7-B1F1-9BDCC582744B}">
      <dsp:nvSpPr>
        <dsp:cNvPr id="0" name=""/>
        <dsp:cNvSpPr/>
      </dsp:nvSpPr>
      <dsp:spPr bwMode="auto">
        <a:xfrm>
          <a:off x="1782938" y="3056466"/>
          <a:ext cx="1528230" cy="152823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-4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A9F4A7BE-7840-45B2-909F-70B561479134}">
      <dsp:nvSpPr>
        <dsp:cNvPr id="0" name=""/>
        <dsp:cNvSpPr/>
      </dsp:nvSpPr>
      <dsp:spPr bwMode="auto">
        <a:xfrm>
          <a:off x="2547053" y="3056466"/>
          <a:ext cx="7418580" cy="15282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110490" tIns="110490" rIns="110490" bIns="110490" numCol="1" spcCol="1270" rtlCol="0" fromWordArt="0" anchor="ctr" anchorCtr="0" forceAA="0" upright="0" compatLnSpc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900">
              <a:solidFill>
                <a:srgbClr val="800000"/>
              </a:solidFill>
              <a:latin typeface="Times New Roman"/>
              <a:cs typeface="Times New Roman"/>
            </a:rPr>
            <a:t>предоставить копию соглашения о создании КФХ или решение ИП о ведении КФХ в качестве главы КФХ	</a:t>
          </a:r>
          <a:endParaRPr sz="2900"/>
        </a:p>
      </dsp:txBody>
      <dsp:txXfrm>
        <a:off x="2547053" y="3056466"/>
        <a:ext cx="7418580" cy="1528230"/>
      </dsp:txXfrm>
    </dsp:sp>
  </dsp:spTree>
</dsp:drawing>
</file>

<file path=ppt/diagrams/drawing4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385758837" name=""/>
      <dsp:cNvGrpSpPr/>
    </dsp:nvGrpSpPr>
    <dsp:grpSpPr bwMode="auto">
      <a:xfrm>
        <a:off x="0" y="0"/>
        <a:ext cx="7601404" cy="5636176"/>
        <a:chOff x="0" y="0"/>
        <a:chExt cx="7601404" cy="5636176"/>
      </a:xfrm>
    </dsp:grpSpPr>
    <dsp:sp modelId="{E982AA7E-2358-4D0C-8E05-9139E5B68EF3}">
      <dsp:nvSpPr>
        <dsp:cNvPr id="0" name=""/>
        <dsp:cNvSpPr/>
      </dsp:nvSpPr>
      <dsp:spPr bwMode="auto">
        <a:xfrm>
          <a:off x="0" y="616"/>
          <a:ext cx="7601404" cy="927331"/>
        </a:xfrm>
        <a:prstGeom prst="roundRect">
          <a:avLst>
            <a:gd name="adj" fmla="val 1666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документ, удостоверяющий личность;</a:t>
          </a:r>
          <a:endParaRPr/>
        </a:p>
      </dsp:txBody>
      <dsp:txXfrm>
        <a:off x="45269" y="45885"/>
        <a:ext cx="7510866" cy="836794"/>
      </dsp:txXfrm>
    </dsp:sp>
    <dsp:sp modelId="{6203C6EE-7580-47BE-AEDA-DA9C7046BE89}">
      <dsp:nvSpPr>
        <dsp:cNvPr id="0" name=""/>
        <dsp:cNvSpPr/>
      </dsp:nvSpPr>
      <dsp:spPr bwMode="auto">
        <a:xfrm>
          <a:off x="0" y="942138"/>
          <a:ext cx="7601404" cy="927331"/>
        </a:xfrm>
        <a:prstGeom prst="roundRect">
          <a:avLst>
            <a:gd name="adj" fmla="val 1666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подтверждающие государственную регистрацию КФХ или ИП (</a:t>
          </a:r>
          <a:r>
            <a:rPr lang="ru-RU" sz="1800" b="1" u="sng">
              <a:solidFill>
                <a:srgbClr val="800000"/>
              </a:solidFill>
              <a:latin typeface="Times New Roman"/>
              <a:cs typeface="Times New Roman"/>
            </a:rPr>
            <a:t>для КФХ или ИП</a:t>
          </a: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);</a:t>
          </a:r>
          <a:endParaRPr/>
        </a:p>
      </dsp:txBody>
      <dsp:txXfrm>
        <a:off x="45269" y="987407"/>
        <a:ext cx="7510866" cy="836794"/>
      </dsp:txXfrm>
    </dsp:sp>
    <dsp:sp modelId="{26E3967A-FC54-4625-A217-B4E94686D509}">
      <dsp:nvSpPr>
        <dsp:cNvPr id="0" name=""/>
        <dsp:cNvSpPr/>
      </dsp:nvSpPr>
      <dsp:spPr bwMode="auto">
        <a:xfrm>
          <a:off x="0" y="1883660"/>
          <a:ext cx="7601404" cy="927331"/>
        </a:xfrm>
        <a:prstGeom prst="roundRect">
          <a:avLst>
            <a:gd name="adj" fmla="val 16667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 соглашение о создании КФХ или решение ИП о ведении КФХ в качестве главы КФХ (</a:t>
          </a:r>
          <a:r>
            <a:rPr lang="ru-RU" sz="1800" b="1" u="sng">
              <a:solidFill>
                <a:srgbClr val="800000"/>
              </a:solidFill>
              <a:latin typeface="Times New Roman"/>
              <a:cs typeface="Times New Roman"/>
            </a:rPr>
            <a:t>для КФХ или ИП</a:t>
          </a: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);</a:t>
          </a:r>
          <a:endParaRPr/>
        </a:p>
      </dsp:txBody>
      <dsp:txXfrm>
        <a:off x="45269" y="1928929"/>
        <a:ext cx="7510866" cy="836794"/>
      </dsp:txXfrm>
    </dsp:sp>
    <dsp:sp modelId="{54B52E19-404E-4AFB-957F-D654F5DF7B0A}">
      <dsp:nvSpPr>
        <dsp:cNvPr id="0" name=""/>
        <dsp:cNvSpPr/>
      </dsp:nvSpPr>
      <dsp:spPr bwMode="auto">
        <a:xfrm>
          <a:off x="0" y="2825182"/>
          <a:ext cx="7601404" cy="927331"/>
        </a:xfrm>
        <a:prstGeom prst="roundRect">
          <a:avLst>
            <a:gd name="adj" fmla="val 1666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бизнес-план по созданию и развитию хозяйства;</a:t>
          </a:r>
          <a:endParaRPr/>
        </a:p>
      </dsp:txBody>
      <dsp:txXfrm>
        <a:off x="45269" y="2870451"/>
        <a:ext cx="7510866" cy="836794"/>
      </dsp:txXfrm>
    </dsp:sp>
    <dsp:sp modelId="{60442BDB-A4DA-4B99-B940-9A4977F76D02}">
      <dsp:nvSpPr>
        <dsp:cNvPr id="0" name=""/>
        <dsp:cNvSpPr/>
      </dsp:nvSpPr>
      <dsp:spPr bwMode="auto">
        <a:xfrm>
          <a:off x="0" y="3766704"/>
          <a:ext cx="7601404" cy="927331"/>
        </a:xfrm>
        <a:prstGeom prst="roundRect">
          <a:avLst>
            <a:gd name="adj" fmla="val 166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выданные кредитными организациями, подтверждающие наличие не менее 10 % собственных средств на оплату общей суммы приобретений;</a:t>
          </a:r>
          <a:endParaRPr/>
        </a:p>
      </dsp:txBody>
      <dsp:txXfrm>
        <a:off x="45269" y="3811973"/>
        <a:ext cx="7510866" cy="836794"/>
      </dsp:txXfrm>
    </dsp:sp>
    <dsp:sp modelId="{489FCA74-C529-499A-B297-9FD94ACE407B}">
      <dsp:nvSpPr>
        <dsp:cNvPr id="0" name=""/>
        <dsp:cNvSpPr/>
      </dsp:nvSpPr>
      <dsp:spPr bwMode="auto">
        <a:xfrm>
          <a:off x="0" y="4708226"/>
          <a:ext cx="7601404" cy="927331"/>
        </a:xfrm>
        <a:prstGeom prst="roundRect">
          <a:avLst>
            <a:gd name="adj" fmla="val 1666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справка налогового органа об исполнении  обязанности по уплате налогов, сборов, взносов;</a:t>
          </a:r>
          <a:endParaRPr lang="ru-RU" sz="1400" b="1">
            <a:solidFill>
              <a:srgbClr val="800000"/>
            </a:solidFill>
            <a:latin typeface="Times New Roman"/>
            <a:cs typeface="Times New Roman"/>
          </a:endParaRPr>
        </a:p>
      </dsp:txBody>
      <dsp:txXfrm>
        <a:off x="45269" y="4753495"/>
        <a:ext cx="7510866" cy="836794"/>
      </dsp:txXfrm>
    </dsp:sp>
  </dsp:spTree>
</dsp:drawing>
</file>

<file path=ppt/diagrams/drawing5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398144671" name=""/>
      <dsp:cNvGrpSpPr/>
    </dsp:nvGrpSpPr>
    <dsp:grpSpPr bwMode="auto">
      <a:xfrm>
        <a:off x="0" y="0"/>
        <a:ext cx="9369287" cy="5115105"/>
        <a:chOff x="0" y="0"/>
        <a:chExt cx="9369287" cy="5115105"/>
      </a:xfrm>
    </dsp:grpSpPr>
    <dsp:sp modelId="{85C9658A-4D2B-4880-91CE-C5C12A83E198}">
      <dsp:nvSpPr>
        <dsp:cNvPr id="0" name=""/>
        <dsp:cNvSpPr/>
      </dsp:nvSpPr>
      <dsp:spPr bwMode="auto">
        <a:xfrm>
          <a:off x="0" y="1444"/>
          <a:ext cx="9369287" cy="1189048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отчетность о финансово-экономическом состоянии за год, предшествующий году предоставления субсидии, и отчетные периоды текущего года (для КФХ и ИП)</a:t>
          </a:r>
          <a:endParaRPr/>
        </a:p>
      </dsp:txBody>
      <dsp:txXfrm>
        <a:off x="58045" y="59488"/>
        <a:ext cx="9253197" cy="1072958"/>
      </dsp:txXfrm>
    </dsp:sp>
    <dsp:sp modelId="{874370A3-BFAF-4235-A150-2F943E3298C4}">
      <dsp:nvSpPr>
        <dsp:cNvPr id="0" name=""/>
        <dsp:cNvSpPr/>
      </dsp:nvSpPr>
      <dsp:spPr bwMode="auto">
        <a:xfrm>
          <a:off x="0" y="1195227"/>
          <a:ext cx="9369287" cy="807054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выписка из похозяйственной книги, содержащая сведения о ведении </a:t>
          </a:r>
          <a:endParaRPr/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заявителем ЛПХ не менее 3 лет</a:t>
          </a:r>
          <a:endParaRPr/>
        </a:p>
      </dsp:txBody>
      <dsp:txXfrm>
        <a:off x="39397" y="1234624"/>
        <a:ext cx="9290493" cy="728260"/>
      </dsp:txXfrm>
    </dsp:sp>
    <dsp:sp modelId="{58E54375-6FE4-4C1F-BCB8-DBC3DEB3E571}">
      <dsp:nvSpPr>
        <dsp:cNvPr id="0" name=""/>
        <dsp:cNvSpPr/>
      </dsp:nvSpPr>
      <dsp:spPr bwMode="auto">
        <a:xfrm>
          <a:off x="0" y="2007017"/>
          <a:ext cx="9369287" cy="719077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документы, подтверждающие права на производственные фонды;</a:t>
          </a:r>
          <a:endParaRPr/>
        </a:p>
      </dsp:txBody>
      <dsp:txXfrm>
        <a:off x="35102" y="2042119"/>
        <a:ext cx="9299083" cy="648873"/>
      </dsp:txXfrm>
    </dsp:sp>
    <dsp:sp modelId="{A9B7EA15-DFC0-4C6F-BFF0-03767050D15C}">
      <dsp:nvSpPr>
        <dsp:cNvPr id="0" name=""/>
        <dsp:cNvSpPr/>
      </dsp:nvSpPr>
      <dsp:spPr bwMode="auto">
        <a:xfrm>
          <a:off x="0" y="2730828"/>
          <a:ext cx="9369287" cy="1189048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800000"/>
              </a:solidFill>
              <a:latin typeface="Times New Roman"/>
              <a:cs typeface="Times New Roman"/>
            </a:rPr>
            <a:t>коммерческие предложения (не менее трех), расчет и обоснование цены приобретений по форме МСХ (в случае направления средств на приобретение тары деревянной, оборудования для измерений, изделий упаковочных пластмассовых, механических готовых, машин и оборудования, средств автотранспортных, прицепов и полуприцепов, мебели для торговли);</a:t>
          </a:r>
          <a:endParaRPr/>
        </a:p>
      </dsp:txBody>
      <dsp:txXfrm>
        <a:off x="58045" y="2788872"/>
        <a:ext cx="9253197" cy="1072958"/>
      </dsp:txXfrm>
    </dsp:sp>
    <dsp:sp modelId="{39494E4E-A3C0-4358-90AE-2FD351C95843}">
      <dsp:nvSpPr>
        <dsp:cNvPr id="0" name=""/>
        <dsp:cNvSpPr/>
      </dsp:nvSpPr>
      <dsp:spPr bwMode="auto">
        <a:xfrm>
          <a:off x="0" y="3924611"/>
          <a:ext cx="9369287" cy="1189048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rgbClr val="000000"/>
        </a:lnRef>
        <a:fillRef idx="3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 i="1">
              <a:solidFill>
                <a:srgbClr val="800000"/>
              </a:solidFill>
              <a:latin typeface="Times New Roman"/>
              <a:cs typeface="Times New Roman"/>
            </a:rPr>
            <a:t>в случае если часть средств гранта "Агростартап" будет использована на цели формирования неделимого фонда СПоК, предоставляются дополнительные документы</a:t>
          </a:r>
          <a:endParaRPr lang="ru-RU" sz="2400" b="1">
            <a:solidFill>
              <a:srgbClr val="800000"/>
            </a:solidFill>
            <a:latin typeface="Times New Roman"/>
            <a:cs typeface="Times New Roman"/>
          </a:endParaRPr>
        </a:p>
      </dsp:txBody>
      <dsp:txXfrm>
        <a:off x="58045" y="3982656"/>
        <a:ext cx="9253197" cy="1072958"/>
      </dsp:txXfrm>
    </dsp:sp>
  </dsp:spTree>
</dsp:drawing>
</file>

<file path=ppt/diagrams/drawing6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915074386" name=""/>
      <dsp:cNvGrpSpPr/>
    </dsp:nvGrpSpPr>
    <dsp:grpSpPr bwMode="auto">
      <a:xfrm>
        <a:off x="0" y="0"/>
        <a:ext cx="8590723" cy="4241572"/>
        <a:chOff x="0" y="0"/>
        <a:chExt cx="8590723" cy="4241572"/>
      </a:xfrm>
    </dsp:grpSpPr>
    <dsp:sp modelId="{7B1E4424-A90E-4926-8CDE-98059638B0EA}">
      <dsp:nvSpPr>
        <dsp:cNvPr id="0" name=""/>
        <dsp:cNvSpPr/>
      </dsp:nvSpPr>
      <dsp:spPr bwMode="auto">
        <a:xfrm>
          <a:off x="0" y="517"/>
          <a:ext cx="859072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7EC9C418-0687-4114-B435-EDA110AD2D38}">
      <dsp:nvSpPr>
        <dsp:cNvPr id="0" name=""/>
        <dsp:cNvSpPr/>
      </dsp:nvSpPr>
      <dsp:spPr bwMode="auto">
        <a:xfrm>
          <a:off x="0" y="517"/>
          <a:ext cx="8590723" cy="848107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предложение (заявка) представляется в электронной форме посредством заполнения соответствующих экранных форм веб-интерфейса системы «Электронный бюджет»</a:t>
          </a:r>
          <a:endParaRPr/>
        </a:p>
      </dsp:txBody>
      <dsp:txXfrm>
        <a:off x="0" y="517"/>
        <a:ext cx="8590723" cy="848107"/>
      </dsp:txXfrm>
    </dsp:sp>
    <dsp:sp modelId="{6CD167A5-BE1F-423B-9029-8F733AB12565}">
      <dsp:nvSpPr>
        <dsp:cNvPr id="0" name=""/>
        <dsp:cNvSpPr/>
      </dsp:nvSpPr>
      <dsp:spPr bwMode="auto">
        <a:xfrm>
          <a:off x="0" y="848625"/>
          <a:ext cx="859072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-1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1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EC1826C9-D415-4C81-BCC4-FA57E2E5CD7D}">
      <dsp:nvSpPr>
        <dsp:cNvPr id="0" name=""/>
        <dsp:cNvSpPr/>
      </dsp:nvSpPr>
      <dsp:spPr bwMode="auto">
        <a:xfrm>
          <a:off x="0" y="810528"/>
          <a:ext cx="8590723" cy="848107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содержит информацию об участнике отбора и размер запрашиваемого гранта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sp:txBody>
      <dsp:txXfrm>
        <a:off x="0" y="810528"/>
        <a:ext cx="8590723" cy="848107"/>
      </dsp:txXfrm>
    </dsp:sp>
    <dsp:sp modelId="{45361661-DB0A-4617-8508-882BC2DA5FAC}">
      <dsp:nvSpPr>
        <dsp:cNvPr id="0" name=""/>
        <dsp:cNvSpPr/>
      </dsp:nvSpPr>
      <dsp:spPr bwMode="auto">
        <a:xfrm>
          <a:off x="0" y="1696732"/>
          <a:ext cx="859072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-2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2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37378196-2715-4800-9E96-CD3E2810C3D9}">
      <dsp:nvSpPr>
        <dsp:cNvPr id="0" name=""/>
        <dsp:cNvSpPr/>
      </dsp:nvSpPr>
      <dsp:spPr bwMode="auto">
        <a:xfrm>
          <a:off x="0" y="1696732"/>
          <a:ext cx="8590723" cy="848107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предлагаемые участником отбора значения результата предоставления гранта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sp:txBody>
      <dsp:txXfrm>
        <a:off x="0" y="1696732"/>
        <a:ext cx="8590723" cy="848107"/>
      </dsp:txXfrm>
    </dsp:sp>
    <dsp:sp modelId="{D9691AB8-D72B-427D-B045-717003E4D499}">
      <dsp:nvSpPr>
        <dsp:cNvPr id="0" name=""/>
        <dsp:cNvSpPr/>
      </dsp:nvSpPr>
      <dsp:spPr bwMode="auto">
        <a:xfrm>
          <a:off x="0" y="2544839"/>
          <a:ext cx="859072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-3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3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4C5CA34A-7FEC-420B-BCAA-35F4D7F92DA8}">
      <dsp:nvSpPr>
        <dsp:cNvPr id="0" name=""/>
        <dsp:cNvSpPr/>
      </dsp:nvSpPr>
      <dsp:spPr bwMode="auto">
        <a:xfrm>
          <a:off x="0" y="2544839"/>
          <a:ext cx="8590723" cy="848107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endParaRPr lang="ru-RU" sz="1800" b="1">
            <a:solidFill>
              <a:srgbClr val="C00000"/>
            </a:solidFill>
            <a:latin typeface="Times New Roman"/>
            <a:cs typeface="Times New Roman"/>
          </a:endParaRPr>
        </a:p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подписывается УКЭП в системе «Электронный бюджет» </a:t>
          </a:r>
          <a:endParaRPr/>
        </a:p>
      </dsp:txBody>
      <dsp:txXfrm>
        <a:off x="0" y="2544839"/>
        <a:ext cx="8590723" cy="848107"/>
      </dsp:txXfrm>
    </dsp:sp>
    <dsp:sp modelId="{3B1116CA-8D0E-4E4A-92C5-4F6237F4DC48}">
      <dsp:nvSpPr>
        <dsp:cNvPr id="0" name=""/>
        <dsp:cNvSpPr/>
      </dsp:nvSpPr>
      <dsp:spPr bwMode="auto">
        <a:xfrm>
          <a:off x="0" y="3392946"/>
          <a:ext cx="8590723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-4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-4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FE9E9E78-AFA5-4C5F-A0DF-2FD0A9360421}">
      <dsp:nvSpPr>
        <dsp:cNvPr id="0" name=""/>
        <dsp:cNvSpPr/>
      </dsp:nvSpPr>
      <dsp:spPr bwMode="auto">
        <a:xfrm>
          <a:off x="0" y="3392946"/>
          <a:ext cx="8590723" cy="848107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1800" b="1">
              <a:solidFill>
                <a:srgbClr val="C00000"/>
              </a:solidFill>
              <a:latin typeface="Times New Roman"/>
              <a:cs typeface="Times New Roman"/>
            </a:rPr>
            <a:t>прикладываются электронные копии документов (документов на бумажном носителе, преобразованных в электронную форму путем сканирования)</a:t>
          </a:r>
          <a:endParaRPr lang="ru-RU" sz="1800">
            <a:solidFill>
              <a:srgbClr val="C00000"/>
            </a:solidFill>
            <a:latin typeface="Times New Roman"/>
            <a:cs typeface="Times New Roman"/>
          </a:endParaRPr>
        </a:p>
      </dsp:txBody>
      <dsp:txXfrm>
        <a:off x="0" y="3392946"/>
        <a:ext cx="8590723" cy="848107"/>
      </dsp:txXfrm>
    </dsp:sp>
  </dsp:spTree>
</dsp:drawing>
</file>

<file path=ppt/diagrams/drawing7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740070040" name=""/>
      <dsp:cNvGrpSpPr/>
    </dsp:nvGrpSpPr>
    <dsp:grpSpPr bwMode="auto">
      <a:xfrm>
        <a:off x="0" y="0"/>
        <a:ext cx="8768520" cy="5645888"/>
        <a:chOff x="0" y="0"/>
        <a:chExt cx="8768520" cy="5645888"/>
      </a:xfrm>
    </dsp:grpSpPr>
    <dsp:sp modelId="{08D60608-EECD-41AC-90E9-6E100B0D0B35}">
      <dsp:nvSpPr>
        <dsp:cNvPr id="0" name=""/>
        <dsp:cNvSpPr/>
      </dsp:nvSpPr>
      <dsp:spPr bwMode="auto">
        <a:xfrm>
          <a:off x="0" y="0"/>
          <a:ext cx="8768520" cy="1009383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179070" tIns="179070" rIns="179070" bIns="179070" numCol="1" spcCol="1270" rtlCol="0" fromWordArt="0" anchor="ctr" anchorCtr="0" forceAA="0" upright="0" compatLnSpc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4700">
              <a:solidFill>
                <a:srgbClr val="800000"/>
              </a:solidFill>
              <a:latin typeface="Times New Roman"/>
              <a:cs typeface="Times New Roman"/>
            </a:rPr>
            <a:t>Представленные документы </a:t>
          </a:r>
          <a:endParaRPr sz="4700"/>
        </a:p>
      </dsp:txBody>
      <dsp:txXfrm>
        <a:off x="0" y="0"/>
        <a:ext cx="8768520" cy="1009383"/>
      </dsp:txXfrm>
    </dsp:sp>
    <dsp:sp modelId="{004CFD10-72AC-4A3C-BFCC-CB339D109A7F}">
      <dsp:nvSpPr>
        <dsp:cNvPr id="0" name=""/>
        <dsp:cNvSpPr/>
      </dsp:nvSpPr>
      <dsp:spPr bwMode="auto">
        <a:xfrm>
          <a:off x="7" y="1038078"/>
          <a:ext cx="2538931" cy="30600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9060" tIns="99060" rIns="99060" bIns="99060" numCol="1" spcCol="1270" rtlCol="0" fromWordArt="0" anchor="ctr" anchorCtr="0" forceAA="0" upright="0" compatLnSpc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пронумерованы</a:t>
          </a:r>
          <a:endParaRPr sz="2600"/>
        </a:p>
      </dsp:txBody>
      <dsp:txXfrm>
        <a:off x="7" y="1038078"/>
        <a:ext cx="2538931" cy="3060009"/>
      </dsp:txXfrm>
    </dsp:sp>
    <dsp:sp modelId="{9CE7BE8F-E269-4789-9DD7-603F0378B7A9}">
      <dsp:nvSpPr>
        <dsp:cNvPr id="0" name=""/>
        <dsp:cNvSpPr/>
      </dsp:nvSpPr>
      <dsp:spPr bwMode="auto">
        <a:xfrm>
          <a:off x="2535232" y="1038078"/>
          <a:ext cx="3690591" cy="306000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9060" tIns="99060" rIns="99060" bIns="99060" numCol="1" spcCol="1270" rtlCol="0" fromWordArt="0" anchor="ctr" anchorCtr="0" forceAA="0" upright="0" compatLnSpc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копии документов должны быть сделаны с оригиналов документов либо с копий документов, заверенных подписью и печатью (при наличии)</a:t>
          </a:r>
          <a:endParaRPr sz="2600"/>
        </a:p>
      </dsp:txBody>
      <dsp:txXfrm>
        <a:off x="2535232" y="1038078"/>
        <a:ext cx="3690591" cy="3060009"/>
      </dsp:txXfrm>
    </dsp:sp>
    <dsp:sp modelId="{76A7F503-AFEF-4D42-9EED-35E8FFCFE75A}">
      <dsp:nvSpPr>
        <dsp:cNvPr id="0" name=""/>
        <dsp:cNvSpPr/>
      </dsp:nvSpPr>
      <dsp:spPr bwMode="auto">
        <a:xfrm>
          <a:off x="6184743" y="1038078"/>
          <a:ext cx="2538931" cy="30600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Overflow="overflow" horzOverflow="overflow" vert="horz" wrap="square" lIns="99060" tIns="99060" rIns="99060" bIns="99060" numCol="1" spcCol="1270" rtlCol="0" fromWordArt="0" anchor="ctr" anchorCtr="0" forceAA="0" upright="0" compatLnSpc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600">
              <a:solidFill>
                <a:srgbClr val="800000"/>
              </a:solidFill>
              <a:latin typeface="Times New Roman"/>
              <a:cs typeface="Times New Roman"/>
            </a:rPr>
            <a:t>реквизиты всех документов, количество листов в них внесены в </a:t>
          </a:r>
          <a:r>
            <a:rPr lang="ru-RU" sz="2600" b="1">
              <a:solidFill>
                <a:srgbClr val="800000"/>
              </a:solidFill>
              <a:latin typeface="Times New Roman"/>
              <a:cs typeface="Times New Roman"/>
            </a:rPr>
            <a:t>опись</a:t>
          </a:r>
          <a:endParaRPr sz="2600"/>
        </a:p>
      </dsp:txBody>
      <dsp:txXfrm>
        <a:off x="6184743" y="1038078"/>
        <a:ext cx="2538931" cy="3060009"/>
      </dsp:txXfrm>
    </dsp:sp>
    <dsp:sp modelId="{6111832B-E6DD-45D8-A73D-BD6D42FB3A06}">
      <dsp:nvSpPr>
        <dsp:cNvPr id="0" name=""/>
        <dsp:cNvSpPr/>
      </dsp:nvSpPr>
      <dsp:spPr bwMode="auto">
        <a:xfrm>
          <a:off x="0" y="5185801"/>
          <a:ext cx="8768520" cy="460086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</dsp:spTree>
</dsp:drawing>
</file>

<file path=ppt/diagrams/drawing8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831477515" name=""/>
      <dsp:cNvGrpSpPr/>
    </dsp:nvGrpSpPr>
    <dsp:grpSpPr bwMode="auto">
      <a:xfrm>
        <a:off x="0" y="0"/>
        <a:ext cx="8119989" cy="5184576"/>
        <a:chOff x="0" y="0"/>
        <a:chExt cx="8119989" cy="5184576"/>
      </a:xfrm>
    </dsp:grpSpPr>
    <dsp:sp modelId="{98EF5886-0615-48A2-A0D5-87902C2D012B}">
      <dsp:nvSpPr>
        <dsp:cNvPr id="0" name=""/>
        <dsp:cNvSpPr/>
      </dsp:nvSpPr>
      <dsp:spPr bwMode="auto">
        <a:xfrm rot="5400000">
          <a:off x="4328799" y="-1337820"/>
          <a:ext cx="2029275" cy="5196792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Степная, Южная лесостепная –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 балл</a:t>
          </a:r>
          <a:endParaRPr/>
        </a:p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Северная лесостепная – 3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 балла</a:t>
          </a:r>
          <a:endParaRPr/>
        </a:p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>
              <a:solidFill>
                <a:srgbClr val="800000"/>
              </a:solidFill>
              <a:latin typeface="Times New Roman"/>
              <a:cs typeface="Times New Roman"/>
            </a:rPr>
            <a:t>Северная зона – 5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 баллов</a:t>
          </a:r>
          <a:endParaRPr/>
        </a:p>
      </dsp:txBody>
      <dsp:txXfrm rot="-5400000">
        <a:off x="2745041" y="344999"/>
        <a:ext cx="5097731" cy="1831153"/>
      </dsp:txXfrm>
    </dsp:sp>
    <dsp:sp modelId="{F237B137-4A1D-4CDC-86CA-2A244A36AE23}">
      <dsp:nvSpPr>
        <dsp:cNvPr id="0" name=""/>
        <dsp:cNvSpPr/>
      </dsp:nvSpPr>
      <dsp:spPr bwMode="auto">
        <a:xfrm>
          <a:off x="2146" y="573"/>
          <a:ext cx="2742893" cy="2520004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400" b="1">
              <a:solidFill>
                <a:srgbClr val="800000"/>
              </a:solidFill>
              <a:latin typeface="Times New Roman"/>
              <a:cs typeface="Times New Roman"/>
            </a:rPr>
            <a:t>Природно – климатические условия</a:t>
          </a:r>
          <a:endParaRPr/>
        </a:p>
      </dsp:txBody>
      <dsp:txXfrm>
        <a:off x="125162" y="123589"/>
        <a:ext cx="2496860" cy="2273972"/>
      </dsp:txXfrm>
    </dsp:sp>
    <dsp:sp modelId="{220E162B-55F2-40EB-BEF5-BDAA3D84E985}">
      <dsp:nvSpPr>
        <dsp:cNvPr id="0" name=""/>
        <dsp:cNvSpPr/>
      </dsp:nvSpPr>
      <dsp:spPr bwMode="auto">
        <a:xfrm rot="5400000">
          <a:off x="4321207" y="1105204"/>
          <a:ext cx="2029275" cy="5564629"/>
        </a:xfrm>
        <a:prstGeom prst="round2SameRect">
          <a:avLst>
            <a:gd name="adj1" fmla="val 16667"/>
            <a:gd name="adj2" fmla="val 0"/>
          </a:avLst>
        </a:prstGeom>
        <a:solidFill>
          <a:schemeClr val="accent4">
            <a:tint val="40000"/>
            <a:hueOff val="10861925"/>
            <a:satOff val="-51245"/>
            <a:lumOff val="-1851"/>
            <a:alphaOff val="0"/>
            <a:alpha val="90000"/>
          </a:schemeClr>
        </a:solidFill>
        <a:ln w="6350" cap="flat" cmpd="sng" algn="ctr">
          <a:solidFill>
            <a:schemeClr val="accent4">
              <a:tint val="40000"/>
              <a:hueOff val="10861925"/>
              <a:satOff val="-51245"/>
              <a:lumOff val="-1851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1">
          <a:srgbClr val="000000"/>
        </a:lnRef>
        <a:fillRef idx="1">
          <a:srgbClr val="000000"/>
        </a:fillRef>
        <a:effectRef idx="2">
          <a:srgbClr val="00000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15 % – 15 баллов</a:t>
          </a:r>
          <a:endParaRPr/>
        </a:p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более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10 – до 15 % – 13 баллов </a:t>
          </a:r>
          <a:endParaRPr/>
        </a:p>
        <a:p>
          <a:pPr marL="228600" lvl="1" indent="-228600" algn="l" defTabSz="889000">
            <a:lnSpc>
              <a:spcPct val="15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ru-RU" sz="2000" b="0">
              <a:solidFill>
                <a:srgbClr val="800000"/>
              </a:solidFill>
              <a:latin typeface="Times New Roman"/>
              <a:cs typeface="Times New Roman"/>
            </a:rPr>
            <a:t>10 % </a:t>
          </a: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– 10 баллов</a:t>
          </a:r>
          <a:endParaRPr/>
        </a:p>
      </dsp:txBody>
      <dsp:txXfrm rot="-5400000">
        <a:off x="2553531" y="2971942"/>
        <a:ext cx="5465568" cy="1831153"/>
      </dsp:txXfrm>
    </dsp:sp>
    <dsp:sp modelId="{A8C4B1D5-FB76-42D1-B674-F39D9A24132B}">
      <dsp:nvSpPr>
        <dsp:cNvPr id="0" name=""/>
        <dsp:cNvSpPr/>
      </dsp:nvSpPr>
      <dsp:spPr bwMode="auto">
        <a:xfrm>
          <a:off x="2146" y="2647408"/>
          <a:ext cx="2551065" cy="2536594"/>
        </a:xfrm>
        <a:prstGeom prst="roundRect">
          <a:avLst>
            <a:gd name="adj" fmla="val 16667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rgbClr val="000000"/>
        </a:lnRef>
        <a:fillRef idx="3">
          <a:srgbClr val="000000"/>
        </a:fillRef>
        <a:effectRef idx="3">
          <a:srgbClr val="00000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>
              <a:solidFill>
                <a:srgbClr val="800000"/>
              </a:solidFill>
              <a:latin typeface="Times New Roman"/>
              <a:cs typeface="Times New Roman"/>
            </a:rPr>
            <a:t>Наличие собственных средств </a:t>
          </a:r>
          <a:endParaRPr/>
        </a:p>
      </dsp:txBody>
      <dsp:txXfrm>
        <a:off x="125971" y="2771234"/>
        <a:ext cx="2303413" cy="2288942"/>
      </dsp:txXfrm>
    </dsp:sp>
  </dsp:spTree>
</dsp:drawing>
</file>

<file path=ppt/diagrams/drawing9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1507805752" name=""/>
      <dsp:cNvGrpSpPr/>
    </dsp:nvGrpSpPr>
    <dsp:grpSpPr bwMode="auto">
      <a:xfrm>
        <a:off x="0" y="0"/>
        <a:ext cx="8813479" cy="5228475"/>
        <a:chOff x="0" y="0"/>
        <a:chExt cx="8813479" cy="5228475"/>
      </a:xfrm>
    </dsp:grpSpPr>
    <dsp:sp modelId="{74E497E2-B194-4E74-B029-8AAF121D05DB}">
      <dsp:nvSpPr>
        <dsp:cNvPr id="0" name=""/>
        <dsp:cNvSpPr/>
      </dsp:nvSpPr>
      <dsp:spPr bwMode="auto">
        <a:xfrm>
          <a:off x="0" y="129177"/>
          <a:ext cx="8813479" cy="1051833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Overflow="overflow" horzOverflow="overflow" vert="horz" wrap="square" lIns="186690" tIns="186690" rIns="186690" bIns="186690" numCol="1" spcCol="1270" rtlCol="0" fromWordArt="0" anchor="ctr" anchorCtr="0" forceAA="0" upright="0" compatLnSpc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4900" b="1">
              <a:latin typeface="Times New Roman"/>
              <a:cs typeface="Times New Roman"/>
            </a:rPr>
            <a:t>Наличие образования </a:t>
          </a:r>
          <a:endParaRPr sz="4900"/>
        </a:p>
      </dsp:txBody>
      <dsp:txXfrm>
        <a:off x="0" y="129177"/>
        <a:ext cx="8813479" cy="1051833"/>
      </dsp:txXfrm>
    </dsp:sp>
    <dsp:sp modelId="{093CAC86-98C0-402C-BCEB-7A06BAFD8EC5}">
      <dsp:nvSpPr>
        <dsp:cNvPr id="0" name=""/>
        <dsp:cNvSpPr/>
      </dsp:nvSpPr>
      <dsp:spPr bwMode="auto">
        <a:xfrm>
          <a:off x="1075" y="1212906"/>
          <a:ext cx="2202831" cy="3581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Наличие образования по профессии, специальности, направлению подготовки в сфере с\х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15 баллов</a:t>
          </a:r>
          <a:endParaRPr/>
        </a:p>
      </dsp:txBody>
      <dsp:txXfrm>
        <a:off x="1075" y="1212906"/>
        <a:ext cx="2202831" cy="3581631"/>
      </dsp:txXfrm>
    </dsp:sp>
    <dsp:sp modelId="{5DF29B9C-694D-40B1-827F-1E4AFA76DF70}">
      <dsp:nvSpPr>
        <dsp:cNvPr id="0" name=""/>
        <dsp:cNvSpPr/>
      </dsp:nvSpPr>
      <dsp:spPr bwMode="auto">
        <a:xfrm>
          <a:off x="2203907" y="1212906"/>
          <a:ext cx="2202831" cy="3581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прохождение обучения по программам дополнительного образования с получением сертификата не менее 250 часов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13 баллов </a:t>
          </a:r>
          <a:endParaRPr/>
        </a:p>
      </dsp:txBody>
      <dsp:txXfrm>
        <a:off x="2203907" y="1212906"/>
        <a:ext cx="2202831" cy="3581631"/>
      </dsp:txXfrm>
    </dsp:sp>
    <dsp:sp modelId="{1FFBB021-CE14-401D-9AB0-3A2F88D66F86}">
      <dsp:nvSpPr>
        <dsp:cNvPr id="0" name=""/>
        <dsp:cNvSpPr/>
      </dsp:nvSpPr>
      <dsp:spPr bwMode="auto">
        <a:xfrm>
          <a:off x="4406739" y="1201986"/>
          <a:ext cx="2202831" cy="35819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прохождение обучения по программам повышения квалификации в сфере с/х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12 баллов</a:t>
          </a:r>
          <a:endParaRPr/>
        </a:p>
      </dsp:txBody>
      <dsp:txXfrm>
        <a:off x="4406739" y="1201986"/>
        <a:ext cx="2202831" cy="3581994"/>
      </dsp:txXfrm>
    </dsp:sp>
    <dsp:sp modelId="{A1578226-107A-4BED-86EE-5174A3C94F86}">
      <dsp:nvSpPr>
        <dsp:cNvPr id="0" name=""/>
        <dsp:cNvSpPr/>
      </dsp:nvSpPr>
      <dsp:spPr bwMode="auto">
        <a:xfrm>
          <a:off x="6609571" y="1212906"/>
          <a:ext cx="2202831" cy="3581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2">
          <a:srgbClr val="00000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000" b="1">
              <a:solidFill>
                <a:srgbClr val="800000"/>
              </a:solidFill>
              <a:latin typeface="Times New Roman"/>
              <a:cs typeface="Times New Roman"/>
            </a:rPr>
            <a:t>наличие трудового стажа или ведения личного подсобного хозяйства не менее 3 лет</a:t>
          </a:r>
          <a:endParaRPr/>
        </a:p>
        <a:p>
          <a:pPr marL="0" lvl="0" indent="0" algn="ctr" defTabSz="8890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ru-RU" sz="2800" b="1" i="1">
              <a:solidFill>
                <a:srgbClr val="800000"/>
              </a:solidFill>
              <a:latin typeface="Times New Roman"/>
              <a:cs typeface="Times New Roman"/>
            </a:rPr>
            <a:t>10 баллов</a:t>
          </a:r>
          <a:endParaRPr/>
        </a:p>
      </dsp:txBody>
      <dsp:txXfrm>
        <a:off x="6609571" y="1212906"/>
        <a:ext cx="2202831" cy="3581631"/>
      </dsp:txXfrm>
    </dsp:sp>
    <dsp:sp modelId="{E45DAD23-C8A6-4483-B950-9EB55EE424DE}">
      <dsp:nvSpPr>
        <dsp:cNvPr id="0" name=""/>
        <dsp:cNvSpPr/>
      </dsp:nvSpPr>
      <dsp:spPr bwMode="auto">
        <a:xfrm>
          <a:off x="0" y="4733304"/>
          <a:ext cx="8813479" cy="365993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 val="norm"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r:blip="">
      <dgm:adjLst/>
    </dgm:shape>
    <dgm:presOf/>
    <dgm:constrLst>
      <dgm:constr type="w" for="ch" forName="node" refType="w"/>
      <dgm:constr type="h" for="ch" forName="node" refType="w" refFor="ch" refForName="node" fact="0.600000"/>
      <dgm:constr type="w" for="ch" forName="sibTrans" refType="w" refFor="ch" refForName="node" fact="0.100000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type="rect" r:blip="">
          <dgm:adjLst/>
        </dgm:shape>
        <dgm:presOf axis="desOrSelf" ptType="node"/>
        <dgm:constrLst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 val="norm"/>
      <dgm:resizeHandles val="exact"/>
    </dgm:varLst>
    <dgm:alg type="composite"/>
    <dgm:shape r:blip="">
      <dgm:adjLst/>
    </dgm:shape>
    <dgm:presOf/>
    <dgm:constrLst>
      <dgm:constr type="w" for="ch" forName="roof" refType="w"/>
      <dgm:constr type="h" for="ch" forName="roof" refType="h" fact="0.300000"/>
      <dgm:constr type="primFontSz" for="ch" forName="roof" val="65"/>
      <dgm:constr type="w" for="ch" forName="pillars" refType="w"/>
      <dgm:constr type="h" for="ch" forName="pillars" refType="h" fact="0.630000"/>
      <dgm:constr type="t" for="ch" forName="pillars" refType="h" fact="0.300000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0000"/>
      <dgm:constr type="t" for="ch" forName="base" refType="h" fact="0.930000"/>
    </dgm:constrLst>
    <dgm:ruleLst/>
    <dgm:forEach name="Name0" axis="ch" ptType="node" cnt="1">
      <dgm:layoutNode name="roof" styleLbl="dkBgShp">
        <dgm:alg type="tx"/>
        <dgm:shape type="rect" r:blip="">
          <dgm:adjLst/>
        </dgm:shape>
        <dgm:presOf axis="self"/>
        <dgm:constrLst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type="rect" r:blip="">
            <dgm:adjLst/>
          </dgm:shape>
          <dgm:presOf axis="ch desOrSelf" ptType="node node" st="1 1" cnt="1 0"/>
          <dgm:constrLst>
            <dgm:constr type="lMarg" refType="primFontSz" fact="0.300000"/>
            <dgm:constr type="rMarg" refType="primFontSz" fact="0.300000"/>
            <dgm:constr type="tMarg" refType="primFontSz" fact="0.300000"/>
            <dgm:constr type="bMarg" refType="primFontSz" fact="0.300000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type="rect" r:blip="">
              <dgm:adjLst/>
            </dgm:shape>
            <dgm:presOf axis="desOrSelf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type="rect" r:blip="">
          <dgm:adjLst/>
        </dgm:shape>
        <dgm:presOf/>
        <dgm:constrLst/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 val="norm"/>
      <dgm:animLvl val="ctr"/>
      <dgm:resizeHandles val="exact"/>
    </dgm:varLst>
    <dgm:alg type="composite"/>
    <dgm:shape r:blip="">
      <dgm:adjLst/>
    </dgm:shape>
    <dgm:presOf/>
    <dgm:constrLst>
      <dgm:constr type="ctrX" for="ch" forName="matrix" refType="w" fact="0.500000"/>
      <dgm:constr type="ctrY" for="ch" forName="matrix" refType="h" fact="0.500000"/>
      <dgm:constr type="w" for="ch" forName="matrix" refType="w"/>
      <dgm:constr type="h" for="ch" forName="matrix" refType="h"/>
      <dgm:constr type="ctrX" for="ch" forName="centerTile" refType="w" fact="0.500000"/>
      <dgm:constr type="ctrY" for="ch" forName="centerTile" refType="h" fact="0.500000"/>
      <dgm:constr type="w" for="ch" forName="centerTile" refType="w" fact="0.300000"/>
      <dgm:constr type="h" for="ch" forName="centerTile" refType="h" fact="0.250000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00000"/>
            <dgm:constr type="b" for="ch" forName="tile1" refType="h" fact="0.500000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0000"/>
            <dgm:constr type="r" for="ch" forName="tile2" refType="w"/>
            <dgm:constr type="t" for="ch" forName="tile2"/>
            <dgm:constr type="l" for="ch" forName="tile2" refType="w" fact="0.500000"/>
            <dgm:constr type="b" for="ch" forName="tile2" refType="h" fact="0.500000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0000"/>
            <dgm:constr type="l" for="ch" forName="tile3"/>
            <dgm:constr type="b" for="ch" forName="tile3" refType="h"/>
            <dgm:constr type="r" for="ch" forName="tile3" refType="w" fact="0.500000"/>
            <dgm:constr type="t" for="ch" forName="tile3" refType="h" fact="0.500000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0000"/>
            <dgm:constr type="r" for="ch" forName="tile4" refType="w"/>
            <dgm:constr type="b" for="ch" forName="tile4" refType="h"/>
            <dgm:constr type="l" for="ch" forName="tile4" refType="w" fact="0.500000"/>
            <dgm:constr type="t" for="ch" forName="tile4" refType="h" fact="0.500000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0000"/>
          </dgm:constrLst>
          <dgm:ruleLst/>
          <dgm:layoutNode name="tile1" styleLbl="node1">
            <dgm:alg type="sp"/>
            <dgm:shape rot="270.00000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rot="270.000000" type="rect" r:blip="" hideGeom="1">
              <dgm:adjLst>
                <dgm:adj idx="1" val="0.200000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rot="180.00000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rot="180.00000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rot="90.00000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rot="90.00000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type="roundRect" r:blip="">
            <dgm:adjLst/>
          </dgm:shape>
          <dgm:presOf axis="ch" ptType="node" cnt="1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 val="norm"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0000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00000"/>
              <dgm:constr type="w" for="des" forName="tx2" refType="w" fact="0.785000"/>
              <dgm:constr type="w" for="des" forName="horzSpace2" refType="w" fact="0.015000"/>
              <dgm:constr type="w" for="des" forName="thinLine2b" refType="w" fact="0.800000"/>
            </dgm:constrLst>
          </dgm:if>
          <dgm:if name="Name10" axis="root des" func="maxDepth" op="equ" val="3">
            <dgm:constrLst>
              <dgm:constr type="w" for="ch" forName="tx1" refType="w" fact="0.200000"/>
              <dgm:constr type="w" for="des" forName="tx2" refType="w" fact="0.385000"/>
              <dgm:constr type="w" for="des" forName="tx3" refType="w" fact="0.385000"/>
              <dgm:constr type="w" for="des" forName="horzSpace2" refType="w" fact="0.015000"/>
              <dgm:constr type="w" for="des" forName="horzSpace3" refType="w" fact="0.015000"/>
              <dgm:constr type="w" for="des" forName="thinLine2b" refType="w" fact="0.800000"/>
              <dgm:constr type="w" for="des" forName="thinLine3" refType="w" fact="0.385000"/>
            </dgm:constrLst>
          </dgm:if>
          <dgm:if name="Name11" axis="root des" func="maxDepth" op="gte" val="4">
            <dgm:constrLst>
              <dgm:constr type="w" for="ch" forName="tx1" refType="w" fact="0.200000"/>
              <dgm:constr type="w" for="des" forName="tx2" refType="w" fact="0.251600"/>
              <dgm:constr type="w" for="des" forName="tx3" refType="w" fact="0.251600"/>
              <dgm:constr type="w" for="des" forName="tx4" refType="w" fact="0.251600"/>
              <dgm:constr type="w" for="des" forName="horzSpace2" refType="w" fact="0.015000"/>
              <dgm:constr type="w" for="des" forName="horzSpace3" refType="w" fact="0.015000"/>
              <dgm:constr type="w" for="des" forName="horzSpace4" refType="w" fact="0.015000"/>
              <dgm:constr type="w" for="des" forName="thinLine2b" refType="w" fact="0.800000"/>
              <dgm:constr type="w" for="des" forName="thinLine3" refType="w" fact="0.533200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00000"/>
                              <dgm:constr type="bMarg" refType="primFontSz" fact="0.300000"/>
                              <dgm:constr type="lMarg" refType="primFontSz" fact="0.300000"/>
                              <dgm:constr type="r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 val="norm"/>
      <dgm:animLvl val="lvl"/>
      <dgm:resizeHandles val="exact"/>
    </dgm:varLst>
    <dgm:alg type="composite"/>
    <dgm:shape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00000"/>
              <dgm:constr type="none" for="ch" forName="circle2" refType="h" refFor="ch" refForName="vertSpace2" fact="-0.50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0"/>
              <dgm:constr type="none" for="ch" forName="circle2" refType="h" refFor="ch" refForName="vertSpace2" fact="-0.33333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0"/>
              <dgm:constr type="none" for="ch" forName="circle3" refType="h" refFor="ch" refForName="vertSpace2" fact="-0.66667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0000"/>
              <dgm:constr type="none" for="ch" forName="circle2" refType="h" refFor="ch" refForName="vertSpace2" fact="-0.25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00000"/>
              <dgm:constr type="none" for="ch" forName="circle3" refType="h" refFor="ch" refForName="vertSpace2" fact="-0.50000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0000"/>
              <dgm:constr type="none" for="ch" forName="circle4" refType="h" refFor="ch" refForName="vertSpace2" fact="-0.75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00000"/>
              <dgm:constr type="none" for="ch" forName="circle2" refType="h" refFor="ch" refForName="vertSpace2" fact="-0.20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00000"/>
              <dgm:constr type="none" for="ch" forName="circle3" refType="h" refFor="ch" refForName="vertSpace2" fact="-0.40000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00000"/>
              <dgm:constr type="none" for="ch" forName="circle4" refType="h" refFor="ch" refForName="vertSpace2" fact="-0.60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00000"/>
              <dgm:constr type="none" for="ch" forName="circle5" refType="h" refFor="ch" refForName="vertSpace2" fact="-0.80000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0"/>
              <dgm:constr type="none" for="ch" forName="circle2" refType="h" refFor="ch" refForName="vertSpace2" fact="-0.16667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0"/>
              <dgm:constr type="none" for="ch" forName="circle3" refType="h" refFor="ch" refForName="vertSpace2" fact="-0.33333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00000"/>
              <dgm:constr type="none" for="ch" forName="circle4" refType="h" refFor="ch" refForName="vertSpace2" fact="-0.50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0"/>
              <dgm:constr type="none" for="ch" forName="circle5" refType="h" refFor="ch" refForName="vertSpace2" fact="-0.66667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0"/>
              <dgm:constr type="none" for="ch" forName="circle6" refType="h" refFor="ch" refForName="vertSpace2" fact="-0.833330"/>
              <dgm:constr type="w" for="ch" forName="circle6" refType="h" refFor="ch" refForName="circle6" op="equ"/>
              <dgm:constr type="wOff" for="ch" forName="circle6" refType="none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none" for="ch" forName="rect6" refType="none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00000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l" for="ch" forName="circle1"/>
              <dgm:constr type="ctrY" for="ch" forName="circle1" refType="h" fact="0.500000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0"/>
              <dgm:constr type="none" for="ch" forName="circle2" refType="h" refFor="ch" refForName="vertSpace2" fact="-0.14286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0"/>
              <dgm:constr type="none" for="ch" forName="circle3" refType="h" refFor="ch" refForName="vertSpace2" fact="-0.28571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0"/>
              <dgm:constr type="none" for="ch" forName="circle4" refType="h" refFor="ch" refForName="vertSpace2" fact="-0.42857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0"/>
              <dgm:constr type="none" for="ch" forName="circle5" refType="h" refFor="ch" refForName="vertSpace2" fact="-0.57143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0"/>
              <dgm:constr type="none" for="ch" forName="circle6" refType="h" refFor="ch" refForName="vertSpace2" fact="-0.714290"/>
              <dgm:constr type="w" for="ch" forName="circle6" refType="h" refFor="ch" refForName="circle6" op="equ"/>
              <dgm:constr type="wOff" for="ch" forName="circle6" refType="none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none" for="ch" forName="rect6" refType="none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0"/>
              <dgm:constr type="none" for="ch" forName="circle7" refType="h" refFor="ch" refForName="vertSpace2" fact="-0.857140"/>
              <dgm:constr type="w" for="ch" forName="circle7" refType="h" refFor="ch" refForName="circle7" op="equ"/>
              <dgm:constr type="wOff" for="ch" forName="circle7" refType="none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none" for="ch" forName="rect7" refType="none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00000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00000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00000"/>
              <dgm:constr type="none" for="ch" forName="circle2" refType="h" refFor="ch" refForName="vertSpace2" fact="-0.50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0"/>
              <dgm:constr type="none" for="ch" forName="circle2" refType="h" refFor="ch" refForName="vertSpace2" fact="-0.33333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0"/>
              <dgm:constr type="none" for="ch" forName="circle3" refType="h" refFor="ch" refForName="vertSpace2" fact="-0.66667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0000"/>
              <dgm:constr type="none" for="ch" forName="circle2" refType="h" refFor="ch" refForName="vertSpace2" fact="-0.25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00000"/>
              <dgm:constr type="none" for="ch" forName="circle3" refType="h" refFor="ch" refForName="vertSpace2" fact="-0.50000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0000"/>
              <dgm:constr type="none" for="ch" forName="circle4" refType="h" refFor="ch" refForName="vertSpace2" fact="-0.75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00000"/>
              <dgm:constr type="none" for="ch" forName="circle2" refType="h" refFor="ch" refForName="vertSpace2" fact="-0.20000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00000"/>
              <dgm:constr type="none" for="ch" forName="circle3" refType="h" refFor="ch" refForName="vertSpace2" fact="-0.40000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00000"/>
              <dgm:constr type="none" for="ch" forName="circle4" refType="h" refFor="ch" refForName="vertSpace2" fact="-0.60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00000"/>
              <dgm:constr type="none" for="ch" forName="circle5" refType="h" refFor="ch" refForName="vertSpace2" fact="-0.80000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0"/>
              <dgm:constr type="none" for="ch" forName="circle2" refType="h" refFor="ch" refForName="vertSpace2" fact="-0.16667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0"/>
              <dgm:constr type="none" for="ch" forName="circle3" refType="h" refFor="ch" refForName="vertSpace2" fact="-0.33333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00000"/>
              <dgm:constr type="none" for="ch" forName="circle4" refType="h" refFor="ch" refForName="vertSpace2" fact="-0.50000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0"/>
              <dgm:constr type="none" for="ch" forName="circle5" refType="h" refFor="ch" refForName="vertSpace2" fact="-0.66667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0"/>
              <dgm:constr type="none" for="ch" forName="circle6" refType="h" refFor="ch" refForName="vertSpace2" fact="-0.833330"/>
              <dgm:constr type="w" for="ch" forName="circle6" refType="h" refFor="ch" refForName="circle6" op="equ"/>
              <dgm:constr type="wOff" for="ch" forName="circle6" refType="none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none" for="ch" forName="rect6" refType="none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00000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00000"/>
              <dgm:constr type="w" for="ch" forName="circle1" refType="userA" fact="2.000000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00000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0000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0"/>
              <dgm:constr type="none" for="ch" forName="circle2" refType="h" refFor="ch" refForName="vertSpace2" fact="-0.142860"/>
              <dgm:constr type="w" for="ch" forName="circle2" refType="h" refFor="ch" refForName="circle2" op="equ"/>
              <dgm:constr type="wOff" for="ch" forName="circle2" refType="none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none" for="ch" forName="rect2" refType="none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0"/>
              <dgm:constr type="none" for="ch" forName="circle3" refType="h" refFor="ch" refForName="vertSpace2" fact="-0.285710"/>
              <dgm:constr type="w" for="ch" forName="circle3" refType="h" refFor="ch" refForName="circle3" op="equ"/>
              <dgm:constr type="wOff" for="ch" forName="circle3" refType="none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none" for="ch" forName="rect3" refType="none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0"/>
              <dgm:constr type="none" for="ch" forName="circle4" refType="h" refFor="ch" refForName="vertSpace2" fact="-0.428570"/>
              <dgm:constr type="w" for="ch" forName="circle4" refType="h" refFor="ch" refForName="circle4" op="equ"/>
              <dgm:constr type="wOff" for="ch" forName="circle4" refType="none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none" for="ch" forName="rect4" refType="none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0"/>
              <dgm:constr type="none" for="ch" forName="circle5" refType="h" refFor="ch" refForName="vertSpace2" fact="-0.571430"/>
              <dgm:constr type="w" for="ch" forName="circle5" refType="h" refFor="ch" refForName="circle5" op="equ"/>
              <dgm:constr type="wOff" for="ch" forName="circle5" refType="none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none" for="ch" forName="rect5" refType="none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0"/>
              <dgm:constr type="none" for="ch" forName="circle6" refType="h" refFor="ch" refForName="vertSpace2" fact="-0.714290"/>
              <dgm:constr type="w" for="ch" forName="circle6" refType="h" refFor="ch" refForName="circle6" op="equ"/>
              <dgm:constr type="wOff" for="ch" forName="circle6" refType="none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none" for="ch" forName="rect6" refType="none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0"/>
              <dgm:constr type="none" for="ch" forName="circle7" refType="h" refFor="ch" refForName="vertSpace2" fact="-0.857140"/>
              <dgm:constr type="w" for="ch" forName="circle7" refType="h" refFor="ch" refForName="circle7" op="equ"/>
              <dgm:constr type="wOff" for="ch" forName="circle7" refType="none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none" for="ch" forName="rect7" refType="none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00000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00000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00000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00000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00000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00000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00000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25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r:blip="">
          <dgm:adjLst/>
        </dgm:shape>
        <dgm:presOf/>
        <dgm:constrLst/>
        <dgm:ruleLst/>
      </dgm:layoutNode>
      <dgm:layoutNode name="rect1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29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33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37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41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45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type="pie" r:blip="">
              <dgm:adjLst>
                <dgm:adj idx="1" val="90.000000"/>
                <dgm:adj idx="2" val="270.000000"/>
              </dgm:adjLst>
            </dgm:shape>
          </dgm:if>
          <dgm:else name="Name49">
            <dgm:shape type="pie" r:blip="">
              <dgm:adjLst>
                <dgm:adj idx="1" val="270.000000"/>
                <dgm:adj idx="2" val="90.00000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00000"/>
              <dgm:constr type="rMarg" refType="secFontSz" fact="0.300000"/>
              <dgm:constr type="tMarg" refType="secFontSz" fact="0.300000"/>
              <dgm:constr type="bMarg" refType="secFontSz" fact="0.300000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0000"/>
      <dgm:constr type="w" for="ch" forName="childText" refType="w"/>
      <dgm:constr type="h" for="ch" forName="childText" refType="primFontSz" refFor="ch" refForName="parentText" fact="0.460000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0000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00000"/>
          <dgm:constr type="bMarg" refType="primFontSz" fact="0.300000"/>
          <dgm:constr type="lMarg" refType="primFontSz" fact="0.300000"/>
          <dgm:constr type="rMarg" refType="primFontSz" fact="0.300000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00000"/>
              <dgm:constr type="bMarg" refType="primFontSz" fact="0.100000"/>
              <dgm:constr type="lMarg" refType="w" fact="0.090000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0000"/>
      <dgm:constr type="w" for="ch" forName="childText" refType="w"/>
      <dgm:constr type="h" for="ch" forName="childText" refType="primFontSz" refFor="ch" refForName="parentText" fact="0.460000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0000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00000"/>
          <dgm:constr type="bMarg" refType="primFontSz" fact="0.300000"/>
          <dgm:constr type="lMarg" refType="primFontSz" fact="0.300000"/>
          <dgm:constr type="rMarg" refType="primFontSz" fact="0.300000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00000"/>
              <dgm:constr type="bMarg" refType="primFontSz" fact="0.100000"/>
              <dgm:constr type="lMarg" refType="w" fact="0.090000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 val="norm"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0000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00000"/>
              <dgm:constr type="w" for="des" forName="tx2" refType="w" fact="0.785000"/>
              <dgm:constr type="w" for="des" forName="horzSpace2" refType="w" fact="0.015000"/>
              <dgm:constr type="w" for="des" forName="thinLine2b" refType="w" fact="0.800000"/>
            </dgm:constrLst>
          </dgm:if>
          <dgm:if name="Name10" axis="root des" func="maxDepth" op="equ" val="3">
            <dgm:constrLst>
              <dgm:constr type="w" for="ch" forName="tx1" refType="w" fact="0.200000"/>
              <dgm:constr type="w" for="des" forName="tx2" refType="w" fact="0.385000"/>
              <dgm:constr type="w" for="des" forName="tx3" refType="w" fact="0.385000"/>
              <dgm:constr type="w" for="des" forName="horzSpace2" refType="w" fact="0.015000"/>
              <dgm:constr type="w" for="des" forName="horzSpace3" refType="w" fact="0.015000"/>
              <dgm:constr type="w" for="des" forName="thinLine2b" refType="w" fact="0.800000"/>
              <dgm:constr type="w" for="des" forName="thinLine3" refType="w" fact="0.385000"/>
            </dgm:constrLst>
          </dgm:if>
          <dgm:if name="Name11" axis="root des" func="maxDepth" op="gte" val="4">
            <dgm:constrLst>
              <dgm:constr type="w" for="ch" forName="tx1" refType="w" fact="0.200000"/>
              <dgm:constr type="w" for="des" forName="tx2" refType="w" fact="0.251600"/>
              <dgm:constr type="w" for="des" forName="tx3" refType="w" fact="0.251600"/>
              <dgm:constr type="w" for="des" forName="tx4" refType="w" fact="0.251600"/>
              <dgm:constr type="w" for="des" forName="horzSpace2" refType="w" fact="0.015000"/>
              <dgm:constr type="w" for="des" forName="horzSpace3" refType="w" fact="0.015000"/>
              <dgm:constr type="w" for="des" forName="horzSpace4" refType="w" fact="0.015000"/>
              <dgm:constr type="w" for="des" forName="thinLine2b" refType="w" fact="0.800000"/>
              <dgm:constr type="w" for="des" forName="thinLine3" refType="w" fact="0.533200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00000"/>
                              <dgm:constr type="bMarg" refType="primFontSz" fact="0.300000"/>
                              <dgm:constr type="lMarg" refType="primFontSz" fact="0.300000"/>
                              <dgm:constr type="r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 val="norm"/>
      <dgm:resizeHandles val="exact"/>
    </dgm:varLst>
    <dgm:alg type="composite"/>
    <dgm:shape r:blip="">
      <dgm:adjLst/>
    </dgm:shape>
    <dgm:presOf/>
    <dgm:constrLst>
      <dgm:constr type="w" for="ch" forName="roof" refType="w"/>
      <dgm:constr type="h" for="ch" forName="roof" refType="h" fact="0.300000"/>
      <dgm:constr type="primFontSz" for="ch" forName="roof" val="65"/>
      <dgm:constr type="w" for="ch" forName="pillars" refType="w"/>
      <dgm:constr type="h" for="ch" forName="pillars" refType="h" fact="0.630000"/>
      <dgm:constr type="t" for="ch" forName="pillars" refType="h" fact="0.300000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0000"/>
      <dgm:constr type="t" for="ch" forName="base" refType="h" fact="0.930000"/>
    </dgm:constrLst>
    <dgm:ruleLst/>
    <dgm:forEach name="Name0" axis="ch" ptType="node" cnt="1">
      <dgm:layoutNode name="roof" styleLbl="dkBgShp">
        <dgm:alg type="tx"/>
        <dgm:shape type="rect" r:blip="">
          <dgm:adjLst/>
        </dgm:shape>
        <dgm:presOf axis="self"/>
        <dgm:constrLst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type="rect" r:blip="">
            <dgm:adjLst/>
          </dgm:shape>
          <dgm:presOf axis="ch desOrSelf" ptType="node node" st="1 1" cnt="1 0"/>
          <dgm:constrLst>
            <dgm:constr type="lMarg" refType="primFontSz" fact="0.300000"/>
            <dgm:constr type="rMarg" refType="primFontSz" fact="0.300000"/>
            <dgm:constr type="tMarg" refType="primFontSz" fact="0.300000"/>
            <dgm:constr type="bMarg" refType="primFontSz" fact="0.300000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type="rect" r:blip="">
              <dgm:adjLst/>
            </dgm:shape>
            <dgm:presOf axis="desOrSelf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 val="norm"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0000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arentText" refType="w" fact="0.360000"/>
          <dgm:constr type="w" for="ch" forName="descendantText" refType="w" fact="0.640000"/>
          <dgm:constr type="h" for="ch" forName="parentText" refType="h"/>
          <dgm:constr type="h" for="ch" forName="descendantText" refType="h" refFor="ch" refForName="parentText" fact="0.800000"/>
        </dgm:constrLst>
        <dgm:ruleLst/>
        <dgm:layoutNode name="parentText">
          <dgm:varLst>
            <dgm:chMax val="1"/>
            <dgm:bulletEnabled val="1"/>
          </dgm:varLst>
          <dgm:alg type="tx"/>
          <dgm:shape type="roundRect" r:blip="" zOrderOff="3">
            <dgm:adjLst/>
          </dgm:shape>
          <dgm:presOf axis="self" ptType="node"/>
          <dgm:constrLst>
            <dgm:constr type="tMarg" refType="primFontSz" fact="0.150000"/>
            <dgm:constr type="bMarg" refType="primFontSz" fact="0.150000"/>
            <dgm:constr type="lMarg" refType="primFontSz" fact="0.300000"/>
            <dgm:constr type="rMarg" refType="primFontSz" fact="0.300000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rot="90.000000" type="round2SameRect" r:blip="">
                    <dgm:adjLst/>
                  </dgm:shape>
                </dgm:if>
                <dgm:else name="Name12">
                  <dgm:shape rot="-90.00000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00000"/>
                <dgm:constr type="rMarg" refType="secFontSz" fact="0.300000"/>
                <dgm:constr type="tMarg" refType="secFontSz" fact="0.150000"/>
                <dgm:constr type="bMarg" refType="secFontSz" fact="0.150000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 val="norm"/>
      <dgm:resizeHandles val="exact"/>
    </dgm:varLst>
    <dgm:alg type="composite"/>
    <dgm:shape r:blip="">
      <dgm:adjLst/>
    </dgm:shape>
    <dgm:presOf/>
    <dgm:constrLst>
      <dgm:constr type="w" for="ch" forName="roof" refType="w"/>
      <dgm:constr type="h" for="ch" forName="roof" refType="h" fact="0.300000"/>
      <dgm:constr type="primFontSz" for="ch" forName="roof" val="65"/>
      <dgm:constr type="w" for="ch" forName="pillars" refType="w"/>
      <dgm:constr type="h" for="ch" forName="pillars" refType="h" fact="0.630000"/>
      <dgm:constr type="t" for="ch" forName="pillars" refType="h" fact="0.300000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0000"/>
      <dgm:constr type="t" for="ch" forName="base" refType="h" fact="0.930000"/>
    </dgm:constrLst>
    <dgm:ruleLst/>
    <dgm:forEach name="Name0" axis="ch" ptType="node" cnt="1">
      <dgm:layoutNode name="roof" styleLbl="dkBgShp">
        <dgm:alg type="tx"/>
        <dgm:shape type="rect" r:blip="">
          <dgm:adjLst/>
        </dgm:shape>
        <dgm:presOf axis="self"/>
        <dgm:constrLst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type="rect" r:blip="">
            <dgm:adjLst/>
          </dgm:shape>
          <dgm:presOf axis="ch desOrSelf" ptType="node node" st="1 1" cnt="1 0"/>
          <dgm:constrLst>
            <dgm:constr type="lMarg" refType="primFontSz" fact="0.300000"/>
            <dgm:constr type="rMarg" refType="primFontSz" fact="0.300000"/>
            <dgm:constr type="tMarg" refType="primFontSz" fact="0.300000"/>
            <dgm:constr type="bMarg" refType="primFontSz" fact="0.300000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type="rect" r:blip="">
              <dgm:adjLst/>
            </dgm:shape>
            <dgm:presOf axis="desOrSelf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1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1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ib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1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1D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chilly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3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3">
        <a:srgbClr val="000000"/>
      </a:fillRef>
      <a:effectRef idx="3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2">
        <a:srgbClr val="00000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5869" y="5446543"/>
            <a:ext cx="1343931" cy="7304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2FAF2A-6381-41B8-9983-E5C0B413A85F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AE8B629-7342-4479-A9E2-59538A840DF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4.xml" /><Relationship Id="rId4" Type="http://schemas.microsoft.com/office/2007/relationships/diagramDrawing" Target="../diagrams/drawing4.xml" /><Relationship Id="rId5" Type="http://schemas.openxmlformats.org/officeDocument/2006/relationships/diagramColors" Target="../diagrams/colors4.xml" /><Relationship Id="rId6" Type="http://schemas.openxmlformats.org/officeDocument/2006/relationships/diagramLayout" Target="../diagrams/layout4.xml" /><Relationship Id="rId7" Type="http://schemas.openxmlformats.org/officeDocument/2006/relationships/diagramQuickStyle" Target="../diagrams/quickStyle4.xml" /><Relationship Id="rId8" Type="http://schemas.openxmlformats.org/officeDocument/2006/relationships/image" Target="../media/image18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21.png"/><Relationship Id="rId4" Type="http://schemas.openxmlformats.org/officeDocument/2006/relationships/diagramData" Target="../diagrams/data5.xml" /><Relationship Id="rId5" Type="http://schemas.microsoft.com/office/2007/relationships/diagramDrawing" Target="../diagrams/drawing5.xml" /><Relationship Id="rId6" Type="http://schemas.openxmlformats.org/officeDocument/2006/relationships/diagramColors" Target="../diagrams/colors5.xml" /><Relationship Id="rId7" Type="http://schemas.openxmlformats.org/officeDocument/2006/relationships/diagramLayout" Target="../diagrams/layout5.xml" /><Relationship Id="rId8" Type="http://schemas.openxmlformats.org/officeDocument/2006/relationships/diagramQuickStyle" Target="../diagrams/quickStyle5.xml" 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22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6.xml" /><Relationship Id="rId4" Type="http://schemas.microsoft.com/office/2007/relationships/diagramDrawing" Target="../diagrams/drawing6.xml" /><Relationship Id="rId5" Type="http://schemas.openxmlformats.org/officeDocument/2006/relationships/diagramColors" Target="../diagrams/colors6.xml" /><Relationship Id="rId6" Type="http://schemas.openxmlformats.org/officeDocument/2006/relationships/diagramLayout" Target="../diagrams/layout6.xml" /><Relationship Id="rId7" Type="http://schemas.openxmlformats.org/officeDocument/2006/relationships/diagramQuickStyle" Target="../diagrams/quickStyle6.xml" /><Relationship Id="rId8" Type="http://schemas.openxmlformats.org/officeDocument/2006/relationships/image" Target="../media/image23.png"/><Relationship Id="rId9" Type="http://schemas.openxmlformats.org/officeDocument/2006/relationships/image" Target="../media/image24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7.xml" /><Relationship Id="rId4" Type="http://schemas.microsoft.com/office/2007/relationships/diagramDrawing" Target="../diagrams/drawing7.xml" /><Relationship Id="rId5" Type="http://schemas.openxmlformats.org/officeDocument/2006/relationships/diagramColors" Target="../diagrams/colors7.xml" /><Relationship Id="rId6" Type="http://schemas.openxmlformats.org/officeDocument/2006/relationships/diagramLayout" Target="../diagrams/layout7.xml" /><Relationship Id="rId7" Type="http://schemas.openxmlformats.org/officeDocument/2006/relationships/diagramQuickStyle" Target="../diagrams/quickStyle7.xml" /><Relationship Id="rId8" Type="http://schemas.openxmlformats.org/officeDocument/2006/relationships/image" Target="../media/image25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http://msh.omskportal.ru/oiv/msh" TargetMode="External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8.xml" /><Relationship Id="rId4" Type="http://schemas.microsoft.com/office/2007/relationships/diagramDrawing" Target="../diagrams/drawing8.xml" /><Relationship Id="rId5" Type="http://schemas.openxmlformats.org/officeDocument/2006/relationships/diagramColors" Target="../diagrams/colors8.xml" /><Relationship Id="rId6" Type="http://schemas.openxmlformats.org/officeDocument/2006/relationships/diagramLayout" Target="../diagrams/layout8.xml" /><Relationship Id="rId7" Type="http://schemas.openxmlformats.org/officeDocument/2006/relationships/diagramQuickStyle" Target="../diagrams/quickStyle8.xml" /><Relationship Id="rId8" Type="http://schemas.openxmlformats.org/officeDocument/2006/relationships/image" Target="../media/image28.png"/><Relationship Id="rId9" Type="http://schemas.openxmlformats.org/officeDocument/2006/relationships/image" Target="../media/image29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9.xml" /><Relationship Id="rId4" Type="http://schemas.microsoft.com/office/2007/relationships/diagramDrawing" Target="../diagrams/drawing9.xml" /><Relationship Id="rId5" Type="http://schemas.openxmlformats.org/officeDocument/2006/relationships/diagramColors" Target="../diagrams/colors9.xml" /><Relationship Id="rId6" Type="http://schemas.openxmlformats.org/officeDocument/2006/relationships/diagramLayout" Target="../diagrams/layout9.xml" /><Relationship Id="rId7" Type="http://schemas.openxmlformats.org/officeDocument/2006/relationships/diagramQuickStyle" Target="../diagrams/quickStyle9.xml" /><Relationship Id="rId8" Type="http://schemas.openxmlformats.org/officeDocument/2006/relationships/image" Target="../media/image30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0.xml" /><Relationship Id="rId4" Type="http://schemas.microsoft.com/office/2007/relationships/diagramDrawing" Target="../diagrams/drawing10.xml" /><Relationship Id="rId5" Type="http://schemas.openxmlformats.org/officeDocument/2006/relationships/diagramColors" Target="../diagrams/colors10.xml" /><Relationship Id="rId6" Type="http://schemas.openxmlformats.org/officeDocument/2006/relationships/diagramLayout" Target="../diagrams/layout10.xml" /><Relationship Id="rId7" Type="http://schemas.openxmlformats.org/officeDocument/2006/relationships/diagramQuickStyle" Target="../diagrams/quickStyle10.xml" /><Relationship Id="rId8" Type="http://schemas.openxmlformats.org/officeDocument/2006/relationships/image" Target="../media/image31.png"/><Relationship Id="rId9" Type="http://schemas.openxmlformats.org/officeDocument/2006/relationships/image" Target="../media/image2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1.xml" /><Relationship Id="rId4" Type="http://schemas.microsoft.com/office/2007/relationships/diagramDrawing" Target="../diagrams/drawing11.xml" /><Relationship Id="rId5" Type="http://schemas.openxmlformats.org/officeDocument/2006/relationships/diagramColors" Target="../diagrams/colors11.xml" /><Relationship Id="rId6" Type="http://schemas.openxmlformats.org/officeDocument/2006/relationships/diagramLayout" Target="../diagrams/layout11.xml" /><Relationship Id="rId7" Type="http://schemas.openxmlformats.org/officeDocument/2006/relationships/diagramQuickStyle" Target="../diagrams/quickStyle11.xml" /><Relationship Id="rId8" Type="http://schemas.openxmlformats.org/officeDocument/2006/relationships/image" Target="../media/image32.png"/><Relationship Id="rId9" Type="http://schemas.openxmlformats.org/officeDocument/2006/relationships/image" Target="../media/image29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2.xml" /><Relationship Id="rId4" Type="http://schemas.microsoft.com/office/2007/relationships/diagramDrawing" Target="../diagrams/drawing12.xml" /><Relationship Id="rId5" Type="http://schemas.openxmlformats.org/officeDocument/2006/relationships/diagramColors" Target="../diagrams/colors12.xml" /><Relationship Id="rId6" Type="http://schemas.openxmlformats.org/officeDocument/2006/relationships/diagramLayout" Target="../diagrams/layout12.xml" /><Relationship Id="rId7" Type="http://schemas.openxmlformats.org/officeDocument/2006/relationships/diagramQuickStyle" Target="../diagrams/quickStyle12.xml" /><Relationship Id="rId8" Type="http://schemas.openxmlformats.org/officeDocument/2006/relationships/image" Target="../media/image33.png"/><Relationship Id="rId9" Type="http://schemas.openxmlformats.org/officeDocument/2006/relationships/image" Target="../media/image29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3.xml" /><Relationship Id="rId4" Type="http://schemas.microsoft.com/office/2007/relationships/diagramDrawing" Target="../diagrams/drawing13.xml" /><Relationship Id="rId5" Type="http://schemas.openxmlformats.org/officeDocument/2006/relationships/diagramColors" Target="../diagrams/colors13.xml" /><Relationship Id="rId6" Type="http://schemas.openxmlformats.org/officeDocument/2006/relationships/diagramLayout" Target="../diagrams/layout13.xml" /><Relationship Id="rId7" Type="http://schemas.openxmlformats.org/officeDocument/2006/relationships/diagramQuickStyle" Target="../diagrams/quickStyle13.xml" /><Relationship Id="rId8" Type="http://schemas.openxmlformats.org/officeDocument/2006/relationships/image" Target="../media/image34.png"/><Relationship Id="rId9" Type="http://schemas.openxmlformats.org/officeDocument/2006/relationships/image" Target="../media/image35.png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4.xml" /><Relationship Id="rId4" Type="http://schemas.microsoft.com/office/2007/relationships/diagramDrawing" Target="../diagrams/drawing14.xml" /><Relationship Id="rId5" Type="http://schemas.openxmlformats.org/officeDocument/2006/relationships/diagramColors" Target="../diagrams/colors14.xml" /><Relationship Id="rId6" Type="http://schemas.openxmlformats.org/officeDocument/2006/relationships/diagramLayout" Target="../diagrams/layout14.xml" /><Relationship Id="rId7" Type="http://schemas.openxmlformats.org/officeDocument/2006/relationships/diagramQuickStyle" Target="../diagrams/quickStyle14.xml" /><Relationship Id="rId8" Type="http://schemas.openxmlformats.org/officeDocument/2006/relationships/image" Target="../media/image36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5.xml" /><Relationship Id="rId4" Type="http://schemas.microsoft.com/office/2007/relationships/diagramDrawing" Target="../diagrams/drawing15.xml" /><Relationship Id="rId5" Type="http://schemas.openxmlformats.org/officeDocument/2006/relationships/diagramColors" Target="../diagrams/colors15.xml" /><Relationship Id="rId6" Type="http://schemas.openxmlformats.org/officeDocument/2006/relationships/diagramLayout" Target="../diagrams/layout15.xml" /><Relationship Id="rId7" Type="http://schemas.openxmlformats.org/officeDocument/2006/relationships/diagramQuickStyle" Target="../diagrams/quickStyle15.xml" /><Relationship Id="rId8" Type="http://schemas.openxmlformats.org/officeDocument/2006/relationships/image" Target="../media/image35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6.xml" /><Relationship Id="rId4" Type="http://schemas.microsoft.com/office/2007/relationships/diagramDrawing" Target="../diagrams/drawing16.xml" /><Relationship Id="rId5" Type="http://schemas.openxmlformats.org/officeDocument/2006/relationships/diagramColors" Target="../diagrams/colors16.xml" /><Relationship Id="rId6" Type="http://schemas.openxmlformats.org/officeDocument/2006/relationships/diagramLayout" Target="../diagrams/layout16.xml" /><Relationship Id="rId7" Type="http://schemas.openxmlformats.org/officeDocument/2006/relationships/diagramQuickStyle" Target="../diagrams/quickStyle16.xml" 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0.pn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1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17.xml" /><Relationship Id="rId4" Type="http://schemas.microsoft.com/office/2007/relationships/diagramDrawing" Target="../diagrams/drawing17.xml" /><Relationship Id="rId5" Type="http://schemas.openxmlformats.org/officeDocument/2006/relationships/diagramColors" Target="../diagrams/colors17.xml" /><Relationship Id="rId6" Type="http://schemas.openxmlformats.org/officeDocument/2006/relationships/diagramLayout" Target="../diagrams/layout17.xml" /><Relationship Id="rId7" Type="http://schemas.openxmlformats.org/officeDocument/2006/relationships/diagramQuickStyle" Target="../diagrams/quickStyle17.xml" /><Relationship Id="rId8" Type="http://schemas.openxmlformats.org/officeDocument/2006/relationships/image" Target="../media/image42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9.png"/><Relationship Id="rId4" Type="http://schemas.openxmlformats.org/officeDocument/2006/relationships/diagramData" Target="../diagrams/data1.xml" /><Relationship Id="rId5" Type="http://schemas.microsoft.com/office/2007/relationships/diagramDrawing" Target="../diagrams/drawing1.xml" /><Relationship Id="rId6" Type="http://schemas.openxmlformats.org/officeDocument/2006/relationships/diagramColors" Target="../diagrams/colors1.xml" /><Relationship Id="rId7" Type="http://schemas.openxmlformats.org/officeDocument/2006/relationships/diagramLayout" Target="../diagrams/layout1.xml" /><Relationship Id="rId8" Type="http://schemas.openxmlformats.org/officeDocument/2006/relationships/diagramQuickStyle" Target="../diagrams/quickStyle1.xml" 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5.pn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46.pn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https://rvs55.ru/" TargetMode="External"/><Relationship Id="rId4" Type="http://schemas.openxmlformats.org/officeDocument/2006/relationships/image" Target="../media/image47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0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3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diagramData" Target="../diagrams/data2.xml" /><Relationship Id="rId4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6" Type="http://schemas.openxmlformats.org/officeDocument/2006/relationships/diagramLayout" Target="../diagrams/layout2.xml" /><Relationship Id="rId7" Type="http://schemas.openxmlformats.org/officeDocument/2006/relationships/diagramQuickStyle" Target="../diagrams/quickStyle2.xml" /><Relationship Id="rId8" Type="http://schemas.openxmlformats.org/officeDocument/2006/relationships/image" Target="../media/image14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7.png"/><Relationship Id="rId4" Type="http://schemas.openxmlformats.org/officeDocument/2006/relationships/diagramData" Target="../diagrams/data3.xml" /><Relationship Id="rId5" Type="http://schemas.microsoft.com/office/2007/relationships/diagramDrawing" Target="../diagrams/drawing3.xml" /><Relationship Id="rId6" Type="http://schemas.openxmlformats.org/officeDocument/2006/relationships/diagramColors" Target="../diagrams/colors3.xml" /><Relationship Id="rId7" Type="http://schemas.openxmlformats.org/officeDocument/2006/relationships/diagramLayout" Target="../diagrams/layout3.xml" /><Relationship Id="rId8" Type="http://schemas.openxmlformats.org/officeDocument/2006/relationships/diagramQuickStyle" Target="../diagrams/quickStyle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379654" y="5153128"/>
            <a:ext cx="5812346" cy="170487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3" name="Прямоугольник 2"/>
          <p:cNvSpPr/>
          <p:nvPr/>
        </p:nvSpPr>
        <p:spPr bwMode="auto">
          <a:xfrm>
            <a:off x="1508049" y="1981028"/>
            <a:ext cx="9175901" cy="3172100"/>
          </a:xfrm>
          <a:prstGeom prst="rect">
            <a:avLst/>
          </a:prstGeom>
          <a:solidFill>
            <a:srgbClr val="56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07000"/>
              </a:lnSpc>
              <a:defRPr/>
            </a:pPr>
            <a:r>
              <a:rPr lang="ru-RU" sz="4400" b="1" i="0" u="none" strike="noStrike" cap="none" spc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latin typeface="Times New Roman"/>
                <a:ea typeface="Arial"/>
                <a:cs typeface="Times New Roman"/>
              </a:rPr>
              <a:t>Грант </a:t>
            </a:r>
            <a:br>
              <a:rPr lang="ru-RU" sz="4400" b="1" i="0" u="none" strike="noStrike" cap="none" spc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latin typeface="Times New Roman"/>
                <a:ea typeface="Arial"/>
                <a:cs typeface="Times New Roman"/>
              </a:rPr>
            </a:br>
            <a:r>
              <a:rPr lang="ru-RU" sz="5400" b="1" i="0" u="none" strike="noStrike" cap="none" spc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latin typeface="Times New Roman"/>
                <a:ea typeface="Arial"/>
                <a:cs typeface="Times New Roman"/>
              </a:rPr>
              <a:t>АГРОСТАРТАП</a:t>
            </a:r>
            <a:br>
              <a:rPr lang="ru-RU" sz="4400" b="1" i="0" u="none" strike="noStrike" cap="none" spc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latin typeface="Times New Roman"/>
                <a:ea typeface="Arial"/>
                <a:cs typeface="Times New Roman"/>
              </a:rPr>
            </a:br>
            <a:r>
              <a:rPr lang="ru-RU" sz="4400" b="1" i="0" u="none" strike="noStrike" cap="none" spc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latin typeface="Times New Roman"/>
                <a:ea typeface="Arial"/>
                <a:cs typeface="Times New Roman"/>
              </a:rPr>
              <a:t>на поддержку КФХ и ИП</a:t>
            </a:r>
            <a:endParaRPr lang="ru-RU" sz="4000" b="1">
              <a:solidFill>
                <a:schemeClr val="bg1">
                  <a:lumMod val="95000"/>
                </a:schemeClr>
              </a:solidFill>
              <a:cs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63619" y="364161"/>
            <a:ext cx="2088859" cy="1198218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 bwMode="auto">
          <a:xfrm>
            <a:off x="1428035" y="4568352"/>
            <a:ext cx="694226" cy="584775"/>
            <a:chOff x="1491915" y="4194737"/>
            <a:chExt cx="1087655" cy="1048395"/>
          </a:xfrm>
        </p:grpSpPr>
        <p:sp>
          <p:nvSpPr>
            <p:cNvPr id="16" name="Прямоугольник 15"/>
            <p:cNvSpPr/>
            <p:nvPr/>
          </p:nvSpPr>
          <p:spPr bwMode="auto">
            <a:xfrm>
              <a:off x="1491916" y="4194737"/>
              <a:ext cx="548640" cy="104839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 bwMode="auto">
            <a:xfrm rot="5400000">
              <a:off x="1761423" y="4424984"/>
              <a:ext cx="548640" cy="108765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 bwMode="auto">
          <a:xfrm flipH="1" flipV="1">
            <a:off x="9965836" y="1981028"/>
            <a:ext cx="630946" cy="606392"/>
            <a:chOff x="1491915" y="4194737"/>
            <a:chExt cx="1087655" cy="1048395"/>
          </a:xfrm>
        </p:grpSpPr>
        <p:sp>
          <p:nvSpPr>
            <p:cNvPr id="20" name="Прямоугольник 19"/>
            <p:cNvSpPr/>
            <p:nvPr/>
          </p:nvSpPr>
          <p:spPr bwMode="auto">
            <a:xfrm>
              <a:off x="1491916" y="4194737"/>
              <a:ext cx="548640" cy="104839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 bwMode="auto">
            <a:xfrm rot="5400000">
              <a:off x="1761423" y="4424984"/>
              <a:ext cx="548640" cy="1087655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>
            <a:off x="2774742" y="3941245"/>
            <a:ext cx="6468177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919352" y="422614"/>
            <a:ext cx="1550946" cy="1148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389193" y="408449"/>
            <a:ext cx="77570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800000"/>
                </a:solidFill>
                <a:latin typeface="Times New Roman"/>
                <a:cs typeface="Times New Roman"/>
              </a:rPr>
              <a:t>Документы для подачи заявки на грант: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4389193" y="1099904"/>
          <a:ext cx="7601404" cy="5636176"/>
          <a:chOff x="0" y="0"/>
          <a:chExt cx="7601404" cy="563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rcRect l="17374" t="22238" r="0" b="0"/>
          <a:stretch/>
        </p:blipFill>
        <p:spPr bwMode="auto">
          <a:xfrm>
            <a:off x="131685" y="2763596"/>
            <a:ext cx="3965298" cy="2487929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 l="25220" t="8180" r="23685" b="16185"/>
          <a:stretch/>
        </p:blipFill>
        <p:spPr bwMode="auto">
          <a:xfrm>
            <a:off x="1873188" y="1533507"/>
            <a:ext cx="2501958" cy="22144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0" name="TextBox 49"/>
          <p:cNvSpPr txBox="1"/>
          <p:nvPr/>
        </p:nvSpPr>
        <p:spPr bwMode="auto">
          <a:xfrm>
            <a:off x="5102087" y="267606"/>
            <a:ext cx="69043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>
                <a:solidFill>
                  <a:srgbClr val="800000"/>
                </a:solidFill>
                <a:latin typeface="Times New Roman"/>
                <a:cs typeface="Times New Roman"/>
              </a:rPr>
              <a:t>Документы для подачи заявки на грант: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4641846" y="874455"/>
            <a:ext cx="742823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9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) проектно-сметная документация, включая локальные сметы и сводный сметный расчет </a:t>
            </a:r>
            <a:endParaRPr/>
          </a:p>
          <a:p>
            <a:pPr indent="450215" algn="just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(на строительство, капремонт, реконструкцию)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defRPr/>
            </a:pPr>
            <a:r>
              <a:rPr lang="ru-RU" sz="2000" i="1" u="sng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д</a:t>
            </a:r>
            <a:r>
              <a:rPr lang="ru-RU" sz="2000" i="1" u="sng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ополнительно заявители предоставляют копии:</a:t>
            </a:r>
            <a:endParaRPr lang="ru-RU" sz="2000" i="1" u="sng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- положительного заключения гос. экспертизы проектной документации, включая проверку достоверности определения сметной стоимости;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- разрешения на строительство (реконструкцию) объекта;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64680" y="3512629"/>
            <a:ext cx="4892041" cy="3017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 bwMode="auto">
          <a:xfrm>
            <a:off x="335279" y="3737274"/>
            <a:ext cx="5882641" cy="278217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57200" algn="just">
              <a:lnSpc>
                <a:spcPct val="110000"/>
              </a:lnSpc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10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) документы, подтверждающие </a:t>
            </a:r>
            <a:r>
              <a:rPr lang="ru-RU" sz="2000" b="1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наличие образования 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по профессии, специальности</a:t>
            </a:r>
            <a:r>
              <a:rPr lang="ru-RU" sz="20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,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 направлению подготовки в с/х сфере или сертификата, подтверждающего прохождение обучения по программам образования не менее 250 часов, или по программам повышения квалификации или профессиональной переподготовки в сфере сельского </a:t>
            </a:r>
            <a:endParaRPr lang="ru-RU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782956"/>
            <a:ext cx="2903955" cy="250466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0" name="TextBox 49"/>
          <p:cNvSpPr txBox="1"/>
          <p:nvPr/>
        </p:nvSpPr>
        <p:spPr bwMode="auto">
          <a:xfrm>
            <a:off x="4200939" y="629984"/>
            <a:ext cx="79910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800000"/>
                </a:solidFill>
                <a:latin typeface="Times New Roman"/>
                <a:cs typeface="Times New Roman"/>
              </a:rPr>
              <a:t>Документы для подачи заявки на грант: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2690192" y="1417983"/>
          <a:ext cx="9369287" cy="5115105"/>
          <a:chOff x="0" y="0"/>
          <a:chExt cx="9369287" cy="5115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7" r:qs="rId8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5483087" y="21459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Требования к бизнес-плану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2557671" y="860929"/>
            <a:ext cx="9395790" cy="5992474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0000"/>
              </a:lnSpc>
              <a:buClrTx/>
              <a:buFont typeface="Wingdings 2"/>
              <a:buAutoNum type="arabicPeriod"/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По созданию и развитию хозяйства, со сроком реализации и окупаемости не менее чем на 5 и не более чем на 8 лет, по форме, утвержденной МСХиП Омской области;</a:t>
            </a:r>
            <a:endParaRPr/>
          </a:p>
          <a:p>
            <a:pPr marL="457200" indent="-457200" algn="just">
              <a:lnSpc>
                <a:spcPct val="110000"/>
              </a:lnSpc>
              <a:buClrTx/>
              <a:buFont typeface="Wingdings 2"/>
              <a:buAutoNum type="arabicPeriod"/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Содержит план расходов с указанием наименования приобретаемого имущества, их количество, цена, источники финансирования (грант, собственные средства);</a:t>
            </a:r>
            <a:endParaRPr/>
          </a:p>
          <a:p>
            <a:pPr marL="457200" indent="-457200" algn="just">
              <a:lnSpc>
                <a:spcPct val="110000"/>
              </a:lnSpc>
              <a:buClrTx/>
              <a:buFont typeface="Wingdings 2"/>
              <a:buAutoNum type="arabicPeriod"/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Общая сумма приобретений предусматривает уплату собственными средствами не менее 10% в течение 18 месяцев со дня получения гранта;</a:t>
            </a:r>
            <a:endParaRPr/>
          </a:p>
          <a:p>
            <a:pPr marL="457200" indent="-457200" algn="just">
              <a:lnSpc>
                <a:spcPct val="110000"/>
              </a:lnSpc>
              <a:buClrTx/>
              <a:buFont typeface="Wingdings 2"/>
              <a:buAutoNum type="arabicPeriod"/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Предусматривает ежегодный прирост объема с/х продукции, произведённой в текущем году по отношению к предыдущему году, не </a:t>
            </a:r>
            <a:r>
              <a:rPr lang="ru-RU" sz="2200" u="sng">
                <a:solidFill>
                  <a:srgbClr val="C00000"/>
                </a:solidFill>
                <a:latin typeface="Times New Roman"/>
                <a:cs typeface="Times New Roman"/>
              </a:rPr>
              <a:t>менее </a:t>
            </a:r>
            <a:r>
              <a:rPr lang="ru-RU" sz="3600" b="1" u="sng">
                <a:solidFill>
                  <a:srgbClr val="C00000"/>
                </a:solidFill>
                <a:latin typeface="Times New Roman"/>
                <a:cs typeface="Times New Roman"/>
              </a:rPr>
              <a:t>10</a:t>
            </a:r>
            <a:r>
              <a:rPr lang="ru-RU" sz="2200" u="sng">
                <a:solidFill>
                  <a:srgbClr val="C00000"/>
                </a:solidFill>
                <a:latin typeface="Times New Roman"/>
                <a:cs typeface="Times New Roman"/>
              </a:rPr>
              <a:t> %;</a:t>
            </a:r>
            <a:endParaRPr lang="ru-RU" sz="2200" u="sng" strike="sngStrike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457200" indent="-457200">
              <a:lnSpc>
                <a:spcPct val="110000"/>
              </a:lnSpc>
              <a:buClrTx/>
              <a:buFont typeface="Wingdings 2"/>
              <a:buAutoNum type="arabicPeriod"/>
              <a:defRPr/>
            </a:pPr>
            <a:r>
              <a:rPr lang="ru-RU" sz="22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Принятие</a:t>
            </a:r>
            <a:r>
              <a:rPr lang="ru-RU" sz="2200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 не менее 2 новых постоянных работников, если сумма гранта составляет 2 млн. рублей и более, и не менее 1, если сумма гранта составляет менее 2 млн. рублей, в году получения гранта </a:t>
            </a:r>
            <a:r>
              <a:rPr lang="ru-RU" sz="2000" i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(при этом глава КФХ или ИП учитываются в качестве новых постоянных работников);</a:t>
            </a:r>
            <a:endParaRPr lang="ru-RU" sz="2200" i="1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 l="7383" t="8504" r="8838" b="10917"/>
          <a:stretch/>
        </p:blipFill>
        <p:spPr bwMode="auto">
          <a:xfrm>
            <a:off x="139245" y="3002122"/>
            <a:ext cx="2272652" cy="2060208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5483087" y="21459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Правила подачи документов</a:t>
            </a:r>
            <a:endParaRPr/>
          </a:p>
        </p:txBody>
      </p:sp>
      <p:graphicFrame>
        <p:nvGraphicFramePr>
          <p:cNvPr id="4" name="Схема 3"/>
          <p:cNvGraphicFramePr>
            <a:graphicFrameLocks xmlns:a="http://schemas.openxmlformats.org/drawingml/2006/main"/>
          </p:cNvGraphicFramePr>
          <p:nvPr/>
        </p:nvGraphicFramePr>
        <p:xfrm>
          <a:off x="3322982" y="1218325"/>
          <a:ext cx="8590723" cy="4241572"/>
          <a:chOff x="0" y="0"/>
          <a:chExt cx="8590723" cy="424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749040" y="5276622"/>
            <a:ext cx="8326909" cy="13667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413511" y="2551597"/>
            <a:ext cx="2543380" cy="29083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5483087" y="21459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Правила подачи документов</a:t>
            </a:r>
            <a:endParaRPr/>
          </a:p>
        </p:txBody>
      </p:sp>
      <p:graphicFrame>
        <p:nvGraphicFramePr>
          <p:cNvPr id="8" name="Схема 7"/>
          <p:cNvGraphicFramePr>
            <a:graphicFrameLocks xmlns:a="http://schemas.openxmlformats.org/drawingml/2006/main"/>
          </p:cNvGraphicFramePr>
          <p:nvPr/>
        </p:nvGraphicFramePr>
        <p:xfrm>
          <a:off x="3237949" y="860930"/>
          <a:ext cx="8768520" cy="5645888"/>
          <a:chOff x="0" y="0"/>
          <a:chExt cx="8768520" cy="5645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9" name="Прямоугольник: скругленные углы 8"/>
          <p:cNvSpPr/>
          <p:nvPr/>
        </p:nvSpPr>
        <p:spPr bwMode="auto">
          <a:xfrm>
            <a:off x="3237949" y="5696984"/>
            <a:ext cx="8768520" cy="1094054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В период рассмотрения при наличии замечаний, заявка возвращается участнику отбора на доработку. Доработка осуществляется в срок </a:t>
            </a:r>
            <a:r>
              <a:rPr lang="ru-RU" sz="2000">
                <a:solidFill>
                  <a:srgbClr val="C00000"/>
                </a:solidFill>
                <a:latin typeface="Times New Roman"/>
                <a:cs typeface="Times New Roman"/>
              </a:rPr>
              <a:t>не более </a:t>
            </a:r>
            <a:endParaRPr/>
          </a:p>
          <a:p>
            <a:pPr algn="ctr">
              <a:defRPr/>
            </a:pPr>
            <a:r>
              <a:rPr lang="ru-RU" sz="2000">
                <a:solidFill>
                  <a:srgbClr val="C00000"/>
                </a:solidFill>
                <a:latin typeface="Times New Roman"/>
                <a:cs typeface="Times New Roman"/>
              </a:rPr>
              <a:t>2 рабочих дней</a:t>
            </a: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, но не позднее окончания срока рассмотрения</a:t>
            </a:r>
            <a:endParaRPr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2995032"/>
            <a:ext cx="3237949" cy="2200473"/>
          </a:xfrm>
          <a:prstGeom prst="rect">
            <a:avLst/>
          </a:prstGeom>
        </p:spPr>
      </p:pic>
      <p:sp>
        <p:nvSpPr>
          <p:cNvPr id="2" name="Прямоугольник: скругленные углы 1"/>
          <p:cNvSpPr/>
          <p:nvPr/>
        </p:nvSpPr>
        <p:spPr bwMode="auto">
          <a:xfrm>
            <a:off x="3237949" y="4950233"/>
            <a:ext cx="8768520" cy="81371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Участник отбора может отозвать заявку или внести в нее изменения в течение срока приема заявок. Изменения оформляются как новая заявка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5115339" y="214598"/>
            <a:ext cx="67950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Проведение конкурса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2951924" y="860929"/>
            <a:ext cx="8958467" cy="53091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txBody>
          <a:bodyPr wrap="square">
            <a:spAutoFit/>
          </a:bodyPr>
          <a:lstStyle/>
          <a:p>
            <a:pPr marL="72000" lvl="0" indent="-457200" algn="just">
              <a:spcAft>
                <a:spcPts val="600"/>
              </a:spcAft>
              <a:buSzPct val="95000"/>
              <a:buFont typeface="Wingdings"/>
              <a:buChar char="ü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Объявление о проведении отбора в срок не позднее 15 апреля текущего года размещается на едином портале, а также на официальном сайте Министерства </a:t>
            </a: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в </a:t>
            </a: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сети «Интернет» по адресу </a:t>
            </a:r>
            <a:r>
              <a:rPr lang="ru-RU" sz="2000" i="0" u="sng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  <a:hlinkClick r:id="rId3" tooltip="http://msh.omskportal.ru/oiv/msh"/>
              </a:rPr>
              <a:t>http://msh.omskportal.ru/oiv/msh</a:t>
            </a:r>
            <a:endParaRPr lang="ru-RU" sz="2000" i="0" u="none" strike="noStrike" cap="none" spc="0">
              <a:ln>
                <a:noFill/>
              </a:ln>
              <a:solidFill>
                <a:srgbClr val="800000"/>
              </a:solidFill>
              <a:latin typeface="Times New Roman"/>
              <a:ea typeface="Arial"/>
              <a:cs typeface="Times New Roman"/>
            </a:endParaRPr>
          </a:p>
          <a:p>
            <a:pPr marL="72000" marR="0" lvl="0" indent="-457200" algn="just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95000"/>
              <a:buFont typeface="Wingdings"/>
              <a:buChar char="ü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Проверка участника отбора на соответствие требованиям Порядка, осуществляется автоматически в системе «Электронный бюджет» на основании данных государственных информационных систем, в том числе с использованием единой системы межведомственного электронного взаимодействия </a:t>
            </a:r>
            <a:endParaRPr/>
          </a:p>
          <a:p>
            <a:pPr marL="72000" marR="0" lvl="0" indent="-457200" algn="just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95000"/>
              <a:buFont typeface="Wingdings"/>
              <a:buChar char="ü"/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С</a:t>
            </a: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роки проведения отбора - не менее 30 календарных дней</a:t>
            </a:r>
            <a:endParaRPr/>
          </a:p>
          <a:p>
            <a:pPr marL="72000" marR="0" lvl="0" indent="-457200" algn="just" defTabSz="914400">
              <a:lnSpc>
                <a:spcPct val="100000"/>
              </a:lnSpc>
              <a:spcBef>
                <a:spcPts val="0"/>
              </a:spcBef>
              <a:buClrTx/>
              <a:buSzPct val="95000"/>
              <a:buFont typeface="Wingdings"/>
              <a:buChar char="ü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Рассмотрение заявки в течение </a:t>
            </a: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15</a:t>
            </a: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 рабочих дней со дня окончания приема заявок на предмет соответствия заявителя требованиям, соблюдение срока и полноты пакета документов</a:t>
            </a:r>
            <a:r>
              <a:rPr lang="ru-RU" sz="24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;</a:t>
            </a:r>
            <a:endParaRPr/>
          </a:p>
          <a:p>
            <a:pPr marL="72000" marR="0" lvl="0" indent="-457200" algn="just" defTabSz="914400">
              <a:lnSpc>
                <a:spcPct val="100000"/>
              </a:lnSpc>
              <a:spcBef>
                <a:spcPts val="0"/>
              </a:spcBef>
              <a:buClrTx/>
              <a:buSzPct val="95000"/>
              <a:buFont typeface="Wingdings"/>
              <a:buChar char="ü"/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К</a:t>
            </a: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онкурсная</a:t>
            </a: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 комиссия оценивает </a:t>
            </a:r>
            <a:endParaRPr/>
          </a:p>
          <a:p>
            <a:pPr marR="0" lvl="0" algn="just" defTabSz="914400">
              <a:lnSpc>
                <a:spcPct val="100000"/>
              </a:lnSpc>
              <a:spcBef>
                <a:spcPts val="0"/>
              </a:spcBef>
              <a:buClrTx/>
              <a:buSzPct val="95000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заявки с использованием балльной системы</a:t>
            </a:r>
            <a:endParaRPr/>
          </a:p>
          <a:p>
            <a:pPr marR="0" lvl="0" algn="just" defTabSz="914400">
              <a:lnSpc>
                <a:spcPct val="100000"/>
              </a:lnSpc>
              <a:spcBef>
                <a:spcPts val="0"/>
              </a:spcBef>
              <a:buClrTx/>
              <a:buSzPct val="95000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оценок, а также проводит очное </a:t>
            </a:r>
            <a:endParaRPr/>
          </a:p>
          <a:p>
            <a:pPr marR="0" lvl="0" algn="just" defTabSz="914400">
              <a:lnSpc>
                <a:spcPct val="100000"/>
              </a:lnSpc>
              <a:spcBef>
                <a:spcPts val="0"/>
              </a:spcBef>
              <a:buClrTx/>
              <a:buSzPct val="95000"/>
              <a:defRPr/>
            </a:pPr>
            <a:r>
              <a:rPr lang="ru-RU" sz="2000" i="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собеседование с участником отбора.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rcRect l="0" t="0" r="650" b="41846"/>
          <a:stretch/>
        </p:blipFill>
        <p:spPr bwMode="auto">
          <a:xfrm>
            <a:off x="7919317" y="4887087"/>
            <a:ext cx="4103872" cy="17563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56568" y="2525886"/>
            <a:ext cx="2182557" cy="25483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717774" y="214598"/>
            <a:ext cx="7192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Критерии использования балльной системы оценок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3269500" y="1458825"/>
          <a:ext cx="8119989" cy="5184576"/>
          <a:chOff x="0" y="0"/>
          <a:chExt cx="8119989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306297" y="3035411"/>
            <a:ext cx="2589154" cy="18029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9909469" y="2940382"/>
            <a:ext cx="20009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0,1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9909469" y="5296834"/>
            <a:ext cx="20009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0,2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908417" y="3727480"/>
            <a:ext cx="353598" cy="3840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908417" y="6083932"/>
            <a:ext cx="353598" cy="38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717774" y="214598"/>
            <a:ext cx="7192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Критерии использования балльной системы оценок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3201041" y="1414926"/>
          <a:ext cx="8813479" cy="5228475"/>
          <a:chOff x="0" y="0"/>
          <a:chExt cx="8813479" cy="5228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2673752"/>
            <a:ext cx="3104802" cy="271670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: скругленные углы 5"/>
          <p:cNvSpPr/>
          <p:nvPr/>
        </p:nvSpPr>
        <p:spPr bwMode="auto">
          <a:xfrm>
            <a:off x="3201041" y="6169307"/>
            <a:ext cx="8909718" cy="688693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latin typeface="Times New Roman"/>
                <a:cs typeface="Times New Roman"/>
              </a:rPr>
              <a:t>Вес критерия 0,1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3697357" y="54546"/>
            <a:ext cx="86139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6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Times New Roman"/>
                <a:ea typeface="Arial"/>
                <a:cs typeface="Times New Roman"/>
              </a:rPr>
              <a:t> </a:t>
            </a:r>
            <a:r>
              <a:rPr lang="ru-RU" sz="40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Times New Roman"/>
                <a:ea typeface="Arial"/>
                <a:cs typeface="Times New Roman"/>
              </a:rPr>
              <a:t>растениеводство</a:t>
            </a:r>
            <a:r>
              <a:rPr lang="ru-RU" sz="36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Times New Roman"/>
                <a:ea typeface="Arial"/>
                <a:cs typeface="Times New Roman"/>
              </a:rPr>
              <a:t> 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>
                <a:ln>
                  <a:noFill/>
                </a:ln>
                <a:solidFill>
                  <a:srgbClr val="C00000"/>
                </a:solidFill>
                <a:latin typeface="Times New Roman"/>
                <a:ea typeface="Arial"/>
                <a:cs typeface="Times New Roman"/>
              </a:rPr>
              <a:t>учитывается количество посевных площадей, планируемые под возделывание картофеля или овощей на второй год реализации проекта</a:t>
            </a:r>
            <a:endParaRPr lang="ru-RU" sz="2400" b="1" i="0" u="sng" strike="noStrike" cap="none" spc="0">
              <a:ln>
                <a:noFill/>
              </a:ln>
              <a:solidFill>
                <a:srgbClr val="C00000"/>
              </a:solidFill>
              <a:latin typeface="Times New Roman"/>
              <a:ea typeface="Arial"/>
              <a:cs typeface="Times New Roman"/>
            </a:endParaRPr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2990064" y="1537482"/>
          <a:ext cx="8237379" cy="5092352"/>
          <a:chOff x="0" y="0"/>
          <a:chExt cx="8237379" cy="5092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4" name="TextBox 3"/>
          <p:cNvSpPr txBox="1"/>
          <p:nvPr/>
        </p:nvSpPr>
        <p:spPr bwMode="auto">
          <a:xfrm>
            <a:off x="9939287" y="2424641"/>
            <a:ext cx="20009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0,3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9939287" y="4607874"/>
            <a:ext cx="20009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0,3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rcRect l="1088" t="4895" r="1087" b="13079"/>
          <a:stretch/>
        </p:blipFill>
        <p:spPr bwMode="auto">
          <a:xfrm>
            <a:off x="138896" y="2619868"/>
            <a:ext cx="2851168" cy="258193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1545046" y="3236959"/>
            <a:ext cx="353598" cy="3840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1586610" y="5438871"/>
            <a:ext cx="353598" cy="38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170126" y="3815601"/>
            <a:ext cx="2801297" cy="28012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19310" y="2541256"/>
            <a:ext cx="4337053" cy="279937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0" name="TextBox 49"/>
          <p:cNvSpPr txBox="1"/>
          <p:nvPr/>
        </p:nvSpPr>
        <p:spPr bwMode="auto">
          <a:xfrm>
            <a:off x="5155096" y="241102"/>
            <a:ext cx="66625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Цель предоставления гранта</a:t>
            </a:r>
            <a:endParaRPr lang="ru-RU" sz="3600" b="1">
              <a:solidFill>
                <a:srgbClr val="8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3368982" y="820817"/>
            <a:ext cx="87199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ru-RU" sz="2800" u="sng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финансовое обеспечение затрат в связи </a:t>
            </a:r>
            <a:endParaRPr/>
          </a:p>
          <a:p>
            <a:pPr marL="0" indent="0" algn="ctr">
              <a:buNone/>
              <a:defRPr/>
            </a:pPr>
            <a:r>
              <a:rPr lang="ru-RU" sz="2800" u="sng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с реализацией проекта создания и развития хозяйства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5155096" y="2455150"/>
            <a:ext cx="68163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ru-RU" sz="2400" i="1">
                <a:solidFill>
                  <a:srgbClr val="800000"/>
                </a:solidFill>
                <a:latin typeface="Times New Roman"/>
                <a:cs typeface="Times New Roman"/>
              </a:rPr>
              <a:t>может предусматривать использование части средств гранта "Агростартап" на цели формирования неделимого фонда СПоК, членом которого является указанное хозяйство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4926876" y="4569653"/>
            <a:ext cx="424325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Предоставляется: КФХ или ИП, 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являющимся главами КФХ, основными видами деятельности которых являются производство и (или) переработка сельхозпродукции 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292223" y="4044404"/>
            <a:ext cx="1158340" cy="1463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3498574" y="54546"/>
            <a:ext cx="88126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800000"/>
                </a:solidFill>
                <a:latin typeface="Times New Roman"/>
                <a:cs typeface="Times New Roman"/>
              </a:rPr>
              <a:t>животноводство </a:t>
            </a:r>
            <a:endParaRPr/>
          </a:p>
          <a:p>
            <a:pPr algn="ctr"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cs typeface="Times New Roman"/>
              </a:rPr>
              <a:t>учитывается вид и количество сельскохозяйственных животных, планируемых к приобретению за счет средств гранта </a:t>
            </a:r>
            <a:endParaRPr/>
          </a:p>
          <a:p>
            <a:pPr algn="ctr">
              <a:defRPr/>
            </a:pPr>
            <a:r>
              <a:rPr lang="ru-RU" sz="2800" b="1" u="sng">
                <a:solidFill>
                  <a:srgbClr val="800000"/>
                </a:solidFill>
                <a:latin typeface="Times New Roman"/>
                <a:cs typeface="Times New Roman"/>
              </a:rPr>
              <a:t>коровы, нетели, телки всех возрастов </a:t>
            </a:r>
            <a:endParaRPr/>
          </a:p>
          <a:p>
            <a:pPr algn="ctr">
              <a:defRPr/>
            </a:pPr>
            <a:r>
              <a:rPr lang="ru-RU" sz="2400" b="1" u="sng">
                <a:solidFill>
                  <a:srgbClr val="800000"/>
                </a:solidFill>
                <a:latin typeface="Times New Roman"/>
                <a:cs typeface="Times New Roman"/>
              </a:rPr>
              <a:t>предназначенные для дальнейшего воспроизводства стада</a:t>
            </a:r>
            <a:endParaRPr lang="ru-RU" sz="2000" b="1" i="0" u="sng" strike="noStrike" cap="none" spc="0">
              <a:ln>
                <a:noFill/>
              </a:ln>
              <a:solidFill>
                <a:srgbClr val="800000"/>
              </a:solidFill>
              <a:latin typeface="Times New Roman"/>
              <a:ea typeface="Arial"/>
              <a:cs typeface="Times New Roman"/>
            </a:endParaRPr>
          </a:p>
        </p:txBody>
      </p:sp>
      <p:graphicFrame>
        <p:nvGraphicFramePr>
          <p:cNvPr id="3" name="Схема 2"/>
          <p:cNvGraphicFramePr>
            <a:graphicFrameLocks xmlns:a="http://schemas.openxmlformats.org/drawingml/2006/main"/>
          </p:cNvGraphicFramePr>
          <p:nvPr/>
        </p:nvGraphicFramePr>
        <p:xfrm>
          <a:off x="2862070" y="2178203"/>
          <a:ext cx="9078139" cy="4434631"/>
          <a:chOff x="0" y="0"/>
          <a:chExt cx="9078139" cy="4434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45774" y="2798213"/>
            <a:ext cx="2597426" cy="35328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 bwMode="auto">
          <a:xfrm>
            <a:off x="10124817" y="3883290"/>
            <a:ext cx="200092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0,3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771218" y="4180563"/>
            <a:ext cx="353598" cy="38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3498574" y="54546"/>
            <a:ext cx="88126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800000"/>
                </a:solidFill>
                <a:latin typeface="Times New Roman"/>
                <a:cs typeface="Times New Roman"/>
              </a:rPr>
              <a:t>животноводство </a:t>
            </a:r>
            <a:endParaRPr/>
          </a:p>
          <a:p>
            <a:pPr algn="ctr"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cs typeface="Times New Roman"/>
              </a:rPr>
              <a:t>учитывается вид и количество сельскохозяйственных животных, планируемых к приобретению за счет средств гранта </a:t>
            </a:r>
            <a:endParaRPr/>
          </a:p>
        </p:txBody>
      </p:sp>
      <p:graphicFrame>
        <p:nvGraphicFramePr>
          <p:cNvPr id="6" name="Схема 5"/>
          <p:cNvGraphicFramePr>
            <a:graphicFrameLocks xmlns:a="http://schemas.openxmlformats.org/drawingml/2006/main"/>
          </p:cNvGraphicFramePr>
          <p:nvPr/>
        </p:nvGraphicFramePr>
        <p:xfrm>
          <a:off x="2888540" y="1759435"/>
          <a:ext cx="8935753" cy="5040560"/>
          <a:chOff x="0" y="0"/>
          <a:chExt cx="8935753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17234" y="3009812"/>
            <a:ext cx="2555346" cy="360459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 bwMode="auto">
          <a:xfrm>
            <a:off x="9815332" y="1377985"/>
            <a:ext cx="212492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0,3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1586653" y="2016941"/>
            <a:ext cx="353598" cy="38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3533298" y="202622"/>
            <a:ext cx="88126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800000"/>
                </a:solidFill>
                <a:latin typeface="Times New Roman"/>
                <a:cs typeface="Times New Roman"/>
              </a:rPr>
              <a:t>животноводство </a:t>
            </a:r>
            <a:endParaRPr/>
          </a:p>
          <a:p>
            <a:pPr algn="ctr"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cs typeface="Times New Roman"/>
              </a:rPr>
              <a:t>учитывается вид и количество сельскохозяйственных животных, планируемых к приобретению за счет средств гранта 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3303461" y="1915673"/>
          <a:ext cx="8662543" cy="2783650"/>
          <a:chOff x="0" y="0"/>
          <a:chExt cx="8662543" cy="27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3" name="Прямоугольник: скругленные углы 2"/>
          <p:cNvSpPr/>
          <p:nvPr/>
        </p:nvSpPr>
        <p:spPr bwMode="auto">
          <a:xfrm>
            <a:off x="3449096" y="4471599"/>
            <a:ext cx="8467431" cy="1940775"/>
          </a:xfrm>
          <a:prstGeom prst="roundRect">
            <a:avLst>
              <a:gd name="adj" fmla="val 16667"/>
            </a:avLst>
          </a:prstGeom>
          <a:solidFill>
            <a:srgbClr val="FFCC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Если КФХ или ИП укомплектовывается несколькими видами с/х животных, то баллы рассчитываются применительно к животным, наибольшим количеством которых укомплектовывается данное хозяйство, а в случае равенства – к с/х животным, для которых установлен более высокий балл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rot="5400000">
            <a:off x="-314931" y="3312478"/>
            <a:ext cx="3933396" cy="275258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 bwMode="auto">
          <a:xfrm>
            <a:off x="9791607" y="3445796"/>
            <a:ext cx="212492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0,3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464914" y="3779401"/>
            <a:ext cx="377985" cy="518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717774" y="214598"/>
            <a:ext cx="7192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Критерии использования балльной системы оценок</a:t>
            </a:r>
            <a:endParaRPr/>
          </a:p>
        </p:txBody>
      </p:sp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2692058" y="1644277"/>
          <a:ext cx="9218333" cy="4570993"/>
          <a:chOff x="0" y="0"/>
          <a:chExt cx="9218333" cy="4570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5" name="Прямоугольник: скругленные углы 4"/>
          <p:cNvSpPr/>
          <p:nvPr/>
        </p:nvSpPr>
        <p:spPr bwMode="auto">
          <a:xfrm>
            <a:off x="2692057" y="5059631"/>
            <a:ext cx="9218333" cy="68174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800000"/>
                </a:solidFill>
                <a:latin typeface="Times New Roman"/>
                <a:cs typeface="Times New Roman"/>
              </a:rPr>
              <a:t>Вес критерия 0,1</a:t>
            </a:r>
            <a:endParaRPr/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2692057" y="5797001"/>
            <a:ext cx="9218332" cy="868842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rgbClr val="FF0000"/>
                </a:solidFill>
                <a:latin typeface="Times New Roman"/>
                <a:cs typeface="Times New Roman"/>
              </a:rPr>
              <a:t>При наличии всех производственных фондов, баллы суммируются и присваивается максимальный балл – 20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2945171"/>
            <a:ext cx="2692057" cy="2368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>
            <a:graphicFrameLocks xmlns:a="http://schemas.openxmlformats.org/drawingml/2006/main"/>
          </p:cNvGraphicFramePr>
          <p:nvPr/>
        </p:nvGraphicFramePr>
        <p:xfrm>
          <a:off x="2589086" y="2646679"/>
          <a:ext cx="8662543" cy="2783650"/>
          <a:chOff x="0" y="0"/>
          <a:chExt cx="8662543" cy="27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6" name="TextBox 5"/>
          <p:cNvSpPr txBox="1"/>
          <p:nvPr/>
        </p:nvSpPr>
        <p:spPr bwMode="auto">
          <a:xfrm>
            <a:off x="9464914" y="4448469"/>
            <a:ext cx="212492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0,1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9275922" y="4604864"/>
            <a:ext cx="377985" cy="5182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4641574" y="467257"/>
            <a:ext cx="7192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Критерии использования балльной системы оценок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717774" y="214598"/>
            <a:ext cx="7192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Критерии использования балльной системы оценок</a:t>
            </a:r>
            <a:endParaRPr/>
          </a:p>
        </p:txBody>
      </p:sp>
      <p:graphicFrame>
        <p:nvGraphicFramePr>
          <p:cNvPr id="3" name="Схема 2"/>
          <p:cNvGraphicFramePr>
            <a:graphicFrameLocks xmlns:a="http://schemas.openxmlformats.org/drawingml/2006/main"/>
          </p:cNvGraphicFramePr>
          <p:nvPr/>
        </p:nvGraphicFramePr>
        <p:xfrm>
          <a:off x="2525086" y="1870745"/>
          <a:ext cx="9507079" cy="4583328"/>
          <a:chOff x="0" y="0"/>
          <a:chExt cx="9507079" cy="4583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0" y="3641186"/>
            <a:ext cx="2450804" cy="259712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9329195" y="1711786"/>
            <a:ext cx="270297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 0,1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9329195" y="6181736"/>
            <a:ext cx="270297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Вес критерия 0,1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970915" y="6357087"/>
            <a:ext cx="358280" cy="383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8975596" y="1599225"/>
            <a:ext cx="353598" cy="38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603474" y="320644"/>
            <a:ext cx="7192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Условия предоставления грантов 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832105"/>
            <a:ext cx="3365363" cy="18922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3365363" y="1073300"/>
            <a:ext cx="8699258" cy="568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1) достоверность представленных сведений, документов, отчетности;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2) осуществление деятельности не менее 5 лет;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3) приобретение имущества, выполнение работ, оказание услуг в сроки, установленные для освоения в соответствии бизнес-планом;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 i="1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Приобретение имущества, ранее приобретенного с использованием средств государственной поддержки, не допускается;</a:t>
            </a:r>
            <a:endParaRPr lang="ru-RU" sz="2000" i="1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4) сохранение и использование приобретенного имущества в течение не менее 5 лет (при приобретении с\х животных – 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неснижение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 поголовья);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5) 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неприобретение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 имущества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по сделке, участники которой являются взаимозависимыми лицами;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6) реализация, передача в аренду, залог или отчуждение имущества, указанного в бизнес-плане, допускаются только при условии неухудшения плановых показателей деятельности, предусмотренных проектом и соглашением, и только по решению конкурсной комиссии;</a:t>
            </a:r>
            <a:endParaRPr lang="ru-RU" sz="2000">
              <a:solidFill>
                <a:srgbClr val="8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7) расходование полученного гранта, а также собственных средств в соответствии с планом расходов бизнес-плана в течение 18 месяцев со дня предоставления гранта. </a:t>
            </a:r>
            <a:endParaRPr lang="ru-RU" sz="2000"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 l="2768" t="-1467" r="0" b="0"/>
          <a:stretch/>
        </p:blipFill>
        <p:spPr bwMode="auto">
          <a:xfrm>
            <a:off x="0" y="2864569"/>
            <a:ext cx="2796363" cy="215840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 bwMode="auto">
          <a:xfrm>
            <a:off x="4603474" y="320644"/>
            <a:ext cx="7192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Условия предоставления грантов 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3125337" y="1259844"/>
            <a:ext cx="8939284" cy="5367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8) оплата за счет собственных средств не менее 10 % общей стоимости приобретений проекта;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9) представление в МСХ отчетности о финансово-экономическом состоянии в течение 5 лет начиная с года предоставления гранта;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10) заключения с Министерством соглашения в системе «Электронный бюджет»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в срок не позднее 15-го рабочего дня со дня принятия решения о предоставлении гранта;</a:t>
            </a:r>
            <a:endParaRPr/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11) согласие лиц, являющихся поставщиками (подрядчиками) по договорам, заключенным в целях исполнения обязательств по соглашению на осуществление в отношении них Министерством проверок;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12) запрет приобретения иностранной валюты;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13) достижение результатов предоставления гранта;</a:t>
            </a:r>
            <a:endParaRPr lang="ru-RU" sz="2000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400"/>
              </a:spcAft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15) </a:t>
            </a:r>
            <a:r>
              <a:rPr lang="ru-RU" sz="200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представление не позднее 1 июля года, следующего за отчетным годом, отчета о посеве планируемых посевных площадей под возделывание картофеля и (или) овощей в соответствии с проектом, по форме, утвержденной Министерством</a:t>
            </a:r>
            <a:endParaRPr lang="ru-RU" sz="180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>
            <a:graphicFrameLocks xmlns:a="http://schemas.openxmlformats.org/drawingml/2006/main"/>
          </p:cNvGraphicFramePr>
          <p:nvPr/>
        </p:nvGraphicFramePr>
        <p:xfrm>
          <a:off x="2698805" y="1589039"/>
          <a:ext cx="9234168" cy="5073970"/>
          <a:chOff x="0" y="0"/>
          <a:chExt cx="9234168" cy="507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sp>
        <p:nvSpPr>
          <p:cNvPr id="50" name="TextBox 49"/>
          <p:cNvSpPr txBox="1"/>
          <p:nvPr/>
        </p:nvSpPr>
        <p:spPr bwMode="auto">
          <a:xfrm>
            <a:off x="4701208" y="664780"/>
            <a:ext cx="7079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800000"/>
                </a:solidFill>
                <a:latin typeface="Times New Roman"/>
                <a:cs typeface="Times New Roman"/>
              </a:rPr>
              <a:t>Результаты предоставления гранта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59668" y="2671841"/>
            <a:ext cx="3081609" cy="2271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995948" y="5636510"/>
            <a:ext cx="1082149" cy="1155103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 bwMode="auto">
          <a:xfrm>
            <a:off x="4717774" y="214598"/>
            <a:ext cx="7192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Подведение итогов конкурса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40409" y="2961237"/>
            <a:ext cx="3965081" cy="20820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4105490" y="860929"/>
            <a:ext cx="752523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 algn="just">
              <a:buFont typeface="Wingdings"/>
              <a:buChar char="ü"/>
              <a:defRPr/>
            </a:pPr>
            <a:r>
              <a:rPr lang="ru-RU" sz="2400">
                <a:solidFill>
                  <a:srgbClr val="993300"/>
                </a:solidFill>
                <a:latin typeface="Times New Roman"/>
                <a:ea typeface="Times New Roman"/>
                <a:cs typeface="Times New Roman"/>
              </a:rPr>
              <a:t>По результатам рассмотрения заявок и приложенных к ним документов конкурсная комиссия оценивает бизнес-планы с использованием балльной системы оценок, а также проводит очное собеседование с участником отбора</a:t>
            </a:r>
            <a:endParaRPr/>
          </a:p>
          <a:p>
            <a:pPr indent="450000" algn="just">
              <a:buFont typeface="Wingdings"/>
              <a:buChar char="ü"/>
              <a:defRPr/>
            </a:pPr>
            <a:r>
              <a:rPr lang="ru-RU" sz="2400">
                <a:solidFill>
                  <a:srgbClr val="993300"/>
                </a:solidFill>
                <a:latin typeface="Times New Roman"/>
                <a:ea typeface="Calibri"/>
                <a:cs typeface="Times New Roman"/>
              </a:rPr>
              <a:t>Количество баллов, присваиваемых участнику отбора по каждому критерию и по заявке в целом определяется как среднее арифметическое количества баллов, полученных по результатам оценки заявки от каждого члена конкурсной комиссии</a:t>
            </a:r>
            <a:endParaRPr/>
          </a:p>
          <a:p>
            <a:pPr indent="450000" algn="just">
              <a:buFont typeface="Wingdings"/>
              <a:buChar char="ü"/>
              <a:defRPr/>
            </a:pPr>
            <a:r>
              <a:rPr lang="ru-RU" sz="2400">
                <a:solidFill>
                  <a:srgbClr val="993300"/>
                </a:solidFill>
                <a:latin typeface="Times New Roman"/>
                <a:ea typeface="Calibri"/>
                <a:cs typeface="Times New Roman"/>
              </a:rPr>
              <a:t>Среднее арифметическое определяется путем суммирования баллов, присвоенных каждым членом комиссии, участвующим в оценке заявки, и последующего деления на количество таких членов комиссии.</a:t>
            </a:r>
            <a:endParaRPr lang="ru-RU" sz="2400">
              <a:solidFill>
                <a:srgbClr val="9933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819068"/>
            <a:ext cx="3251200" cy="249000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 bwMode="auto">
          <a:xfrm>
            <a:off x="5174682" y="157029"/>
            <a:ext cx="67321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800000"/>
                </a:solidFill>
                <a:latin typeface="Times New Roman"/>
                <a:cs typeface="Times New Roman"/>
              </a:rPr>
              <a:t>Направление расходования средств гранта АГРОСТАРТАП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2787176" y="5869974"/>
            <a:ext cx="92765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74320" algn="ctr">
              <a:buClr>
                <a:srgbClr val="0BD0D9"/>
              </a:buClr>
              <a:buSzPct val="95000"/>
              <a:defRPr/>
            </a:pPr>
            <a:r>
              <a:rPr lang="ru-RU" sz="2400" b="1" i="1" u="sng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Все приобретения </a:t>
            </a:r>
            <a:r>
              <a:rPr lang="ru-RU" sz="2400" b="1" i="1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осуществляются в сельскохозяйственных организациях всех форм собственности и (или) у ИП, КФХ</a:t>
            </a:r>
            <a:endParaRPr/>
          </a:p>
        </p:txBody>
      </p:sp>
      <p:graphicFrame>
        <p:nvGraphicFramePr>
          <p:cNvPr id="11" name="Схема 10"/>
          <p:cNvGraphicFramePr>
            <a:graphicFrameLocks xmlns:a="http://schemas.openxmlformats.org/drawingml/2006/main"/>
          </p:cNvGraphicFramePr>
          <p:nvPr/>
        </p:nvGraphicFramePr>
        <p:xfrm>
          <a:off x="2787176" y="1217444"/>
          <a:ext cx="9025481" cy="4524450"/>
          <a:chOff x="0" y="0"/>
          <a:chExt cx="9025481" cy="452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7" r:qs="rId8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646351"/>
            <a:ext cx="3219252" cy="216393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0" name="TextBox 49"/>
          <p:cNvSpPr txBox="1"/>
          <p:nvPr/>
        </p:nvSpPr>
        <p:spPr bwMode="auto">
          <a:xfrm>
            <a:off x="4981426" y="281321"/>
            <a:ext cx="7079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800000"/>
                </a:solidFill>
                <a:latin typeface="Times New Roman"/>
                <a:cs typeface="Times New Roman"/>
              </a:rPr>
              <a:t>Возврат гранта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2857499" y="1227522"/>
            <a:ext cx="9029701" cy="534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800000"/>
              </a:buClr>
              <a:buFont typeface="Wingdings"/>
              <a:buChar char="ü"/>
              <a:defRPr/>
            </a:pPr>
            <a:r>
              <a:rPr lang="ru-RU" sz="2800" b="1" i="1" u="sng">
                <a:solidFill>
                  <a:srgbClr val="800000"/>
                </a:solidFill>
                <a:latin typeface="Times New Roman"/>
                <a:cs typeface="Times New Roman"/>
              </a:rPr>
              <a:t>При нарушении условий предоставления</a:t>
            </a:r>
            <a:r>
              <a:rPr lang="ru-RU" sz="2800" u="sng">
                <a:solidFill>
                  <a:srgbClr val="800000"/>
                </a:solidFill>
                <a:latin typeface="Times New Roman"/>
                <a:cs typeface="Times New Roman"/>
              </a:rPr>
              <a:t>, </a:t>
            </a:r>
            <a:r>
              <a:rPr lang="ru-RU" sz="2800" b="1" i="1" u="sng">
                <a:solidFill>
                  <a:srgbClr val="800000"/>
                </a:solidFill>
                <a:latin typeface="Times New Roman"/>
                <a:cs typeface="Times New Roman"/>
              </a:rPr>
              <a:t>условий соглашения, непредоставлении отчетности в МСХ </a:t>
            </a:r>
            <a:r>
              <a:rPr lang="ru-RU" sz="2800">
                <a:solidFill>
                  <a:srgbClr val="800000"/>
                </a:solidFill>
                <a:latin typeface="Times New Roman"/>
                <a:cs typeface="Times New Roman"/>
              </a:rPr>
              <a:t>- грант должен быть возвращен в полном объеме;</a:t>
            </a:r>
            <a:endParaRPr/>
          </a:p>
          <a:p>
            <a:pPr marL="457200" lvl="0" indent="-457200" algn="just">
              <a:buClr>
                <a:srgbClr val="800000"/>
              </a:buClr>
              <a:buFont typeface="Wingdings"/>
              <a:buChar char="ü"/>
              <a:defRPr/>
            </a:pPr>
            <a:endParaRPr lang="ru-RU" sz="2800">
              <a:solidFill>
                <a:srgbClr val="800000"/>
              </a:solidFill>
              <a:latin typeface="Times New Roman"/>
              <a:cs typeface="Times New Roman"/>
            </a:endParaRPr>
          </a:p>
          <a:p>
            <a:pPr marL="457200" lvl="0" indent="-457200" algn="just">
              <a:buClr>
                <a:srgbClr val="800000"/>
              </a:buClr>
              <a:buFont typeface="Wingdings"/>
              <a:buChar char="ü"/>
              <a:defRPr/>
            </a:pPr>
            <a:r>
              <a:rPr lang="ru-RU" sz="2800" b="1" i="1" u="sng">
                <a:solidFill>
                  <a:srgbClr val="800000"/>
                </a:solidFill>
                <a:latin typeface="Times New Roman"/>
                <a:cs typeface="Times New Roman"/>
              </a:rPr>
              <a:t>При несоответствии приобретений бизнес-плану, приобретении имущества, ранее приобретенного на деньги гранта, участии в сделках с взаимозависимыми лицами, нецелевом расходовании средств гранта</a:t>
            </a:r>
            <a:r>
              <a:rPr lang="ru-RU" sz="2800" b="1" i="1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lang="ru-RU" sz="2800">
                <a:solidFill>
                  <a:srgbClr val="800000"/>
                </a:solidFill>
                <a:latin typeface="Times New Roman"/>
                <a:cs typeface="Times New Roman"/>
              </a:rPr>
              <a:t>– в размере пропорционально невыполненному условию;</a:t>
            </a:r>
            <a:endParaRPr/>
          </a:p>
          <a:p>
            <a:pPr lvl="0" algn="just">
              <a:buClr>
                <a:srgbClr val="800000"/>
              </a:buClr>
              <a:defRPr/>
            </a:pPr>
            <a:endParaRPr lang="ru-RU" sz="2800">
              <a:solidFill>
                <a:srgbClr val="800000"/>
              </a:solidFill>
              <a:latin typeface="Times New Roman"/>
              <a:cs typeface="Times New Roman"/>
            </a:endParaRPr>
          </a:p>
          <a:p>
            <a:pPr marR="0" lvl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Pct val="95000"/>
              <a:defRPr/>
            </a:pPr>
            <a:r>
              <a:rPr lang="ru-RU" sz="2800" b="1" i="1" u="sng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Возврат гранта – в течении 30 рабочих дней</a:t>
            </a:r>
            <a:r>
              <a:rPr lang="ru-RU" sz="2800" b="1" i="1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4981426" y="281321"/>
            <a:ext cx="7079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>
                <a:solidFill>
                  <a:srgbClr val="800000"/>
                </a:solidFill>
                <a:latin typeface="Times New Roman"/>
                <a:cs typeface="Times New Roman"/>
              </a:rPr>
              <a:t>Возврат гранта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1721874" y="1787961"/>
            <a:ext cx="1020957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800000"/>
              </a:buClr>
              <a:buFont typeface="Wingdings"/>
              <a:buChar char="ü"/>
              <a:defRPr/>
            </a:pPr>
            <a:r>
              <a:rPr lang="ru-RU" sz="2800" b="1" i="1" u="sng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При неиспользовании в течении 18 мес</a:t>
            </a:r>
            <a:r>
              <a:rPr lang="ru-RU" sz="2800" b="1" i="1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. </a:t>
            </a:r>
            <a:r>
              <a:rPr lang="ru-RU" sz="280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остатки гранта возвращаются в течении </a:t>
            </a:r>
            <a:r>
              <a:rPr lang="ru-RU" sz="2800">
                <a:solidFill>
                  <a:srgbClr val="800000"/>
                </a:solidFill>
                <a:latin typeface="Times New Roman"/>
                <a:cs typeface="Times New Roman"/>
              </a:rPr>
              <a:t>20</a:t>
            </a:r>
            <a:r>
              <a:rPr lang="ru-RU" sz="280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 рабочих дней;</a:t>
            </a:r>
            <a:endParaRPr/>
          </a:p>
          <a:p>
            <a:pPr marL="457200" lvl="0" indent="-457200" algn="just">
              <a:buClr>
                <a:srgbClr val="800000"/>
              </a:buClr>
              <a:buFont typeface="Wingdings"/>
              <a:buChar char="ü"/>
              <a:defRPr/>
            </a:pPr>
            <a:r>
              <a:rPr lang="ru-RU" sz="2800" b="1" i="1" u="sng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В случае недостижения результатов предоставления гранта</a:t>
            </a:r>
            <a:r>
              <a:rPr lang="ru-RU" sz="2800" b="1" i="1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, </a:t>
            </a:r>
            <a:r>
              <a:rPr lang="ru-RU" sz="2800" b="1" i="1" u="sng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установленных соглашением </a:t>
            </a:r>
            <a:r>
              <a:rPr lang="ru-RU" sz="2800" b="1" i="1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- </a:t>
            </a:r>
            <a:r>
              <a:rPr lang="ru-RU" sz="2800" u="none" strike="noStrike" cap="none" spc="0">
                <a:ln>
                  <a:noFill/>
                </a:ln>
                <a:solidFill>
                  <a:srgbClr val="800000"/>
                </a:solidFill>
                <a:latin typeface="Times New Roman"/>
                <a:ea typeface="Arial"/>
                <a:cs typeface="Times New Roman"/>
              </a:rPr>
              <a:t>возврат гранта полностью или его части;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2498241" y="4096006"/>
            <a:ext cx="60984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" lvl="0" indent="0" algn="ctr">
              <a:buClr>
                <a:srgbClr val="0BD0D9"/>
              </a:buClr>
              <a:buNone/>
              <a:defRPr/>
            </a:pPr>
            <a:r>
              <a:rPr lang="ru-RU" sz="2000" u="sng">
                <a:solidFill>
                  <a:srgbClr val="800000"/>
                </a:solidFill>
                <a:latin typeface="Times New Roman"/>
                <a:cs typeface="Times New Roman"/>
              </a:rPr>
              <a:t>при наличии </a:t>
            </a:r>
            <a:r>
              <a:rPr lang="ru-RU" sz="2000" b="1" u="sng">
                <a:solidFill>
                  <a:srgbClr val="800000"/>
                </a:solidFill>
                <a:latin typeface="Times New Roman"/>
                <a:cs typeface="Times New Roman"/>
              </a:rPr>
              <a:t>документально подтвержденного </a:t>
            </a:r>
            <a:r>
              <a:rPr lang="ru-RU" sz="2000" u="sng">
                <a:solidFill>
                  <a:srgbClr val="800000"/>
                </a:solidFill>
                <a:latin typeface="Times New Roman"/>
                <a:cs typeface="Times New Roman"/>
              </a:rPr>
              <a:t>наступления обстоятельств непреодолимой силы, препятствующих достижению результата предоставления гранта может быть принято решение об освобождении от ответственности за недостижение показателей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769160" y="4278169"/>
            <a:ext cx="3292239" cy="246725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4871346" y="582067"/>
            <a:ext cx="6681978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rgbClr val="ED5338"/>
                </a:solidFill>
                <a:latin typeface="Arial Black"/>
                <a:ea typeface="Arial Black"/>
                <a:cs typeface="Arial Black"/>
              </a:rPr>
              <a:t>Время для Ваших вопросов: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Понедельник-четверг с 8:30 до 17:45</a:t>
            </a:r>
            <a:endParaRPr/>
          </a:p>
          <a:p>
            <a:pPr algn="ctr">
              <a:buClr>
                <a:schemeClr val="dk1"/>
              </a:buClr>
              <a:defRPr/>
            </a:pP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пятница с 8:30 до 16:30</a:t>
            </a:r>
            <a:endParaRPr/>
          </a:p>
          <a:p>
            <a:pPr algn="ctr">
              <a:buClr>
                <a:schemeClr val="dk1"/>
              </a:buClr>
              <a:defRPr/>
            </a:pPr>
            <a:endParaRPr lang="ru-RU" sz="4000">
              <a:solidFill>
                <a:srgbClr val="ED5338"/>
              </a:solidFill>
              <a:latin typeface="Arial Black"/>
              <a:ea typeface="Arial Black"/>
              <a:cs typeface="Arial Black"/>
            </a:endParaRPr>
          </a:p>
          <a:p>
            <a:pPr algn="ctr">
              <a:defRPr/>
            </a:pPr>
            <a:r>
              <a:rPr lang="ru-RU" sz="2800">
                <a:solidFill>
                  <a:srgbClr val="ED5338"/>
                </a:solidFill>
                <a:latin typeface="Arial Black"/>
                <a:ea typeface="Arial Black"/>
                <a:cs typeface="Arial Black"/>
              </a:rPr>
              <a:t>Наши контакты:</a:t>
            </a:r>
            <a:endParaRPr lang="ru-RU" sz="4000">
              <a:solidFill>
                <a:srgbClr val="ED5338"/>
              </a:solidFill>
              <a:latin typeface="Arial Black"/>
              <a:ea typeface="Arial Black"/>
              <a:cs typeface="Arial Black"/>
            </a:endParaRPr>
          </a:p>
          <a:p>
            <a:pPr algn="ctr">
              <a:defRPr/>
            </a:pP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Омск, проспект Комарова, д. 21/1, </a:t>
            </a:r>
            <a:endParaRPr lang="ru-RU" sz="1600"/>
          </a:p>
          <a:p>
            <a:pPr algn="ctr">
              <a:defRPr/>
            </a:pP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офис 114 </a:t>
            </a:r>
            <a:endParaRPr lang="ru-RU" sz="1600"/>
          </a:p>
          <a:p>
            <a:pPr algn="ctr">
              <a:defRPr/>
            </a:pPr>
            <a:r>
              <a:rPr lang="ru-RU" sz="2400" b="1">
                <a:solidFill>
                  <a:srgbClr val="ED5338"/>
                </a:solidFill>
                <a:latin typeface="Arial Black"/>
                <a:ea typeface="Arial Black"/>
                <a:cs typeface="Arial Black"/>
              </a:rPr>
              <a:t>тел.:</a:t>
            </a: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  95-77-75</a:t>
            </a:r>
            <a:endParaRPr lang="ru-RU" sz="1600"/>
          </a:p>
          <a:p>
            <a:pPr algn="ctr">
              <a:defRPr/>
            </a:pPr>
            <a:r>
              <a:rPr lang="ru-RU" sz="2400">
                <a:solidFill>
                  <a:srgbClr val="ED5338"/>
                </a:solidFill>
                <a:latin typeface="Arial Black"/>
                <a:ea typeface="Arial Black"/>
                <a:cs typeface="Arial Black"/>
              </a:rPr>
              <a:t>эл. почта: </a:t>
            </a: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f_com@fond-omsk.ru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ED5338"/>
                </a:solidFill>
                <a:latin typeface="Arial Black"/>
                <a:ea typeface="Arial Black"/>
                <a:cs typeface="Arial Black"/>
              </a:rPr>
              <a:t>сайт: </a:t>
            </a:r>
            <a:r>
              <a:rPr lang="ru-RU" sz="2400" b="1">
                <a:solidFill>
                  <a:srgbClr val="C59368"/>
                </a:solidFill>
                <a:latin typeface="Arial Black"/>
                <a:ea typeface="Arial Black"/>
                <a:cs typeface="Arial Black"/>
              </a:rPr>
              <a:t>мойбизнес-55.рф</a:t>
            </a:r>
            <a:endParaRPr/>
          </a:p>
          <a:p>
            <a:pPr algn="ctr">
              <a:defRPr/>
            </a:pPr>
            <a:endParaRPr lang="ru-RU" sz="2400" b="1">
              <a:solidFill>
                <a:srgbClr val="C59368"/>
              </a:solidFill>
              <a:latin typeface="Arial Black"/>
            </a:endParaRPr>
          </a:p>
          <a:p>
            <a:pPr algn="ctr">
              <a:defRPr/>
            </a:pPr>
            <a:r>
              <a:rPr lang="ru-RU" sz="2400" b="1">
                <a:solidFill>
                  <a:srgbClr val="FF5050"/>
                </a:solidFill>
                <a:latin typeface="Arial Black"/>
              </a:rPr>
              <a:t>Сайт помощник: </a:t>
            </a:r>
            <a:endParaRPr/>
          </a:p>
          <a:p>
            <a:pPr algn="ctr">
              <a:defRPr/>
            </a:pPr>
            <a:r>
              <a:rPr lang="en-US" sz="4800" b="1" u="sng">
                <a:solidFill>
                  <a:srgbClr val="0066FF"/>
                </a:solidFill>
                <a:latin typeface="Times New Roman"/>
                <a:cs typeface="Times New Roman"/>
                <a:hlinkClick r:id="rId3" tooltip="https://rvs55.ru/"/>
              </a:rPr>
              <a:t>https://rvs55.ru/</a:t>
            </a:r>
            <a:endParaRPr lang="ru-RU" sz="4800" b="1">
              <a:solidFill>
                <a:srgbClr val="0066F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9176" y="2627863"/>
            <a:ext cx="4052170" cy="244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4754585" y="303304"/>
            <a:ext cx="6732104" cy="126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800000"/>
                </a:solidFill>
                <a:latin typeface="Times New Roman"/>
                <a:cs typeface="Times New Roman"/>
              </a:rPr>
              <a:t>Направление расходования средств гранта АГРОСТАРТАП</a:t>
            </a:r>
            <a:endParaRPr/>
          </a:p>
          <a:p>
            <a:pPr algn="ctr"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cs typeface="Times New Roman"/>
              </a:rPr>
              <a:t>(приказ МСХ РФ от 14.09.2023 N 730)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2412145" y="1908152"/>
            <a:ext cx="9570720" cy="4909036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indent="311079" algn="just">
              <a:spcAft>
                <a:spcPts val="600"/>
              </a:spcAft>
              <a:defRPr/>
            </a:pPr>
            <a:r>
              <a:rPr lang="ru-RU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1) приобретение земельных участков из земель с/х назначения для осуществления деятельности с целью производства или переработки с/х продукции в рамках реализации проекта "Агростартап";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2) разработку проектной документации для строительства или реконструкции производственных и складских зданий, объектов, предназначенных для производства, хранения и переработки с/х продукции;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3) приобретение, строительство, ремонт, модернизацию и (или) переустройство производственных и складских зданий, помещений, пристроек и сооружений, необходимых для производства, хранения и переработки с/х продукции, включая ограждения, предусмотренные для выпаса и выгула с/х животных, и ограждения плодово-ягодных насаждений;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4) подключение производственных и складских зданий, помещений, пристроек и (или) сооружений, необходимых для производства, хранения и переработки с/х продукции, к электрическим, водо-, газо- и теплопроводным сетям, в том числе автономным;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5) приобретение сельскохозяйственных животных (кроме свиней) и птицы;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endParaRPr lang="ru-RU" b="1">
              <a:solidFill>
                <a:srgbClr val="8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09135" y="2707763"/>
            <a:ext cx="2288900" cy="249132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65901" y="2869096"/>
            <a:ext cx="2357660" cy="23576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2517423" y="1940778"/>
            <a:ext cx="9382538" cy="44012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indent="311079">
              <a:spcAft>
                <a:spcPts val="600"/>
              </a:spcAft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6) приобретение рыбопосадочного материала;</a:t>
            </a:r>
            <a:endParaRPr/>
          </a:p>
          <a:p>
            <a:pPr indent="311079">
              <a:spcAft>
                <a:spcPts val="600"/>
              </a:spcAft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7) </a:t>
            </a:r>
            <a:r>
              <a:rPr lang="ru-RU" sz="2000" b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приобретение тары деревянной, оборудования для измерений, изделий упаковочных пластмассовых, механических готовых, машин и оборудования, средств автотранспортных, прицепов и полуприцепов, мебели для торговли, соответствующих кодам ОКП указанным в Приказе;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8) приобретение посадочного материала для закладки многолетних насаждений, в том числе виноградников и земляники;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9) внесение от 25 до 50% средств в неделимый фонд СПОК, членом которого является заявитель;</a:t>
            </a:r>
            <a:endParaRPr/>
          </a:p>
          <a:p>
            <a:pPr indent="311079" algn="just">
              <a:spcAft>
                <a:spcPts val="600"/>
              </a:spcAft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</a:rPr>
              <a:t>10) погашение основного долга по кредитам, полученным в российских кредитных организациях в течение срока освоения гранта на цели, указанные в пунктах 1, 3, 7 и 8 настоящего перечня, но не более 20% стоимости проекта создания и (или) хозяйства;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5167858" y="274463"/>
            <a:ext cx="6732104" cy="126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800000"/>
                </a:solidFill>
                <a:latin typeface="Times New Roman"/>
                <a:cs typeface="Times New Roman"/>
              </a:rPr>
              <a:t>Направление расходования средств гранта АГРОСТАРТАП</a:t>
            </a:r>
            <a:endParaRPr/>
          </a:p>
          <a:p>
            <a:pPr algn="ctr">
              <a:defRPr/>
            </a:pPr>
            <a:r>
              <a:rPr lang="ru-RU" sz="2000" b="1">
                <a:solidFill>
                  <a:srgbClr val="800000"/>
                </a:solidFill>
                <a:latin typeface="Times New Roman"/>
                <a:cs typeface="Times New Roman"/>
              </a:rPr>
              <a:t>(приказ МСХ РФ от 14.09.2023 N 730)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033838" y="1208804"/>
            <a:ext cx="1158162" cy="14639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5430473" y="444616"/>
            <a:ext cx="6031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rgbClr val="800000"/>
                </a:solidFill>
                <a:latin typeface="Times New Roman"/>
                <a:cs typeface="Times New Roman"/>
              </a:rPr>
              <a:t>Размер гранта</a:t>
            </a:r>
            <a:endParaRPr/>
          </a:p>
        </p:txBody>
      </p:sp>
      <p:sp>
        <p:nvSpPr>
          <p:cNvPr id="3" name="Овал 2"/>
          <p:cNvSpPr/>
          <p:nvPr/>
        </p:nvSpPr>
        <p:spPr bwMode="auto">
          <a:xfrm>
            <a:off x="2873172" y="1458435"/>
            <a:ext cx="2445045" cy="151122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Times New Roman"/>
                <a:cs typeface="Times New Roman"/>
              </a:rPr>
              <a:t>Создание и развитие К(Ф)Х</a:t>
            </a:r>
            <a:endParaRPr/>
          </a:p>
        </p:txBody>
      </p:sp>
      <p:sp>
        <p:nvSpPr>
          <p:cNvPr id="6" name="Овал 5"/>
          <p:cNvSpPr/>
          <p:nvPr/>
        </p:nvSpPr>
        <p:spPr bwMode="auto">
          <a:xfrm>
            <a:off x="2212024" y="3173540"/>
            <a:ext cx="3224866" cy="1972563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>
                <a:solidFill>
                  <a:schemeClr val="tx1"/>
                </a:solidFill>
                <a:latin typeface="Times New Roman"/>
                <a:cs typeface="Times New Roman"/>
              </a:rPr>
              <a:t>Внесение от 25 до 50% средств гранта в неделимый фонд СПоК</a:t>
            </a:r>
            <a:endParaRPr/>
          </a:p>
        </p:txBody>
      </p:sp>
      <p:sp>
        <p:nvSpPr>
          <p:cNvPr id="7" name="Выноска: стрелка вправо 6"/>
          <p:cNvSpPr/>
          <p:nvPr/>
        </p:nvSpPr>
        <p:spPr bwMode="auto">
          <a:xfrm flipH="1">
            <a:off x="5318217" y="1459664"/>
            <a:ext cx="6143940" cy="163260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200" b="1">
                <a:solidFill>
                  <a:srgbClr val="C00000"/>
                </a:solidFill>
                <a:latin typeface="Times New Roman"/>
                <a:cs typeface="Times New Roman"/>
              </a:rPr>
              <a:t>5 млн. рублей </a:t>
            </a:r>
            <a:r>
              <a:rPr lang="ru-RU" sz="2200">
                <a:solidFill>
                  <a:srgbClr val="C00000"/>
                </a:solidFill>
                <a:latin typeface="Times New Roman"/>
                <a:cs typeface="Times New Roman"/>
              </a:rPr>
              <a:t>- на разведение КРС мясного и молочного направления</a:t>
            </a:r>
            <a:endParaRPr/>
          </a:p>
          <a:p>
            <a:pPr>
              <a:defRPr/>
            </a:pPr>
            <a:r>
              <a:rPr lang="ru-RU" sz="2200" b="1">
                <a:solidFill>
                  <a:srgbClr val="C00000"/>
                </a:solidFill>
                <a:latin typeface="Times New Roman"/>
                <a:cs typeface="Times New Roman"/>
              </a:rPr>
              <a:t>3 млн. рублей </a:t>
            </a:r>
            <a:r>
              <a:rPr lang="ru-RU" sz="2200">
                <a:solidFill>
                  <a:srgbClr val="C00000"/>
                </a:solidFill>
                <a:latin typeface="Times New Roman"/>
                <a:cs typeface="Times New Roman"/>
              </a:rPr>
              <a:t>– по иным направлениям</a:t>
            </a:r>
            <a:endParaRPr/>
          </a:p>
        </p:txBody>
      </p:sp>
      <p:sp>
        <p:nvSpPr>
          <p:cNvPr id="8" name="Выноска: стрелка вправо 7"/>
          <p:cNvSpPr/>
          <p:nvPr/>
        </p:nvSpPr>
        <p:spPr bwMode="auto">
          <a:xfrm flipH="1">
            <a:off x="5430473" y="3358217"/>
            <a:ext cx="6031684" cy="163260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200" b="1">
                <a:solidFill>
                  <a:srgbClr val="C00000"/>
                </a:solidFill>
                <a:latin typeface="Times New Roman"/>
                <a:cs typeface="Times New Roman"/>
              </a:rPr>
              <a:t>6 млн. рублей </a:t>
            </a:r>
            <a:r>
              <a:rPr lang="ru-RU" sz="2200">
                <a:solidFill>
                  <a:srgbClr val="C00000"/>
                </a:solidFill>
                <a:latin typeface="Times New Roman"/>
                <a:cs typeface="Times New Roman"/>
              </a:rPr>
              <a:t>- на разведение КРС мясного и молочного направления</a:t>
            </a:r>
            <a:endParaRPr/>
          </a:p>
          <a:p>
            <a:pPr>
              <a:defRPr/>
            </a:pPr>
            <a:r>
              <a:rPr lang="ru-RU" sz="2200" b="1">
                <a:solidFill>
                  <a:srgbClr val="C00000"/>
                </a:solidFill>
                <a:latin typeface="Times New Roman"/>
                <a:cs typeface="Times New Roman"/>
              </a:rPr>
              <a:t>4 млн. рублей </a:t>
            </a:r>
            <a:r>
              <a:rPr lang="ru-RU" sz="2200">
                <a:solidFill>
                  <a:srgbClr val="C00000"/>
                </a:solidFill>
                <a:latin typeface="Times New Roman"/>
                <a:cs typeface="Times New Roman"/>
              </a:rPr>
              <a:t>– по иным направлениям</a:t>
            </a:r>
            <a:endParaRPr/>
          </a:p>
        </p:txBody>
      </p:sp>
      <p:sp>
        <p:nvSpPr>
          <p:cNvPr id="9" name="TextBox 8"/>
          <p:cNvSpPr txBox="1"/>
          <p:nvPr/>
        </p:nvSpPr>
        <p:spPr bwMode="auto">
          <a:xfrm>
            <a:off x="2638085" y="5644268"/>
            <a:ext cx="882407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Размер </a:t>
            </a:r>
            <a:r>
              <a:rPr lang="ru-RU" sz="2400">
                <a:solidFill>
                  <a:srgbClr val="C00000"/>
                </a:solidFill>
                <a:latin typeface="Times New Roman"/>
                <a:cs typeface="Times New Roman"/>
              </a:rPr>
              <a:t>гранта </a:t>
            </a:r>
            <a:r>
              <a:rPr lang="ru-RU" sz="2400" b="1" u="sng">
                <a:solidFill>
                  <a:srgbClr val="C00000"/>
                </a:solidFill>
                <a:latin typeface="Times New Roman"/>
                <a:cs typeface="Times New Roman"/>
              </a:rPr>
              <a:t>не может быть менее 1,5 млн</a:t>
            </a: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. рублей </a:t>
            </a:r>
            <a:endParaRPr/>
          </a:p>
          <a:p>
            <a:pPr algn="ctr">
              <a:defRPr/>
            </a:pPr>
            <a:r>
              <a:rPr lang="ru-RU" sz="2400">
                <a:solidFill>
                  <a:srgbClr val="800000"/>
                </a:solidFill>
                <a:latin typeface="Times New Roman"/>
                <a:cs typeface="Times New Roman"/>
              </a:rPr>
              <a:t> и превышать 90% затрат, указанных в бизнес-плане</a:t>
            </a:r>
            <a:endParaRPr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 l="28355" t="0" r="14819" b="0"/>
          <a:stretch/>
        </p:blipFill>
        <p:spPr bwMode="auto">
          <a:xfrm rot="747850">
            <a:off x="11352488" y="3848702"/>
            <a:ext cx="940635" cy="1573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4519088" y="137160"/>
            <a:ext cx="6979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9544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Участник конкурса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4519088" y="783491"/>
            <a:ext cx="73699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800000"/>
                </a:solidFill>
                <a:latin typeface="Times New Roman"/>
                <a:cs typeface="Times New Roman"/>
              </a:rPr>
              <a:t>КФХ или ИП, а также граждане РФ </a:t>
            </a:r>
            <a:endParaRPr/>
          </a:p>
        </p:txBody>
      </p:sp>
      <p:graphicFrame>
        <p:nvGraphicFramePr>
          <p:cNvPr id="15" name="Схема 14"/>
          <p:cNvGraphicFramePr>
            <a:graphicFrameLocks xmlns:a="http://schemas.openxmlformats.org/drawingml/2006/main"/>
          </p:cNvGraphicFramePr>
          <p:nvPr/>
        </p:nvGraphicFramePr>
        <p:xfrm>
          <a:off x="2807593" y="1441775"/>
          <a:ext cx="9208396" cy="5279065"/>
          <a:chOff x="0" y="0"/>
          <a:chExt cx="9208396" cy="5279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6" r:qs="rId7" r:cs="rId5"/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00105" y="2547973"/>
            <a:ext cx="2254062" cy="2977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 l="6935" t="3187" r="167" b="3188"/>
          <a:stretch/>
        </p:blipFill>
        <p:spPr bwMode="auto">
          <a:xfrm>
            <a:off x="8122920" y="3857434"/>
            <a:ext cx="3795154" cy="27319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4580084" y="446585"/>
            <a:ext cx="6979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29544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Требования к участнику 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3474720" y="1199596"/>
            <a:ext cx="844335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не является или ранее не являлся получателем средств финансовой поддержки (за исключением социальных выплат и выплат на организацию начального этапа предпринимательской деятельности), субсидий или грантов, а также гранта на создание и развитие КФХ и на единовременную помощь на бытовое обустройство начинающим фермерам, гранта на поддержку начинающего фермера, гранта «Агростартап», гранта на развитие семейной фермы</a:t>
            </a:r>
            <a:endParaRPr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3926" y="2805416"/>
            <a:ext cx="2950720" cy="22008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2654637" y="4432873"/>
            <a:ext cx="5742710" cy="1555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sz="200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Обязан осуществлять деятельность </a:t>
            </a:r>
            <a:endParaRPr/>
          </a:p>
          <a:p>
            <a:pPr algn="ctr">
              <a:lnSpc>
                <a:spcPct val="110000"/>
              </a:lnSpc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не менее 5 лет со дня получения </a:t>
            </a:r>
            <a:endParaRPr/>
          </a:p>
          <a:p>
            <a:pPr algn="ctr">
              <a:lnSpc>
                <a:spcPct val="110000"/>
              </a:lnSpc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гранта и достичь показателей деятельности, </a:t>
            </a:r>
            <a:endParaRPr/>
          </a:p>
          <a:p>
            <a:pPr algn="ctr">
              <a:lnSpc>
                <a:spcPct val="110000"/>
              </a:lnSpc>
              <a:defRPr/>
            </a:pPr>
            <a:r>
              <a:rPr lang="ru-RU" sz="2200">
                <a:solidFill>
                  <a:srgbClr val="800000"/>
                </a:solidFill>
                <a:latin typeface="Times New Roman"/>
                <a:cs typeface="Times New Roman"/>
              </a:rPr>
              <a:t>предусмотренных бизнес – планом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rcRect l="34583" t="4531" r="12515" b="13269"/>
          <a:stretch/>
        </p:blipFill>
        <p:spPr bwMode="auto">
          <a:xfrm>
            <a:off x="124288" y="4342594"/>
            <a:ext cx="2397520" cy="24835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4757530" y="115623"/>
            <a:ext cx="7010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9544">
              <a:defRPr/>
            </a:pPr>
            <a:r>
              <a:rPr lang="ru-RU" sz="3600" b="1">
                <a:solidFill>
                  <a:srgbClr val="800000"/>
                </a:solidFill>
                <a:latin typeface="Times New Roman"/>
                <a:cs typeface="Times New Roman"/>
              </a:rPr>
              <a:t>Гражданин РФ – заявитель на грант "Агростартап" обязуется:</a:t>
            </a:r>
            <a:endParaRPr/>
          </a:p>
        </p:txBody>
      </p:sp>
      <p:graphicFrame>
        <p:nvGraphicFramePr>
          <p:cNvPr id="5" name="Схема 4"/>
          <p:cNvGraphicFramePr>
            <a:graphicFrameLocks xmlns:a="http://schemas.openxmlformats.org/drawingml/2006/main"/>
          </p:cNvGraphicFramePr>
          <p:nvPr/>
        </p:nvGraphicFramePr>
        <p:xfrm>
          <a:off x="1987827" y="1524001"/>
          <a:ext cx="9965634" cy="5094107"/>
          <a:chOff x="0" y="0"/>
          <a:chExt cx="9965634" cy="5094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7" r:qs="rId8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r7-office/2025.1.1.749</Application>
  <DocSecurity>0</DocSecurity>
  <PresentationFormat>Широкоэкранный</PresentationFormat>
  <Paragraphs>0</Paragraphs>
  <Slides>32</Slides>
  <Notes>32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Фонд Омский</dc:creator>
  <cp:keywords/>
  <dc:description/>
  <dc:identifier/>
  <dc:language/>
  <cp:lastModifiedBy>Светлана Родькина</cp:lastModifiedBy>
  <cp:revision>126</cp:revision>
  <dcterms:created xsi:type="dcterms:W3CDTF">2022-06-10T02:56:18Z</dcterms:created>
  <dcterms:modified xsi:type="dcterms:W3CDTF">2025-03-10T05:58:27Z</dcterms:modified>
  <cp:category/>
  <cp:contentStatus/>
  <cp:version/>
</cp:coreProperties>
</file>