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1"/>
  </p:notesMasterIdLst>
  <p:sldIdLst>
    <p:sldId id="328" r:id="rId2"/>
    <p:sldId id="350" r:id="rId3"/>
    <p:sldId id="329" r:id="rId4"/>
    <p:sldId id="355" r:id="rId5"/>
    <p:sldId id="352" r:id="rId6"/>
    <p:sldId id="356" r:id="rId7"/>
    <p:sldId id="366" r:id="rId8"/>
    <p:sldId id="357" r:id="rId9"/>
    <p:sldId id="358" r:id="rId10"/>
    <p:sldId id="361" r:id="rId11"/>
    <p:sldId id="362" r:id="rId12"/>
    <p:sldId id="364" r:id="rId13"/>
    <p:sldId id="365" r:id="rId14"/>
    <p:sldId id="373" r:id="rId15"/>
    <p:sldId id="363" r:id="rId16"/>
    <p:sldId id="367" r:id="rId17"/>
    <p:sldId id="368" r:id="rId18"/>
    <p:sldId id="369" r:id="rId19"/>
    <p:sldId id="372" r:id="rId20"/>
    <p:sldId id="370" r:id="rId21"/>
    <p:sldId id="371" r:id="rId22"/>
    <p:sldId id="374" r:id="rId23"/>
    <p:sldId id="375" r:id="rId24"/>
    <p:sldId id="376" r:id="rId25"/>
    <p:sldId id="377" r:id="rId26"/>
    <p:sldId id="378" r:id="rId27"/>
    <p:sldId id="379" r:id="rId28"/>
    <p:sldId id="353" r:id="rId29"/>
    <p:sldId id="360" r:id="rId3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66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2363" autoAdjust="0"/>
  </p:normalViewPr>
  <p:slideViewPr>
    <p:cSldViewPr>
      <p:cViewPr varScale="1">
        <p:scale>
          <a:sx n="84" d="100"/>
          <a:sy n="84" d="100"/>
        </p:scale>
        <p:origin x="96" y="4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0918184213767937E-2"/>
          <c:y val="0.15054297373349862"/>
          <c:w val="0.3434190768885334"/>
          <c:h val="0.7971165660824639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</c:v>
                </c:pt>
              </c:strCache>
            </c:strRef>
          </c:tx>
          <c:explosion val="36"/>
          <c:dPt>
            <c:idx val="1"/>
            <c:bubble3D val="0"/>
            <c:explosion val="16"/>
            <c:extLst>
              <c:ext xmlns:c16="http://schemas.microsoft.com/office/drawing/2014/chart" uri="{C3380CC4-5D6E-409C-BE32-E72D297353CC}">
                <c16:uniqueId val="{00000000-E056-4222-A4BF-4E20390995BC}"/>
              </c:ext>
            </c:extLst>
          </c:dPt>
          <c:dLbls>
            <c:dLbl>
              <c:idx val="0"/>
              <c:layout>
                <c:manualLayout>
                  <c:x val="0.11222488855208933"/>
                  <c:y val="9.46991069570488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56-4222-A4BF-4E20390995BC}"/>
                </c:ext>
              </c:extLst>
            </c:dLbl>
            <c:dLbl>
              <c:idx val="1"/>
              <c:layout>
                <c:manualLayout>
                  <c:x val="0.16533927098487364"/>
                  <c:y val="-0.10151627292550737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56-4222-A4BF-4E20390995BC}"/>
                </c:ext>
              </c:extLst>
            </c:dLbl>
            <c:dLbl>
              <c:idx val="2"/>
              <c:layout>
                <c:manualLayout>
                  <c:x val="5.1672069492976327E-2"/>
                  <c:y val="-3.013436360510672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056-4222-A4BF-4E20390995BC}"/>
                </c:ext>
              </c:extLst>
            </c:dLbl>
            <c:dLbl>
              <c:idx val="3"/>
              <c:layout>
                <c:manualLayout>
                  <c:x val="-0.13426826396977537"/>
                  <c:y val="0.1767446910541888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56-4222-A4BF-4E20390995B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Леса</c:v>
                </c:pt>
                <c:pt idx="1">
                  <c:v>Сельхоз.угодия</c:v>
                </c:pt>
                <c:pt idx="2">
                  <c:v>Водные объекты</c:v>
                </c:pt>
                <c:pt idx="3">
                  <c:v>Другие земли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1.4</c:v>
                </c:pt>
                <c:pt idx="1">
                  <c:v>95.6</c:v>
                </c:pt>
                <c:pt idx="2">
                  <c:v>0.5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56-4222-A4BF-4E20390995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11517-27E9-4867-AFE0-5CF1A66EB0D8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C73FD-E8D4-4381-9825-11304DB5C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91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920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514AD0-6F28-4B66-A20D-7A814EE31D2A}" type="datetimeFigureOut">
              <a:rPr lang="ru-RU" smtClean="0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294CB6-2266-46A0-A631-92E94AFB4D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32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32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75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751803" y="1772422"/>
            <a:ext cx="2420620" cy="3927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1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814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970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742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9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164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809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69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9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9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odes@mr.omskporta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4323" y="273636"/>
            <a:ext cx="8796476" cy="158633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06905" indent="0" algn="ctr">
              <a:lnSpc>
                <a:spcPct val="100000"/>
              </a:lnSpc>
              <a:spcBef>
                <a:spcPts val="130"/>
              </a:spcBef>
              <a:buNone/>
            </a:pPr>
            <a:r>
              <a:rPr lang="ru-RU" sz="24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ОДЕССКИЙ МУНИЦИПАЛЬНЫЙ РАЙОН </a:t>
            </a:r>
            <a:br>
              <a:rPr lang="ru-RU" sz="24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ОБЛАСТИ</a:t>
            </a:r>
            <a:r>
              <a:rPr lang="ru-RU" sz="24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профиль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905000" y="5334000"/>
            <a:ext cx="68580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4598" y="2133600"/>
            <a:ext cx="2616201" cy="408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3119731"/>
            <a:ext cx="2590798" cy="191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883" y="4817210"/>
            <a:ext cx="2675397" cy="194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Игорь\Desktop\заместитель главы\2020 год\геральдика (символы Одесского района)\Доработанный после Совета 01.04.2020\Одесский (пакет) флаг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83" y="314960"/>
            <a:ext cx="2171244" cy="145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5407" y="4850732"/>
            <a:ext cx="3044912" cy="191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8998" y="2667000"/>
            <a:ext cx="2895599" cy="246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5281" y="4850733"/>
            <a:ext cx="3469318" cy="191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80010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74894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002592"/>
              </p:ext>
            </p:extLst>
          </p:nvPr>
        </p:nvGraphicFramePr>
        <p:xfrm>
          <a:off x="838200" y="1099475"/>
          <a:ext cx="4191000" cy="4876801"/>
        </p:xfrm>
        <a:graphic>
          <a:graphicData uri="http://schemas.openxmlformats.org/drawingml/2006/table">
            <a:tbl>
              <a:tblPr/>
              <a:tblGrid>
                <a:gridCol w="1815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 01008:205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Одесский муниципальный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район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сенокошения и выпаса скота гражданами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дороги с асфальтным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 -102,0 тыс. руб. 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0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2600" y="1752600"/>
            <a:ext cx="2514600" cy="178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2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000" y="914400"/>
            <a:ext cx="3429000" cy="157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134010"/>
              </p:ext>
            </p:extLst>
          </p:nvPr>
        </p:nvGraphicFramePr>
        <p:xfrm>
          <a:off x="762000" y="2590800"/>
          <a:ext cx="3429000" cy="369553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55:18:130108:838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9998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Одесский  муниципальный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район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Пищевая промышленность.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1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4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Аренда- 50,0 тыс. руб. 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6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007743"/>
              </p:ext>
            </p:extLst>
          </p:nvPr>
        </p:nvGraphicFramePr>
        <p:xfrm>
          <a:off x="4495800" y="838200"/>
          <a:ext cx="3810000" cy="4123662"/>
        </p:xfrm>
        <a:graphic>
          <a:graphicData uri="http://schemas.openxmlformats.org/drawingml/2006/table">
            <a:tbl>
              <a:tblPr/>
              <a:tblGrid>
                <a:gridCol w="165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37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55:18:130108:245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1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7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7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Для производственных нужд.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4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Линия электропередачи             (ВЛ-35 000кВ) размещена на расстоянии 1000 м.  юго-западнее границ земельного участка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7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7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4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Аренда- 135,0 тыс. руб.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5800" y="5105400"/>
            <a:ext cx="38100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7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2024-03-19_15-21-45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0775" y="4495800"/>
            <a:ext cx="2743200" cy="227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720691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266669"/>
              </p:ext>
            </p:extLst>
          </p:nvPr>
        </p:nvGraphicFramePr>
        <p:xfrm>
          <a:off x="571500" y="2819400"/>
          <a:ext cx="3429000" cy="378697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9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55:18:130108:821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15890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строительная промышленность.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1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4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Аренда- 50,0 тыс. руб. 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6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36690"/>
              </p:ext>
            </p:extLst>
          </p:nvPr>
        </p:nvGraphicFramePr>
        <p:xfrm>
          <a:off x="4572000" y="875152"/>
          <a:ext cx="3810000" cy="3658748"/>
        </p:xfrm>
        <a:graphic>
          <a:graphicData uri="http://schemas.openxmlformats.org/drawingml/2006/table">
            <a:tbl>
              <a:tblPr/>
              <a:tblGrid>
                <a:gridCol w="165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55:18:130101:1245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 </a:t>
                      </a: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Среднеэтажная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 жилая застройка.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Линия электропередачи,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теплотрасса,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8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9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02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9219" name="Picture 3" descr="C:\Users\user\Downloads\2024-03-19_15-23-28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4"/>
          <a:stretch/>
        </p:blipFill>
        <p:spPr bwMode="auto">
          <a:xfrm>
            <a:off x="381000" y="838200"/>
            <a:ext cx="3810000" cy="186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4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48025"/>
              </p:ext>
            </p:extLst>
          </p:nvPr>
        </p:nvGraphicFramePr>
        <p:xfrm>
          <a:off x="762000" y="1143002"/>
          <a:ext cx="4191000" cy="3705043"/>
        </p:xfrm>
        <a:graphic>
          <a:graphicData uri="http://schemas.openxmlformats.org/drawingml/2006/table">
            <a:tbl>
              <a:tblPr/>
              <a:tblGrid>
                <a:gridCol w="1862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8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55:18:130102:1513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Собственность Одесского муниципального района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Для размещения административных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зданий.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1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146" name="Picture 2" descr="C:\Users\user\Downloads\2024-03-19_15-02-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3352800"/>
            <a:ext cx="355162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93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992351"/>
              </p:ext>
            </p:extLst>
          </p:nvPr>
        </p:nvGraphicFramePr>
        <p:xfrm>
          <a:off x="762000" y="1143002"/>
          <a:ext cx="4191000" cy="3705043"/>
        </p:xfrm>
        <a:graphic>
          <a:graphicData uri="http://schemas.openxmlformats.org/drawingml/2006/table">
            <a:tbl>
              <a:tblPr/>
              <a:tblGrid>
                <a:gridCol w="1862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8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55:18:130108:229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3151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Частная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Склад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1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8194" name="Picture 2" descr="C:\Users\user\Downloads\2024-03-19_15-19-5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438400"/>
            <a:ext cx="3742661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79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649797"/>
              </p:ext>
            </p:extLst>
          </p:nvPr>
        </p:nvGraphicFramePr>
        <p:xfrm>
          <a:off x="838200" y="1143000"/>
          <a:ext cx="3429000" cy="4876798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55:18:110201:164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Буняковское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  сельское поселение  Одесского муниципального района Омской </a:t>
                      </a: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областиььь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сельскохозяйственного производства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4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11,4 тыс. руб.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3000" y="1981200"/>
            <a:ext cx="3200400" cy="267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4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390404"/>
              </p:ext>
            </p:extLst>
          </p:nvPr>
        </p:nvGraphicFramePr>
        <p:xfrm>
          <a:off x="685800" y="900223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26" name="Picture 2" descr="C:\Users\user\Downloads\2024-03-19_14-23-29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8" b="15903"/>
          <a:stretch/>
        </p:blipFill>
        <p:spPr bwMode="auto">
          <a:xfrm>
            <a:off x="685800" y="4887433"/>
            <a:ext cx="3355544" cy="189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446693"/>
              </p:ext>
            </p:extLst>
          </p:nvPr>
        </p:nvGraphicFramePr>
        <p:xfrm>
          <a:off x="5181600" y="279645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27" name="Picture 3" descr="C:\Users\user\Downloads\2024-03-19_14-28-26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5922225" y="173775"/>
            <a:ext cx="169057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59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255247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36389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050" name="Picture 2" descr="C:\Users\user\Downloads\2024-03-19_14-3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600200"/>
            <a:ext cx="3852395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1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360056"/>
              </p:ext>
            </p:extLst>
          </p:nvPr>
        </p:nvGraphicFramePr>
        <p:xfrm>
          <a:off x="5181600" y="1295400"/>
          <a:ext cx="3268795" cy="4294878"/>
        </p:xfrm>
        <a:graphic>
          <a:graphicData uri="http://schemas.openxmlformats.org/drawingml/2006/table">
            <a:tbl>
              <a:tblPr/>
              <a:tblGrid>
                <a:gridCol w="1452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1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07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075" name="Picture 3" descr="C:\Users\user\Downloads\2024-03-19_15-14-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71550"/>
            <a:ext cx="443865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2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618692"/>
              </p:ext>
            </p:extLst>
          </p:nvPr>
        </p:nvGraphicFramePr>
        <p:xfrm>
          <a:off x="381000" y="990600"/>
          <a:ext cx="3581400" cy="4876802"/>
        </p:xfrm>
        <a:graphic>
          <a:graphicData uri="http://schemas.openxmlformats.org/drawingml/2006/table">
            <a:tbl>
              <a:tblPr/>
              <a:tblGrid>
                <a:gridCol w="159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51592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5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1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83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2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7170" name="Picture 2" descr="C:\Users\user\Downloads\2024-03-19_15-15-3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91941"/>
            <a:ext cx="3271838" cy="445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3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1"/>
          <p:cNvSpPr txBox="1"/>
          <p:nvPr/>
        </p:nvSpPr>
        <p:spPr>
          <a:xfrm>
            <a:off x="228600" y="457497"/>
            <a:ext cx="609600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500" b="1" spc="65" dirty="0" smtClean="0">
                <a:solidFill>
                  <a:srgbClr val="FFFFFF"/>
                </a:solidFill>
                <a:latin typeface="Arial"/>
                <a:cs typeface="Arial"/>
              </a:rPr>
              <a:t>Послание Главы инвесторам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6" name="object 4"/>
          <p:cNvSpPr txBox="1">
            <a:spLocks/>
          </p:cNvSpPr>
          <p:nvPr/>
        </p:nvSpPr>
        <p:spPr>
          <a:xfrm>
            <a:off x="4572000" y="1371600"/>
            <a:ext cx="4267200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EF4123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097" y="1045258"/>
            <a:ext cx="1798405" cy="269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" y="1045258"/>
            <a:ext cx="8915400" cy="557560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Уважаемые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инвесторы!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Наш Одесский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имеет свои особенности и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своему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уникален. Экономика района базируется на производстве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сельскохозяйственной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продукции,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продукции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пищевой</a:t>
            </a:r>
            <a:endParaRPr lang="ru-RU" sz="17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промышленности.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Администрация Одесского муниципального района Омской</a:t>
            </a:r>
          </a:p>
          <a:p>
            <a:pPr algn="just"/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области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гарантирует потенциальным инвесторам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</a:p>
          <a:p>
            <a:pPr algn="just"/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оптимальных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успешного ведения бизнеса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мобилизацию всех, 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имеющихся в распоряжении района, ресурсов </a:t>
            </a:r>
            <a:endParaRPr lang="ru-RU" sz="17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для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успешной реализации инвестиционных проектов. Мы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диалогу по всем возникающим вопросам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Для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чтобы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жизни жителей нашего района, обеспечить устойчивый рост доходов населения, Администрация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Одесского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Омской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будет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всемерно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инвестиционным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предложениям, направленным на размещение на территории района новых современных предприятий, способных обеспечить рост производства продукции, создание рабочих мест, расширение налогооблагаемой базы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7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уважением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Одесского муниципального района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                                                                                          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 Ю. Журавлёв</a:t>
            </a:r>
          </a:p>
          <a:p>
            <a:pPr algn="just"/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4"/>
          <p:cNvSpPr/>
          <p:nvPr/>
        </p:nvSpPr>
        <p:spPr>
          <a:xfrm>
            <a:off x="381000" y="343753"/>
            <a:ext cx="8610600" cy="545127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algn="ctr"/>
            <a:r>
              <a:rPr lang="ru-RU" sz="25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Послание Главы Инвесторам</a:t>
            </a:r>
            <a:endParaRPr sz="25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73258"/>
            <a:ext cx="1981200" cy="2769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26046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29081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098" name="Picture 2" descr="C:\Users\user\Downloads\2024-03-19_14-52-50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4404814" cy="38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0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05029"/>
              </p:ext>
            </p:extLst>
          </p:nvPr>
        </p:nvGraphicFramePr>
        <p:xfrm>
          <a:off x="685800" y="1524000"/>
          <a:ext cx="3429000" cy="4086271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55:18:140101:943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5482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Собственность Одесского муниципального района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населенных пунктов.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Для размещения объектов торговли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5122" name="Picture 2" descr="C:\Users\user\Downloads\2024-03-19_14-55-3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09800"/>
            <a:ext cx="431482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21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70823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55:18:180705:4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44063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26" name="Picture 2" descr="C:\Users\user\Downloads\2024-11-21_09-02-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866900"/>
            <a:ext cx="4005487" cy="320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20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212888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55:18:180705:3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37976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050" name="Picture 2" descr="C:\Users\user\Downloads\2024-11-21_09-04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81200"/>
            <a:ext cx="3789582" cy="316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38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098749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55:18:180703:11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3868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074" name="Picture 2" descr="C:\Users\user\Downloads\2024-11-21_09-05-3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00200"/>
            <a:ext cx="2438400" cy="39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90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870904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55:18:180703:17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23123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098" name="Picture 2" descr="C:\Users\user\Downloads\2024-11-21_09-07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382249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7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179033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55:18:180703:20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33759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5122" name="Picture 2" descr="C:\Users\user\Downloads\2024-11-21_09-09-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399"/>
            <a:ext cx="2968426" cy="488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34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667351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55:18:160201:6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9028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146" name="Picture 2" descr="C:\Users\user\Downloads\2024-11-21_09-10-5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599"/>
            <a:ext cx="3429000" cy="353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32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453"/>
            <a:ext cx="9144000" cy="639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172400" y="623731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ahoma" pitchFamily="34" charset="0"/>
              </a:rPr>
              <a:t>1</a:t>
            </a:r>
            <a:r>
              <a:rPr lang="en-US" dirty="0" smtClean="0">
                <a:solidFill>
                  <a:schemeClr val="bg1"/>
                </a:solidFill>
                <a:latin typeface="Georgia" pitchFamily="18" charset="0"/>
                <a:cs typeface="Tahoma" pitchFamily="34" charset="0"/>
              </a:rPr>
              <a:t>6</a:t>
            </a:r>
            <a:endParaRPr lang="ru-RU" dirty="0">
              <a:solidFill>
                <a:schemeClr val="bg1"/>
              </a:solidFill>
              <a:latin typeface="Georgia" pitchFamily="18" charset="0"/>
              <a:cs typeface="Tahoma" pitchFamily="34" charset="0"/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0" y="53775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http://odes.omskportal.ru/omsu/odes-3-52-242-1/etc/investicii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2"/>
          <p:cNvSpPr/>
          <p:nvPr/>
        </p:nvSpPr>
        <p:spPr>
          <a:xfrm>
            <a:off x="279400" y="76200"/>
            <a:ext cx="8229600" cy="384253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4"/>
          <p:cNvSpPr txBox="1">
            <a:spLocks/>
          </p:cNvSpPr>
          <p:nvPr/>
        </p:nvSpPr>
        <p:spPr>
          <a:xfrm>
            <a:off x="304800" y="43111"/>
            <a:ext cx="8229600" cy="795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500" kern="0" spc="-70" dirty="0" smtClean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Инвестиционный портал</a:t>
            </a:r>
          </a:p>
          <a:p>
            <a:pPr marL="12700" algn="ctr">
              <a:spcBef>
                <a:spcPts val="100"/>
              </a:spcBef>
            </a:pPr>
            <a:endParaRPr kumimoji="0" lang="ru-RU" sz="2500" b="1" i="0" u="none" strike="noStrike" kern="0" cap="none" spc="0" normalizeH="0" baseline="0" noProof="0" dirty="0">
              <a:ln>
                <a:noFill/>
              </a:ln>
              <a:solidFill>
                <a:srgbClr val="EF4123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533400"/>
            <a:ext cx="853440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000" y="533400"/>
            <a:ext cx="845820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500" spc="-7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Контактная информация</a:t>
            </a:r>
            <a:endParaRPr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24000"/>
            <a:ext cx="9144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Одесского муниципального района Омской области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ЖУРАВЛЁВ  ЕВГЕНИЙ  ЮРЬЕВИЧ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Одесского муниципального района Омской области адрес: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646860, Омская область, Одесский район, село Одесское, ул. Ленина 24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Тел.8(38159)2-14-00 факс 8(38159)2-14-00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odes@mr.omskportal.ru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экономическим вопросам и имущественным отношениям Администрации Одесского муниципального района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646860,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Одесский район,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Одесское, ул. Ленина 24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8(38159)2-11-32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econom@odes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omskportal.ru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u="sng" dirty="0" smtClean="0"/>
          </a:p>
        </p:txBody>
      </p:sp>
    </p:spTree>
    <p:extLst>
      <p:ext uri="{BB962C8B-B14F-4D97-AF65-F5344CB8AC3E}">
        <p14:creationId xmlns:p14="http://schemas.microsoft.com/office/powerpoint/2010/main" val="25953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99299" y="686045"/>
            <a:ext cx="506603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6604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350"/>
                </a:moveTo>
                <a:lnTo>
                  <a:pt x="6350" y="6350"/>
                </a:lnTo>
                <a:lnTo>
                  <a:pt x="635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49650" y="666819"/>
            <a:ext cx="0" cy="382270"/>
          </a:xfrm>
          <a:custGeom>
            <a:avLst/>
            <a:gdLst/>
            <a:ahLst/>
            <a:cxnLst/>
            <a:rect l="l" t="t" r="r" b="b"/>
            <a:pathLst>
              <a:path h="382269">
                <a:moveTo>
                  <a:pt x="0" y="0"/>
                </a:moveTo>
                <a:lnTo>
                  <a:pt x="0" y="38227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" y="6604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15200" y="23622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29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302500" y="2349512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29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6"/>
                </a:lnTo>
                <a:lnTo>
                  <a:pt x="6743" y="774823"/>
                </a:lnTo>
                <a:lnTo>
                  <a:pt x="14998" y="821345"/>
                </a:lnTo>
                <a:lnTo>
                  <a:pt x="26355" y="866718"/>
                </a:lnTo>
                <a:lnTo>
                  <a:pt x="40699" y="910826"/>
                </a:lnTo>
                <a:lnTo>
                  <a:pt x="57916" y="953554"/>
                </a:lnTo>
                <a:lnTo>
                  <a:pt x="77890" y="994788"/>
                </a:lnTo>
                <a:lnTo>
                  <a:pt x="100507" y="1034413"/>
                </a:lnTo>
                <a:lnTo>
                  <a:pt x="125652" y="1072314"/>
                </a:lnTo>
                <a:lnTo>
                  <a:pt x="153211" y="1108376"/>
                </a:lnTo>
                <a:lnTo>
                  <a:pt x="183067" y="1142484"/>
                </a:lnTo>
                <a:lnTo>
                  <a:pt x="215107" y="1174524"/>
                </a:lnTo>
                <a:lnTo>
                  <a:pt x="249215" y="1204380"/>
                </a:lnTo>
                <a:lnTo>
                  <a:pt x="285277" y="1231938"/>
                </a:lnTo>
                <a:lnTo>
                  <a:pt x="323178" y="1257084"/>
                </a:lnTo>
                <a:lnTo>
                  <a:pt x="362803" y="1279701"/>
                </a:lnTo>
                <a:lnTo>
                  <a:pt x="404037" y="1299675"/>
                </a:lnTo>
                <a:lnTo>
                  <a:pt x="446765" y="1316892"/>
                </a:lnTo>
                <a:lnTo>
                  <a:pt x="490873" y="1331236"/>
                </a:lnTo>
                <a:lnTo>
                  <a:pt x="536245" y="1342593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2"/>
                </a:lnTo>
                <a:lnTo>
                  <a:pt x="76744" y="424460"/>
                </a:lnTo>
                <a:lnTo>
                  <a:pt x="98326" y="378525"/>
                </a:lnTo>
                <a:lnTo>
                  <a:pt x="123287" y="334622"/>
                </a:lnTo>
                <a:lnTo>
                  <a:pt x="151461" y="292918"/>
                </a:lnTo>
                <a:lnTo>
                  <a:pt x="182680" y="253580"/>
                </a:lnTo>
                <a:lnTo>
                  <a:pt x="216776" y="216776"/>
                </a:lnTo>
                <a:lnTo>
                  <a:pt x="253584" y="182680"/>
                </a:lnTo>
                <a:lnTo>
                  <a:pt x="292924" y="151460"/>
                </a:lnTo>
                <a:lnTo>
                  <a:pt x="334630" y="123285"/>
                </a:lnTo>
                <a:lnTo>
                  <a:pt x="378535" y="98322"/>
                </a:lnTo>
                <a:lnTo>
                  <a:pt x="424472" y="76739"/>
                </a:lnTo>
                <a:lnTo>
                  <a:pt x="472274" y="58704"/>
                </a:lnTo>
                <a:lnTo>
                  <a:pt x="521775" y="44385"/>
                </a:lnTo>
                <a:lnTo>
                  <a:pt x="572807" y="33949"/>
                </a:lnTo>
                <a:lnTo>
                  <a:pt x="625205" y="27565"/>
                </a:lnTo>
                <a:lnTo>
                  <a:pt x="678802" y="25400"/>
                </a:lnTo>
                <a:lnTo>
                  <a:pt x="862936" y="25400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29">
                <a:moveTo>
                  <a:pt x="862936" y="25400"/>
                </a:moveTo>
                <a:lnTo>
                  <a:pt x="678802" y="25400"/>
                </a:lnTo>
                <a:lnTo>
                  <a:pt x="732398" y="27565"/>
                </a:lnTo>
                <a:lnTo>
                  <a:pt x="784796" y="33949"/>
                </a:lnTo>
                <a:lnTo>
                  <a:pt x="835829" y="44385"/>
                </a:lnTo>
                <a:lnTo>
                  <a:pt x="885330" y="58704"/>
                </a:lnTo>
                <a:lnTo>
                  <a:pt x="933132" y="76739"/>
                </a:lnTo>
                <a:lnTo>
                  <a:pt x="979069" y="98322"/>
                </a:lnTo>
                <a:lnTo>
                  <a:pt x="1022974" y="123285"/>
                </a:lnTo>
                <a:lnTo>
                  <a:pt x="1064679" y="151460"/>
                </a:lnTo>
                <a:lnTo>
                  <a:pt x="1104020" y="182680"/>
                </a:lnTo>
                <a:lnTo>
                  <a:pt x="1140828" y="216776"/>
                </a:lnTo>
                <a:lnTo>
                  <a:pt x="1174924" y="253580"/>
                </a:lnTo>
                <a:lnTo>
                  <a:pt x="1206142" y="292918"/>
                </a:lnTo>
                <a:lnTo>
                  <a:pt x="1234316" y="334622"/>
                </a:lnTo>
                <a:lnTo>
                  <a:pt x="1259278" y="378525"/>
                </a:lnTo>
                <a:lnTo>
                  <a:pt x="1280860" y="424460"/>
                </a:lnTo>
                <a:lnTo>
                  <a:pt x="1298894" y="472262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3"/>
                </a:lnTo>
                <a:lnTo>
                  <a:pt x="866731" y="1331236"/>
                </a:lnTo>
                <a:lnTo>
                  <a:pt x="910838" y="1316892"/>
                </a:lnTo>
                <a:lnTo>
                  <a:pt x="953567" y="1299675"/>
                </a:lnTo>
                <a:lnTo>
                  <a:pt x="994801" y="1279701"/>
                </a:lnTo>
                <a:lnTo>
                  <a:pt x="1034426" y="1257084"/>
                </a:lnTo>
                <a:lnTo>
                  <a:pt x="1072326" y="1231938"/>
                </a:lnTo>
                <a:lnTo>
                  <a:pt x="1108388" y="1204380"/>
                </a:lnTo>
                <a:lnTo>
                  <a:pt x="1142497" y="1174524"/>
                </a:lnTo>
                <a:lnTo>
                  <a:pt x="1174537" y="1142484"/>
                </a:lnTo>
                <a:lnTo>
                  <a:pt x="1204393" y="1108376"/>
                </a:lnTo>
                <a:lnTo>
                  <a:pt x="1231951" y="1072314"/>
                </a:lnTo>
                <a:lnTo>
                  <a:pt x="1257096" y="1034413"/>
                </a:lnTo>
                <a:lnTo>
                  <a:pt x="1279713" y="994788"/>
                </a:lnTo>
                <a:lnTo>
                  <a:pt x="1299688" y="953554"/>
                </a:lnTo>
                <a:lnTo>
                  <a:pt x="1316905" y="910826"/>
                </a:lnTo>
                <a:lnTo>
                  <a:pt x="1331249" y="866718"/>
                </a:lnTo>
                <a:lnTo>
                  <a:pt x="1342606" y="821345"/>
                </a:lnTo>
                <a:lnTo>
                  <a:pt x="1350860" y="774823"/>
                </a:lnTo>
                <a:lnTo>
                  <a:pt x="1355898" y="727266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936" y="25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89669" y="666813"/>
            <a:ext cx="1332230" cy="1309947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76969" y="654126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30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6"/>
                </a:lnTo>
                <a:lnTo>
                  <a:pt x="6743" y="774823"/>
                </a:lnTo>
                <a:lnTo>
                  <a:pt x="14998" y="821345"/>
                </a:lnTo>
                <a:lnTo>
                  <a:pt x="26355" y="866718"/>
                </a:lnTo>
                <a:lnTo>
                  <a:pt x="40699" y="910826"/>
                </a:lnTo>
                <a:lnTo>
                  <a:pt x="57916" y="953554"/>
                </a:lnTo>
                <a:lnTo>
                  <a:pt x="77890" y="994788"/>
                </a:lnTo>
                <a:lnTo>
                  <a:pt x="100507" y="1034413"/>
                </a:lnTo>
                <a:lnTo>
                  <a:pt x="125652" y="1072314"/>
                </a:lnTo>
                <a:lnTo>
                  <a:pt x="153211" y="1108376"/>
                </a:lnTo>
                <a:lnTo>
                  <a:pt x="183067" y="1142484"/>
                </a:lnTo>
                <a:lnTo>
                  <a:pt x="215107" y="1174524"/>
                </a:lnTo>
                <a:lnTo>
                  <a:pt x="249215" y="1204380"/>
                </a:lnTo>
                <a:lnTo>
                  <a:pt x="285277" y="1231938"/>
                </a:lnTo>
                <a:lnTo>
                  <a:pt x="323178" y="1257084"/>
                </a:lnTo>
                <a:lnTo>
                  <a:pt x="362803" y="1279701"/>
                </a:lnTo>
                <a:lnTo>
                  <a:pt x="404037" y="1299675"/>
                </a:lnTo>
                <a:lnTo>
                  <a:pt x="446765" y="1316892"/>
                </a:lnTo>
                <a:lnTo>
                  <a:pt x="490873" y="1331236"/>
                </a:lnTo>
                <a:lnTo>
                  <a:pt x="536245" y="1342593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1"/>
                </a:lnTo>
                <a:lnTo>
                  <a:pt x="76744" y="424459"/>
                </a:lnTo>
                <a:lnTo>
                  <a:pt x="98326" y="378522"/>
                </a:lnTo>
                <a:lnTo>
                  <a:pt x="123287" y="334617"/>
                </a:lnTo>
                <a:lnTo>
                  <a:pt x="151461" y="292911"/>
                </a:lnTo>
                <a:lnTo>
                  <a:pt x="182680" y="253571"/>
                </a:lnTo>
                <a:lnTo>
                  <a:pt x="216776" y="216763"/>
                </a:lnTo>
                <a:lnTo>
                  <a:pt x="253584" y="182670"/>
                </a:lnTo>
                <a:lnTo>
                  <a:pt x="292924" y="151453"/>
                </a:lnTo>
                <a:lnTo>
                  <a:pt x="334630" y="123280"/>
                </a:lnTo>
                <a:lnTo>
                  <a:pt x="378535" y="98318"/>
                </a:lnTo>
                <a:lnTo>
                  <a:pt x="424472" y="76736"/>
                </a:lnTo>
                <a:lnTo>
                  <a:pt x="472274" y="58701"/>
                </a:lnTo>
                <a:lnTo>
                  <a:pt x="521775" y="44380"/>
                </a:lnTo>
                <a:lnTo>
                  <a:pt x="572807" y="33943"/>
                </a:lnTo>
                <a:lnTo>
                  <a:pt x="625205" y="27556"/>
                </a:lnTo>
                <a:lnTo>
                  <a:pt x="678802" y="25387"/>
                </a:lnTo>
                <a:lnTo>
                  <a:pt x="862885" y="25387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30">
                <a:moveTo>
                  <a:pt x="862885" y="25387"/>
                </a:moveTo>
                <a:lnTo>
                  <a:pt x="678802" y="25387"/>
                </a:lnTo>
                <a:lnTo>
                  <a:pt x="732398" y="27556"/>
                </a:lnTo>
                <a:lnTo>
                  <a:pt x="784796" y="33943"/>
                </a:lnTo>
                <a:lnTo>
                  <a:pt x="835829" y="44380"/>
                </a:lnTo>
                <a:lnTo>
                  <a:pt x="885330" y="58701"/>
                </a:lnTo>
                <a:lnTo>
                  <a:pt x="933132" y="76736"/>
                </a:lnTo>
                <a:lnTo>
                  <a:pt x="979069" y="98318"/>
                </a:lnTo>
                <a:lnTo>
                  <a:pt x="1022974" y="123280"/>
                </a:lnTo>
                <a:lnTo>
                  <a:pt x="1064679" y="151453"/>
                </a:lnTo>
                <a:lnTo>
                  <a:pt x="1104020" y="182670"/>
                </a:lnTo>
                <a:lnTo>
                  <a:pt x="1140828" y="216763"/>
                </a:lnTo>
                <a:lnTo>
                  <a:pt x="1174924" y="253571"/>
                </a:lnTo>
                <a:lnTo>
                  <a:pt x="1206142" y="292911"/>
                </a:lnTo>
                <a:lnTo>
                  <a:pt x="1234316" y="334617"/>
                </a:lnTo>
                <a:lnTo>
                  <a:pt x="1259278" y="378522"/>
                </a:lnTo>
                <a:lnTo>
                  <a:pt x="1280860" y="424459"/>
                </a:lnTo>
                <a:lnTo>
                  <a:pt x="1298894" y="472261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3"/>
                </a:lnTo>
                <a:lnTo>
                  <a:pt x="866731" y="1331236"/>
                </a:lnTo>
                <a:lnTo>
                  <a:pt x="910838" y="1316892"/>
                </a:lnTo>
                <a:lnTo>
                  <a:pt x="953567" y="1299675"/>
                </a:lnTo>
                <a:lnTo>
                  <a:pt x="994801" y="1279701"/>
                </a:lnTo>
                <a:lnTo>
                  <a:pt x="1034426" y="1257084"/>
                </a:lnTo>
                <a:lnTo>
                  <a:pt x="1072326" y="1231938"/>
                </a:lnTo>
                <a:lnTo>
                  <a:pt x="1108388" y="1204380"/>
                </a:lnTo>
                <a:lnTo>
                  <a:pt x="1142497" y="1174524"/>
                </a:lnTo>
                <a:lnTo>
                  <a:pt x="1174537" y="1142484"/>
                </a:lnTo>
                <a:lnTo>
                  <a:pt x="1204393" y="1108376"/>
                </a:lnTo>
                <a:lnTo>
                  <a:pt x="1231951" y="1072314"/>
                </a:lnTo>
                <a:lnTo>
                  <a:pt x="1257096" y="1034413"/>
                </a:lnTo>
                <a:lnTo>
                  <a:pt x="1279713" y="994788"/>
                </a:lnTo>
                <a:lnTo>
                  <a:pt x="1299688" y="953554"/>
                </a:lnTo>
                <a:lnTo>
                  <a:pt x="1316905" y="910826"/>
                </a:lnTo>
                <a:lnTo>
                  <a:pt x="1331249" y="866718"/>
                </a:lnTo>
                <a:lnTo>
                  <a:pt x="1342606" y="821345"/>
                </a:lnTo>
                <a:lnTo>
                  <a:pt x="1350860" y="774823"/>
                </a:lnTo>
                <a:lnTo>
                  <a:pt x="1355898" y="727266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885" y="253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188331" y="3814125"/>
            <a:ext cx="15240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1605" marR="5080" indent="-129539" algn="ctr">
              <a:lnSpc>
                <a:spcPct val="100000"/>
              </a:lnSpc>
              <a:spcBef>
                <a:spcPts val="100"/>
              </a:spcBef>
            </a:pPr>
            <a:r>
              <a:rPr lang="ru-RU"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территории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15531" y="2580204"/>
            <a:ext cx="1144399" cy="52514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lang="ru-RU" sz="3300" b="1" spc="450" dirty="0" smtClean="0">
                <a:solidFill>
                  <a:srgbClr val="FFFFFF"/>
                </a:solidFill>
                <a:latin typeface="Arial"/>
                <a:cs typeface="Arial"/>
              </a:rPr>
              <a:t>1,8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54386" y="3034704"/>
            <a:ext cx="9531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200" spc="5" dirty="0" smtClean="0">
                <a:solidFill>
                  <a:srgbClr val="FFFFFF"/>
                </a:solidFill>
                <a:latin typeface="Arial"/>
                <a:cs typeface="Arial"/>
              </a:rPr>
              <a:t>Тыс. кв. км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389786" y="884818"/>
            <a:ext cx="1170144" cy="52514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ru-RU" sz="3300" b="1" spc="450" dirty="0" smtClean="0">
                <a:solidFill>
                  <a:srgbClr val="FFFFFF"/>
                </a:solidFill>
                <a:latin typeface="Arial"/>
                <a:cs typeface="Arial"/>
              </a:rPr>
              <a:t>16,0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428855" y="1339317"/>
            <a:ext cx="95313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тыс.</a:t>
            </a:r>
            <a:r>
              <a:rPr sz="12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15" dirty="0">
                <a:solidFill>
                  <a:srgbClr val="FFFFFF"/>
                </a:solidFill>
                <a:latin typeface="Arial"/>
                <a:cs typeface="Arial"/>
              </a:rPr>
              <a:t>человек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689" y="686045"/>
            <a:ext cx="488931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500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sz="25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 spc="-5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lang="ru-RU" sz="2500" spc="-5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районе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91000" y="1066800"/>
            <a:ext cx="2004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25" marR="5080" indent="-99060">
              <a:lnSpc>
                <a:spcPct val="100000"/>
              </a:lnSpc>
              <a:spcBef>
                <a:spcPts val="100"/>
              </a:spcBef>
            </a:pPr>
            <a:r>
              <a:rPr b="1" spc="25" dirty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sz="1700" b="1" spc="-55" dirty="0">
                <a:solidFill>
                  <a:srgbClr val="0066B3"/>
                </a:solidFill>
                <a:latin typeface="Arial"/>
                <a:cs typeface="Arial"/>
              </a:rPr>
              <a:t> </a:t>
            </a:r>
            <a:r>
              <a:rPr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23785" y="2439877"/>
            <a:ext cx="72862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700" b="1" spc="15" dirty="0" smtClean="0">
                <a:solidFill>
                  <a:srgbClr val="FFFFFF"/>
                </a:solidFill>
                <a:latin typeface="Arial"/>
                <a:cs typeface="Arial"/>
              </a:rPr>
              <a:t>0,5</a:t>
            </a:r>
            <a:endParaRPr sz="3700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30501" y="2493036"/>
            <a:ext cx="643821" cy="344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20" dirty="0">
                <a:solidFill>
                  <a:srgbClr val="FFFFFF"/>
                </a:solidFill>
                <a:latin typeface="Arial"/>
                <a:cs typeface="Arial"/>
              </a:rPr>
              <a:t>%</a:t>
            </a:r>
            <a:endParaRPr sz="2150" dirty="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743765" y="3637188"/>
            <a:ext cx="475068" cy="69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718234" y="1587144"/>
            <a:ext cx="475068" cy="588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718234" y="1941804"/>
            <a:ext cx="475068" cy="699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302500" y="2349512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29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8"/>
                </a:lnTo>
                <a:lnTo>
                  <a:pt x="6743" y="774826"/>
                </a:lnTo>
                <a:lnTo>
                  <a:pt x="14998" y="821349"/>
                </a:lnTo>
                <a:lnTo>
                  <a:pt x="26355" y="866722"/>
                </a:lnTo>
                <a:lnTo>
                  <a:pt x="40699" y="910831"/>
                </a:lnTo>
                <a:lnTo>
                  <a:pt x="57916" y="953559"/>
                </a:lnTo>
                <a:lnTo>
                  <a:pt x="77890" y="994794"/>
                </a:lnTo>
                <a:lnTo>
                  <a:pt x="100507" y="1034418"/>
                </a:lnTo>
                <a:lnTo>
                  <a:pt x="125652" y="1072319"/>
                </a:lnTo>
                <a:lnTo>
                  <a:pt x="153211" y="1108381"/>
                </a:lnTo>
                <a:lnTo>
                  <a:pt x="183067" y="1142489"/>
                </a:lnTo>
                <a:lnTo>
                  <a:pt x="215107" y="1174528"/>
                </a:lnTo>
                <a:lnTo>
                  <a:pt x="249215" y="1204384"/>
                </a:lnTo>
                <a:lnTo>
                  <a:pt x="285277" y="1231942"/>
                </a:lnTo>
                <a:lnTo>
                  <a:pt x="323178" y="1257087"/>
                </a:lnTo>
                <a:lnTo>
                  <a:pt x="362803" y="1279703"/>
                </a:lnTo>
                <a:lnTo>
                  <a:pt x="404037" y="1299677"/>
                </a:lnTo>
                <a:lnTo>
                  <a:pt x="446765" y="1316893"/>
                </a:lnTo>
                <a:lnTo>
                  <a:pt x="490873" y="1331237"/>
                </a:lnTo>
                <a:lnTo>
                  <a:pt x="536245" y="1342594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2"/>
                </a:lnTo>
                <a:lnTo>
                  <a:pt x="76744" y="424460"/>
                </a:lnTo>
                <a:lnTo>
                  <a:pt x="98326" y="378525"/>
                </a:lnTo>
                <a:lnTo>
                  <a:pt x="123287" y="334622"/>
                </a:lnTo>
                <a:lnTo>
                  <a:pt x="151461" y="292918"/>
                </a:lnTo>
                <a:lnTo>
                  <a:pt x="182680" y="253580"/>
                </a:lnTo>
                <a:lnTo>
                  <a:pt x="216776" y="216776"/>
                </a:lnTo>
                <a:lnTo>
                  <a:pt x="253584" y="182680"/>
                </a:lnTo>
                <a:lnTo>
                  <a:pt x="292924" y="151460"/>
                </a:lnTo>
                <a:lnTo>
                  <a:pt x="334630" y="123285"/>
                </a:lnTo>
                <a:lnTo>
                  <a:pt x="378535" y="98322"/>
                </a:lnTo>
                <a:lnTo>
                  <a:pt x="424472" y="76739"/>
                </a:lnTo>
                <a:lnTo>
                  <a:pt x="472274" y="58704"/>
                </a:lnTo>
                <a:lnTo>
                  <a:pt x="521775" y="44385"/>
                </a:lnTo>
                <a:lnTo>
                  <a:pt x="572807" y="33949"/>
                </a:lnTo>
                <a:lnTo>
                  <a:pt x="625205" y="27565"/>
                </a:lnTo>
                <a:lnTo>
                  <a:pt x="678802" y="25400"/>
                </a:lnTo>
                <a:lnTo>
                  <a:pt x="862936" y="25400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29">
                <a:moveTo>
                  <a:pt x="862936" y="25400"/>
                </a:moveTo>
                <a:lnTo>
                  <a:pt x="678802" y="25400"/>
                </a:lnTo>
                <a:lnTo>
                  <a:pt x="732398" y="27565"/>
                </a:lnTo>
                <a:lnTo>
                  <a:pt x="784796" y="33949"/>
                </a:lnTo>
                <a:lnTo>
                  <a:pt x="835829" y="44385"/>
                </a:lnTo>
                <a:lnTo>
                  <a:pt x="885330" y="58704"/>
                </a:lnTo>
                <a:lnTo>
                  <a:pt x="933132" y="76739"/>
                </a:lnTo>
                <a:lnTo>
                  <a:pt x="979069" y="98322"/>
                </a:lnTo>
                <a:lnTo>
                  <a:pt x="1022974" y="123285"/>
                </a:lnTo>
                <a:lnTo>
                  <a:pt x="1064679" y="151460"/>
                </a:lnTo>
                <a:lnTo>
                  <a:pt x="1104020" y="182680"/>
                </a:lnTo>
                <a:lnTo>
                  <a:pt x="1140828" y="216776"/>
                </a:lnTo>
                <a:lnTo>
                  <a:pt x="1174924" y="253580"/>
                </a:lnTo>
                <a:lnTo>
                  <a:pt x="1206142" y="292918"/>
                </a:lnTo>
                <a:lnTo>
                  <a:pt x="1234316" y="334622"/>
                </a:lnTo>
                <a:lnTo>
                  <a:pt x="1259278" y="378525"/>
                </a:lnTo>
                <a:lnTo>
                  <a:pt x="1280860" y="424460"/>
                </a:lnTo>
                <a:lnTo>
                  <a:pt x="1298894" y="472262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4"/>
                </a:lnTo>
                <a:lnTo>
                  <a:pt x="866731" y="1331237"/>
                </a:lnTo>
                <a:lnTo>
                  <a:pt x="910838" y="1316893"/>
                </a:lnTo>
                <a:lnTo>
                  <a:pt x="953567" y="1299677"/>
                </a:lnTo>
                <a:lnTo>
                  <a:pt x="994801" y="1279703"/>
                </a:lnTo>
                <a:lnTo>
                  <a:pt x="1034426" y="1257087"/>
                </a:lnTo>
                <a:lnTo>
                  <a:pt x="1072326" y="1231942"/>
                </a:lnTo>
                <a:lnTo>
                  <a:pt x="1108388" y="1204384"/>
                </a:lnTo>
                <a:lnTo>
                  <a:pt x="1142497" y="1174528"/>
                </a:lnTo>
                <a:lnTo>
                  <a:pt x="1174537" y="1142489"/>
                </a:lnTo>
                <a:lnTo>
                  <a:pt x="1204393" y="1108381"/>
                </a:lnTo>
                <a:lnTo>
                  <a:pt x="1231951" y="1072319"/>
                </a:lnTo>
                <a:lnTo>
                  <a:pt x="1257096" y="1034418"/>
                </a:lnTo>
                <a:lnTo>
                  <a:pt x="1279713" y="994794"/>
                </a:lnTo>
                <a:lnTo>
                  <a:pt x="1299688" y="953559"/>
                </a:lnTo>
                <a:lnTo>
                  <a:pt x="1316905" y="910831"/>
                </a:lnTo>
                <a:lnTo>
                  <a:pt x="1331249" y="866722"/>
                </a:lnTo>
                <a:lnTo>
                  <a:pt x="1342606" y="821349"/>
                </a:lnTo>
                <a:lnTo>
                  <a:pt x="1350860" y="774826"/>
                </a:lnTo>
                <a:lnTo>
                  <a:pt x="1355898" y="727268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936" y="2540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276969" y="654124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30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8"/>
                </a:lnTo>
                <a:lnTo>
                  <a:pt x="6743" y="774826"/>
                </a:lnTo>
                <a:lnTo>
                  <a:pt x="14998" y="821349"/>
                </a:lnTo>
                <a:lnTo>
                  <a:pt x="26355" y="866722"/>
                </a:lnTo>
                <a:lnTo>
                  <a:pt x="40699" y="910831"/>
                </a:lnTo>
                <a:lnTo>
                  <a:pt x="57916" y="953559"/>
                </a:lnTo>
                <a:lnTo>
                  <a:pt x="77890" y="994794"/>
                </a:lnTo>
                <a:lnTo>
                  <a:pt x="100507" y="1034418"/>
                </a:lnTo>
                <a:lnTo>
                  <a:pt x="125652" y="1072319"/>
                </a:lnTo>
                <a:lnTo>
                  <a:pt x="153211" y="1108381"/>
                </a:lnTo>
                <a:lnTo>
                  <a:pt x="183067" y="1142489"/>
                </a:lnTo>
                <a:lnTo>
                  <a:pt x="215107" y="1174528"/>
                </a:lnTo>
                <a:lnTo>
                  <a:pt x="249215" y="1204384"/>
                </a:lnTo>
                <a:lnTo>
                  <a:pt x="285277" y="1231942"/>
                </a:lnTo>
                <a:lnTo>
                  <a:pt x="323178" y="1257087"/>
                </a:lnTo>
                <a:lnTo>
                  <a:pt x="362803" y="1279703"/>
                </a:lnTo>
                <a:lnTo>
                  <a:pt x="404037" y="1299677"/>
                </a:lnTo>
                <a:lnTo>
                  <a:pt x="446765" y="1316893"/>
                </a:lnTo>
                <a:lnTo>
                  <a:pt x="490873" y="1331237"/>
                </a:lnTo>
                <a:lnTo>
                  <a:pt x="536245" y="1342594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2"/>
                </a:lnTo>
                <a:lnTo>
                  <a:pt x="76744" y="424460"/>
                </a:lnTo>
                <a:lnTo>
                  <a:pt x="98326" y="378525"/>
                </a:lnTo>
                <a:lnTo>
                  <a:pt x="123287" y="334622"/>
                </a:lnTo>
                <a:lnTo>
                  <a:pt x="151461" y="292918"/>
                </a:lnTo>
                <a:lnTo>
                  <a:pt x="182680" y="253580"/>
                </a:lnTo>
                <a:lnTo>
                  <a:pt x="216776" y="216776"/>
                </a:lnTo>
                <a:lnTo>
                  <a:pt x="253584" y="182680"/>
                </a:lnTo>
                <a:lnTo>
                  <a:pt x="292924" y="151460"/>
                </a:lnTo>
                <a:lnTo>
                  <a:pt x="334630" y="123285"/>
                </a:lnTo>
                <a:lnTo>
                  <a:pt x="378535" y="98322"/>
                </a:lnTo>
                <a:lnTo>
                  <a:pt x="424472" y="76739"/>
                </a:lnTo>
                <a:lnTo>
                  <a:pt x="472274" y="58704"/>
                </a:lnTo>
                <a:lnTo>
                  <a:pt x="521775" y="44385"/>
                </a:lnTo>
                <a:lnTo>
                  <a:pt x="572807" y="33949"/>
                </a:lnTo>
                <a:lnTo>
                  <a:pt x="625205" y="27565"/>
                </a:lnTo>
                <a:lnTo>
                  <a:pt x="678802" y="25399"/>
                </a:lnTo>
                <a:lnTo>
                  <a:pt x="862936" y="25399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30">
                <a:moveTo>
                  <a:pt x="862936" y="25399"/>
                </a:moveTo>
                <a:lnTo>
                  <a:pt x="678802" y="25399"/>
                </a:lnTo>
                <a:lnTo>
                  <a:pt x="732398" y="27565"/>
                </a:lnTo>
                <a:lnTo>
                  <a:pt x="784796" y="33949"/>
                </a:lnTo>
                <a:lnTo>
                  <a:pt x="835829" y="44385"/>
                </a:lnTo>
                <a:lnTo>
                  <a:pt x="885330" y="58704"/>
                </a:lnTo>
                <a:lnTo>
                  <a:pt x="933132" y="76739"/>
                </a:lnTo>
                <a:lnTo>
                  <a:pt x="979069" y="98322"/>
                </a:lnTo>
                <a:lnTo>
                  <a:pt x="1022974" y="123285"/>
                </a:lnTo>
                <a:lnTo>
                  <a:pt x="1064679" y="151460"/>
                </a:lnTo>
                <a:lnTo>
                  <a:pt x="1104020" y="182680"/>
                </a:lnTo>
                <a:lnTo>
                  <a:pt x="1140828" y="216776"/>
                </a:lnTo>
                <a:lnTo>
                  <a:pt x="1174924" y="253580"/>
                </a:lnTo>
                <a:lnTo>
                  <a:pt x="1206142" y="292918"/>
                </a:lnTo>
                <a:lnTo>
                  <a:pt x="1234316" y="334622"/>
                </a:lnTo>
                <a:lnTo>
                  <a:pt x="1259278" y="378525"/>
                </a:lnTo>
                <a:lnTo>
                  <a:pt x="1280860" y="424460"/>
                </a:lnTo>
                <a:lnTo>
                  <a:pt x="1298894" y="472262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4"/>
                </a:lnTo>
                <a:lnTo>
                  <a:pt x="866731" y="1331237"/>
                </a:lnTo>
                <a:lnTo>
                  <a:pt x="910838" y="1316893"/>
                </a:lnTo>
                <a:lnTo>
                  <a:pt x="953567" y="1299677"/>
                </a:lnTo>
                <a:lnTo>
                  <a:pt x="994801" y="1279703"/>
                </a:lnTo>
                <a:lnTo>
                  <a:pt x="1034426" y="1257087"/>
                </a:lnTo>
                <a:lnTo>
                  <a:pt x="1072326" y="1231942"/>
                </a:lnTo>
                <a:lnTo>
                  <a:pt x="1108388" y="1204384"/>
                </a:lnTo>
                <a:lnTo>
                  <a:pt x="1142497" y="1174528"/>
                </a:lnTo>
                <a:lnTo>
                  <a:pt x="1174537" y="1142489"/>
                </a:lnTo>
                <a:lnTo>
                  <a:pt x="1204393" y="1108381"/>
                </a:lnTo>
                <a:lnTo>
                  <a:pt x="1231951" y="1072319"/>
                </a:lnTo>
                <a:lnTo>
                  <a:pt x="1257096" y="1034418"/>
                </a:lnTo>
                <a:lnTo>
                  <a:pt x="1279713" y="994794"/>
                </a:lnTo>
                <a:lnTo>
                  <a:pt x="1299688" y="953559"/>
                </a:lnTo>
                <a:lnTo>
                  <a:pt x="1316905" y="910831"/>
                </a:lnTo>
                <a:lnTo>
                  <a:pt x="1331249" y="866722"/>
                </a:lnTo>
                <a:lnTo>
                  <a:pt x="1342606" y="821349"/>
                </a:lnTo>
                <a:lnTo>
                  <a:pt x="1350860" y="774826"/>
                </a:lnTo>
                <a:lnTo>
                  <a:pt x="1355898" y="727268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936" y="25399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052383" y="2054708"/>
            <a:ext cx="180721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165">
              <a:lnSpc>
                <a:spcPct val="100000"/>
              </a:lnSpc>
              <a:spcBef>
                <a:spcPts val="100"/>
              </a:spcBef>
            </a:pPr>
            <a:r>
              <a:rPr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object 22"/>
          <p:cNvSpPr txBox="1"/>
          <p:nvPr/>
        </p:nvSpPr>
        <p:spPr>
          <a:xfrm>
            <a:off x="5486400" y="5943600"/>
            <a:ext cx="1371600" cy="671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Стоимость 1 га земли с/хоз.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назначения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object 22"/>
          <p:cNvSpPr txBox="1"/>
          <p:nvPr/>
        </p:nvSpPr>
        <p:spPr>
          <a:xfrm>
            <a:off x="3429000" y="5983402"/>
            <a:ext cx="18288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Средний срок получения разрешения на строительство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object 22"/>
          <p:cNvSpPr txBox="1"/>
          <p:nvPr/>
        </p:nvSpPr>
        <p:spPr>
          <a:xfrm>
            <a:off x="152400" y="5943600"/>
            <a:ext cx="13716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Удаленность от границы города Омска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object 22"/>
          <p:cNvSpPr txBox="1"/>
          <p:nvPr/>
        </p:nvSpPr>
        <p:spPr>
          <a:xfrm>
            <a:off x="7086600" y="5943600"/>
            <a:ext cx="2057400" cy="22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Тариф на </a:t>
            </a:r>
            <a:r>
              <a:rPr lang="ru-RU" sz="1400" b="1" spc="25" dirty="0" err="1" smtClean="0">
                <a:latin typeface="Arial" pitchFamily="34" charset="0"/>
                <a:cs typeface="Arial" pitchFamily="34" charset="0"/>
              </a:rPr>
              <a:t>эл</a:t>
            </a: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. энергию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object 14"/>
          <p:cNvSpPr/>
          <p:nvPr/>
        </p:nvSpPr>
        <p:spPr>
          <a:xfrm>
            <a:off x="26797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100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км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object 14"/>
          <p:cNvSpPr/>
          <p:nvPr/>
        </p:nvSpPr>
        <p:spPr>
          <a:xfrm>
            <a:off x="365760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дня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object 14"/>
          <p:cNvSpPr/>
          <p:nvPr/>
        </p:nvSpPr>
        <p:spPr>
          <a:xfrm>
            <a:off x="533400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36800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рублей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object 14"/>
          <p:cNvSpPr/>
          <p:nvPr/>
        </p:nvSpPr>
        <p:spPr>
          <a:xfrm>
            <a:off x="7467600" y="44958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3,30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Рублей / кВт*ч</a:t>
            </a:r>
            <a:endParaRPr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bject 14"/>
          <p:cNvSpPr/>
          <p:nvPr/>
        </p:nvSpPr>
        <p:spPr>
          <a:xfrm>
            <a:off x="202057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157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км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object 22"/>
          <p:cNvSpPr txBox="1"/>
          <p:nvPr/>
        </p:nvSpPr>
        <p:spPr>
          <a:xfrm>
            <a:off x="1752600" y="5943600"/>
            <a:ext cx="18288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Транспортная сеть (протяженность автомобильных дорог)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58353278"/>
              </p:ext>
            </p:extLst>
          </p:nvPr>
        </p:nvGraphicFramePr>
        <p:xfrm>
          <a:off x="374745" y="1443774"/>
          <a:ext cx="6413310" cy="305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381000" y="1447800"/>
            <a:ext cx="4343400" cy="49033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marR="649605" indent="-285750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Выгодное географическое положение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района: 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- 90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 от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села Одесское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endParaRPr lang="ru-RU" sz="1600" spc="25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города Омска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расположен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юге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области в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степной зоне,  </a:t>
            </a:r>
            <a:endParaRPr lang="ru-RU" sz="1600" spc="25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в состав южного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экономического  района Омской 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граница с Республикой 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Казахстан</a:t>
            </a:r>
          </a:p>
          <a:p>
            <a:pPr marL="298450" marR="649605" indent="-285750" algn="just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Транспортное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                                                                                                                   (двухсторонний пункт пропуска)</a:t>
            </a:r>
          </a:p>
          <a:p>
            <a:pPr marL="298450" marR="649605" indent="-285750" algn="just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плодородных земель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450" marR="649605" indent="-285750">
              <a:lnSpc>
                <a:spcPct val="100899"/>
              </a:lnSpc>
              <a:spcBef>
                <a:spcPts val="95"/>
              </a:spcBef>
            </a:pPr>
            <a:r>
              <a:rPr lang="ru-RU" sz="1600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сельскохозяйственных </a:t>
            </a:r>
            <a:r>
              <a:rPr lang="ru-RU" sz="1600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и перерабатывающих производств</a:t>
            </a:r>
          </a:p>
          <a:p>
            <a:pPr marL="298450" marR="649605" indent="-285750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инвестиционных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площадок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05400" y="1447800"/>
            <a:ext cx="3733800" cy="45419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marR="208279" indent="-285750" algn="just">
              <a:lnSpc>
                <a:spcPct val="100899"/>
              </a:lnSpc>
              <a:spcBef>
                <a:spcPts val="5"/>
              </a:spcBef>
              <a:buFont typeface="Arial" pitchFamily="34" charset="0"/>
              <a:buChar char="•"/>
            </a:pP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 трудовых ресурсов</a:t>
            </a:r>
          </a:p>
          <a:p>
            <a:pPr marL="298450" marR="208279" indent="-285750" algn="just">
              <a:lnSpc>
                <a:spcPct val="100899"/>
              </a:lnSpc>
              <a:spcBef>
                <a:spcPts val="5"/>
              </a:spcBef>
              <a:buFont typeface="Arial" pitchFamily="34" charset="0"/>
              <a:buChar char="•"/>
            </a:pP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 социальная</a:t>
            </a:r>
          </a:p>
          <a:p>
            <a:pPr marL="12700" marR="208279" algn="just">
              <a:lnSpc>
                <a:spcPct val="100899"/>
              </a:lnSpc>
              <a:spcBef>
                <a:spcPts val="5"/>
              </a:spcBef>
            </a:pPr>
            <a:r>
              <a:rPr lang="ru-RU" sz="1600" b="1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</a:p>
          <a:p>
            <a:pPr marL="298450" marR="208279" indent="-285750" algn="just">
              <a:lnSpc>
                <a:spcPct val="100899"/>
              </a:lnSpc>
              <a:spcBef>
                <a:spcPts val="5"/>
              </a:spcBef>
              <a:buFont typeface="Arial" pitchFamily="34" charset="0"/>
              <a:buChar char="•"/>
            </a:pPr>
            <a:r>
              <a:rPr lang="ru-RU" sz="1600" b="1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</a:t>
            </a: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профессионального образования </a:t>
            </a:r>
            <a:r>
              <a:rPr lang="ru-RU" sz="1600" b="1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БПОУ ОО «Одесский Казачий Сельскохозяйственный техникум»)</a:t>
            </a:r>
            <a:endParaRPr lang="ru-RU" sz="1600" b="1" spc="55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spc="1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</a:t>
            </a:r>
            <a:r>
              <a:rPr lang="ru-RU" sz="1600" b="1" spc="1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</a:p>
          <a:p>
            <a:r>
              <a:rPr lang="ru-RU" sz="1600" b="1" spc="1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сельских территорий</a:t>
            </a: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>
              <a:latin typeface="Arial" pitchFamily="34" charset="0"/>
              <a:cs typeface="Arial" pitchFamily="34" charset="0"/>
            </a:endParaRP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12700" marR="1000760">
              <a:lnSpc>
                <a:spcPct val="100899"/>
              </a:lnSpc>
              <a:spcBef>
                <a:spcPts val="95"/>
              </a:spcBef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spc="-15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98450" marR="5080" indent="-285750">
              <a:lnSpc>
                <a:spcPct val="100899"/>
              </a:lnSpc>
              <a:spcBef>
                <a:spcPts val="95"/>
              </a:spcBef>
              <a:buFontTx/>
              <a:buChar char="-"/>
            </a:pPr>
            <a:endParaRPr lang="ru-RU" b="1" spc="4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ct val="100899"/>
              </a:lnSpc>
              <a:spcBef>
                <a:spcPts val="95"/>
              </a:spcBef>
              <a:buFontTx/>
              <a:buChar char="-"/>
            </a:pPr>
            <a:endParaRPr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895908" y="3297273"/>
            <a:ext cx="29209" cy="40005"/>
          </a:xfrm>
          <a:custGeom>
            <a:avLst/>
            <a:gdLst/>
            <a:ahLst/>
            <a:cxnLst/>
            <a:rect l="l" t="t" r="r" b="b"/>
            <a:pathLst>
              <a:path w="29210" h="40004">
                <a:moveTo>
                  <a:pt x="25120" y="0"/>
                </a:moveTo>
                <a:lnTo>
                  <a:pt x="4800" y="0"/>
                </a:lnTo>
                <a:lnTo>
                  <a:pt x="0" y="8839"/>
                </a:lnTo>
                <a:lnTo>
                  <a:pt x="63" y="30924"/>
                </a:lnTo>
                <a:lnTo>
                  <a:pt x="4508" y="39941"/>
                </a:lnTo>
                <a:lnTo>
                  <a:pt x="24345" y="39941"/>
                </a:lnTo>
                <a:lnTo>
                  <a:pt x="28347" y="33070"/>
                </a:lnTo>
                <a:lnTo>
                  <a:pt x="11188" y="33070"/>
                </a:lnTo>
                <a:lnTo>
                  <a:pt x="9067" y="28854"/>
                </a:lnTo>
                <a:lnTo>
                  <a:pt x="9067" y="11036"/>
                </a:lnTo>
                <a:lnTo>
                  <a:pt x="11315" y="6819"/>
                </a:lnTo>
                <a:lnTo>
                  <a:pt x="28110" y="6819"/>
                </a:lnTo>
                <a:lnTo>
                  <a:pt x="25120" y="0"/>
                </a:lnTo>
                <a:close/>
              </a:path>
              <a:path w="29210" h="40004">
                <a:moveTo>
                  <a:pt x="28110" y="6819"/>
                </a:moveTo>
                <a:lnTo>
                  <a:pt x="18249" y="6819"/>
                </a:lnTo>
                <a:lnTo>
                  <a:pt x="20024" y="11036"/>
                </a:lnTo>
                <a:lnTo>
                  <a:pt x="20078" y="28676"/>
                </a:lnTo>
                <a:lnTo>
                  <a:pt x="18186" y="33070"/>
                </a:lnTo>
                <a:lnTo>
                  <a:pt x="28347" y="33070"/>
                </a:lnTo>
                <a:lnTo>
                  <a:pt x="29146" y="31699"/>
                </a:lnTo>
                <a:lnTo>
                  <a:pt x="29146" y="9182"/>
                </a:lnTo>
                <a:lnTo>
                  <a:pt x="28110" y="68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928911" y="3297273"/>
            <a:ext cx="29209" cy="40005"/>
          </a:xfrm>
          <a:custGeom>
            <a:avLst/>
            <a:gdLst/>
            <a:ahLst/>
            <a:cxnLst/>
            <a:rect l="l" t="t" r="r" b="b"/>
            <a:pathLst>
              <a:path w="29210" h="40004">
                <a:moveTo>
                  <a:pt x="25107" y="0"/>
                </a:moveTo>
                <a:lnTo>
                  <a:pt x="4724" y="0"/>
                </a:lnTo>
                <a:lnTo>
                  <a:pt x="0" y="8839"/>
                </a:lnTo>
                <a:lnTo>
                  <a:pt x="63" y="30924"/>
                </a:lnTo>
                <a:lnTo>
                  <a:pt x="4444" y="39941"/>
                </a:lnTo>
                <a:lnTo>
                  <a:pt x="24269" y="39941"/>
                </a:lnTo>
                <a:lnTo>
                  <a:pt x="28334" y="33070"/>
                </a:lnTo>
                <a:lnTo>
                  <a:pt x="11188" y="33070"/>
                </a:lnTo>
                <a:lnTo>
                  <a:pt x="9055" y="28854"/>
                </a:lnTo>
                <a:lnTo>
                  <a:pt x="9055" y="11036"/>
                </a:lnTo>
                <a:lnTo>
                  <a:pt x="11302" y="6819"/>
                </a:lnTo>
                <a:lnTo>
                  <a:pt x="28107" y="6819"/>
                </a:lnTo>
                <a:lnTo>
                  <a:pt x="25107" y="0"/>
                </a:lnTo>
                <a:close/>
              </a:path>
              <a:path w="29210" h="40004">
                <a:moveTo>
                  <a:pt x="28107" y="6819"/>
                </a:moveTo>
                <a:lnTo>
                  <a:pt x="18237" y="6819"/>
                </a:lnTo>
                <a:lnTo>
                  <a:pt x="19964" y="11036"/>
                </a:lnTo>
                <a:lnTo>
                  <a:pt x="20001" y="28854"/>
                </a:lnTo>
                <a:lnTo>
                  <a:pt x="18173" y="33070"/>
                </a:lnTo>
                <a:lnTo>
                  <a:pt x="28334" y="33070"/>
                </a:lnTo>
                <a:lnTo>
                  <a:pt x="29146" y="31699"/>
                </a:lnTo>
                <a:lnTo>
                  <a:pt x="29146" y="9182"/>
                </a:lnTo>
                <a:lnTo>
                  <a:pt x="28107" y="68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961907" y="3297273"/>
            <a:ext cx="29209" cy="40005"/>
          </a:xfrm>
          <a:custGeom>
            <a:avLst/>
            <a:gdLst/>
            <a:ahLst/>
            <a:cxnLst/>
            <a:rect l="l" t="t" r="r" b="b"/>
            <a:pathLst>
              <a:path w="29210" h="40004">
                <a:moveTo>
                  <a:pt x="25120" y="0"/>
                </a:moveTo>
                <a:lnTo>
                  <a:pt x="4787" y="0"/>
                </a:lnTo>
                <a:lnTo>
                  <a:pt x="0" y="8839"/>
                </a:lnTo>
                <a:lnTo>
                  <a:pt x="50" y="30924"/>
                </a:lnTo>
                <a:lnTo>
                  <a:pt x="4445" y="39941"/>
                </a:lnTo>
                <a:lnTo>
                  <a:pt x="24282" y="39941"/>
                </a:lnTo>
                <a:lnTo>
                  <a:pt x="28326" y="33070"/>
                </a:lnTo>
                <a:lnTo>
                  <a:pt x="11188" y="33070"/>
                </a:lnTo>
                <a:lnTo>
                  <a:pt x="9055" y="28854"/>
                </a:lnTo>
                <a:lnTo>
                  <a:pt x="9055" y="11036"/>
                </a:lnTo>
                <a:lnTo>
                  <a:pt x="11315" y="6819"/>
                </a:lnTo>
                <a:lnTo>
                  <a:pt x="28101" y="6819"/>
                </a:lnTo>
                <a:lnTo>
                  <a:pt x="25120" y="0"/>
                </a:lnTo>
                <a:close/>
              </a:path>
              <a:path w="29210" h="40004">
                <a:moveTo>
                  <a:pt x="28101" y="6819"/>
                </a:moveTo>
                <a:lnTo>
                  <a:pt x="18249" y="6819"/>
                </a:lnTo>
                <a:lnTo>
                  <a:pt x="19965" y="11036"/>
                </a:lnTo>
                <a:lnTo>
                  <a:pt x="20001" y="28854"/>
                </a:lnTo>
                <a:lnTo>
                  <a:pt x="18173" y="33070"/>
                </a:lnTo>
                <a:lnTo>
                  <a:pt x="28326" y="33070"/>
                </a:lnTo>
                <a:lnTo>
                  <a:pt x="29133" y="31699"/>
                </a:lnTo>
                <a:lnTo>
                  <a:pt x="29133" y="9182"/>
                </a:lnTo>
                <a:lnTo>
                  <a:pt x="28101" y="68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4"/>
          <p:cNvSpPr/>
          <p:nvPr/>
        </p:nvSpPr>
        <p:spPr>
          <a:xfrm>
            <a:off x="228599" y="685800"/>
            <a:ext cx="8753475" cy="53981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lvl="0" algn="ctr"/>
            <a:r>
              <a:rPr lang="ru-RU" sz="2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</a:t>
            </a:r>
            <a:r>
              <a:rPr lang="ru-RU" sz="2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62600" y="4419600"/>
            <a:ext cx="2995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ООО "Агрохолдинг "Сибирь"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320" y="4038600"/>
            <a:ext cx="3881755" cy="278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05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496" y="623305"/>
            <a:ext cx="7961303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Ключевые отрасли района</a:t>
            </a:r>
            <a:endParaRPr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5"/>
          <p:cNvSpPr txBox="1"/>
          <p:nvPr/>
        </p:nvSpPr>
        <p:spPr>
          <a:xfrm>
            <a:off x="5410200" y="3276600"/>
            <a:ext cx="3208655" cy="14923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00760">
              <a:lnSpc>
                <a:spcPct val="100899"/>
              </a:lnSpc>
              <a:spcBef>
                <a:spcPts val="95"/>
              </a:spcBef>
            </a:pPr>
            <a:r>
              <a:rPr lang="ru-RU" sz="1850" b="1" spc="55" dirty="0" smtClean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…</a:t>
            </a:r>
            <a:endParaRPr sz="185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sz="21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4"/>
          <p:cNvSpPr/>
          <p:nvPr/>
        </p:nvSpPr>
        <p:spPr>
          <a:xfrm>
            <a:off x="2472430" y="1295399"/>
            <a:ext cx="4080770" cy="8302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Агропромышленный комплекс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продовольственной безопасности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46988" y="3858564"/>
            <a:ext cx="7858812" cy="1399236"/>
          </a:xfrm>
          <a:prstGeom prst="roundRect">
            <a:avLst/>
          </a:prstGeom>
          <a:solidFill>
            <a:schemeClr val="bg2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7500176"/>
              <a:satOff val="-11253"/>
              <a:lumOff val="-1830"/>
              <a:alphaOff val="0"/>
            </a:schemeClr>
          </a:fillRef>
          <a:effectRef idx="1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b="1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Перерабатывающие предприятия: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ТПК «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Молпродукт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Лукьяновско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Пуровское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мясоперерабатывающее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пекарня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12700" lvl="0">
              <a:spcBef>
                <a:spcPts val="100"/>
              </a:spcBef>
              <a:defRPr/>
            </a:pPr>
            <a:endParaRPr lang="ru-RU" kern="0" spc="4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2"/>
          <p:cNvSpPr txBox="1">
            <a:spLocks/>
          </p:cNvSpPr>
          <p:nvPr/>
        </p:nvSpPr>
        <p:spPr>
          <a:xfrm>
            <a:off x="499428" y="2194006"/>
            <a:ext cx="7806372" cy="1418337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spcBef>
                <a:spcPts val="100"/>
              </a:spcBef>
              <a:defRPr/>
            </a:pP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Одесский муниципальный район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сельскохозяйственную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направленность: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потенциальными работодателями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предприятия агропромышленного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комплекса. Валовый сбор зерна в 2023 году составил 94,9 тыс. тонн. Произведено молока  в 2023 году 16,3  тыс. тонн, мяса 3,2 тыс. тонн, модернизация и техническое перевооружение сельскохозяйственных предприятий 120 млн. руб</a:t>
            </a:r>
            <a:r>
              <a:rPr lang="ru-RU" sz="1600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700">
              <a:spcBef>
                <a:spcPts val="100"/>
              </a:spcBef>
              <a:defRPr/>
            </a:pPr>
            <a:endParaRPr kumimoji="0" lang="ru-RU" sz="105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88" y="1143001"/>
            <a:ext cx="2025443" cy="105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051" y="1143001"/>
            <a:ext cx="1661949" cy="105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" y="5029200"/>
            <a:ext cx="2396173" cy="153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007724"/>
            <a:ext cx="2209800" cy="154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bject 4"/>
          <p:cNvSpPr/>
          <p:nvPr/>
        </p:nvSpPr>
        <p:spPr>
          <a:xfrm>
            <a:off x="337794" y="533400"/>
            <a:ext cx="807720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lvl="0" algn="ctr"/>
            <a:r>
              <a:rPr lang="ru-RU" sz="2500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отрасли района</a:t>
            </a:r>
            <a:endParaRPr lang="ru-RU" sz="2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4" y="5029200"/>
            <a:ext cx="2549842" cy="152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457199"/>
            <a:ext cx="8864927" cy="321345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28599" y="381001"/>
            <a:ext cx="861060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8950" y="6119336"/>
            <a:ext cx="3625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 переработка мяса и мясных продуктов (до 200 тонн в год)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4486" y="4016772"/>
            <a:ext cx="3806825" cy="689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Лукьяновско-Пуровское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мясоперерабатывающее предприятие»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57800" y="4037235"/>
            <a:ext cx="3429000" cy="3943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ТПК «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Молпродукт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D:\мои документы\Переработка\ФОТО Переработка\P1810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799" y="4593252"/>
            <a:ext cx="3311627" cy="142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143000" y="7620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отрасли сельского хозяйства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" descr="&amp;Kcy;&amp;acy;&amp;rcy;&amp;tcy;&amp;icy;&amp;ncy;&amp;kcy;&amp;icy; &amp;pcy;&amp;ocy; &amp;zcy;&amp;acy;&amp;pcy;&amp;rcy;&amp;ocy;&amp;scy;&amp;ucy; &quot;&amp;scy;&amp;iecy;&amp;lcy;&amp;softcy;&amp;khcy;&amp;ocy;&amp;zcy;&amp;tcy;&amp;iecy;&amp;khcy;&amp;ncy;&amp;icy;&amp;kcy;&amp;acy;&quot;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8365" t="17622" r="7049" b="15413"/>
          <a:stretch>
            <a:fillRect/>
          </a:stretch>
        </p:blipFill>
        <p:spPr bwMode="auto">
          <a:xfrm>
            <a:off x="307975" y="1662794"/>
            <a:ext cx="2887579" cy="1288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0" name="AutoShape 2" descr="http://mcx.ru/upload/iblock/c70/c7007de328a947b40e7002a4ea55e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://mcx.ru/upload/iblock/c70/c7007de328a947b40e7002a4ea55e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07975" y="3058369"/>
            <a:ext cx="8715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600" kern="0" spc="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Валовой сбор зерна в 2023 году составил 94,9 тыс. тонн. Производство молока 16,3 тыс. тонн, производство мяса 3,2 тыс. тонн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95400" y="3701534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перерабатывающей промышленности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6226" y="1131332"/>
            <a:ext cx="8839200" cy="519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СПК колхоз «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Ганновский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ООО «Комсомольское»       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«Агрохолдинг             </a:t>
            </a:r>
            <a:r>
              <a:rPr lang="ru-RU" sz="1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«Сибирь»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89879" y="6155809"/>
            <a:ext cx="3549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молока (производится  около 50 наименований продукции)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689586"/>
            <a:ext cx="2743201" cy="136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1400" y="1752599"/>
            <a:ext cx="2514600" cy="130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 descr="E:\Новая папка (2)\IMG_092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4724399"/>
            <a:ext cx="3733801" cy="139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8400" y="1689588"/>
            <a:ext cx="2775277" cy="136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67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4572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поддержки</a:t>
            </a:r>
            <a:endParaRPr lang="ru-RU" sz="2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133600"/>
            <a:ext cx="3733800" cy="4495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поддержка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начинающим субъектам малого предпринимательства на создание и развитие собственного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Одесского муниципального района Омской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возмещение части затрат на приобретение кормов для молочного КРС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части затрат на 1 килограмм реализованного и (или) отгруженного товарного молока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гражданам, ведущим ЛПХ, на возмещение части затрат по производству молока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 реализацию зерновых культур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возмещение части затрат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несвязанной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растениеводства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на возмещение части затрат на уплату страховых премий, начисленных по договорам СХ страхования на случай утраты (гибели) урожая СХ культуры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29200" y="1219200"/>
            <a:ext cx="32272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Имущественная поддержка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имущества во владение и (или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пользование субъектам малого и среднего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организациям, образующим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инфраструктуру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субъектов малого и среднего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Консультационная поддержка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Консультационная поддержка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Консультационную поддержку оказывают: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экономическим вопросам и имущественным отношениям Администрации Одесского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Омской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сельского хозяйства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продовольствия Администрации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Одесского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Омской области;       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 «Центр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занятости населения Одесского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38201"/>
            <a:ext cx="21923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514600"/>
            <a:ext cx="2073275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6013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089109" y="3505201"/>
            <a:ext cx="3856771" cy="448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СПК «Колхоз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Ганновский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2509" y="3505201"/>
            <a:ext cx="4078015" cy="448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КФХ Леонов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С.А.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2509" y="1142997"/>
            <a:ext cx="397469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Номер слайда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6" name="object 31"/>
          <p:cNvSpPr txBox="1"/>
          <p:nvPr/>
        </p:nvSpPr>
        <p:spPr>
          <a:xfrm>
            <a:off x="292508" y="457200"/>
            <a:ext cx="8699092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500" b="1" spc="-45" dirty="0" smtClean="0">
                <a:solidFill>
                  <a:srgbClr val="FFFFFF"/>
                </a:solidFill>
                <a:latin typeface="Arial"/>
                <a:cs typeface="Arial"/>
              </a:rPr>
              <a:t>Нефтехимическая промышленность: предприятия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47" name="object 2"/>
          <p:cNvSpPr/>
          <p:nvPr/>
        </p:nvSpPr>
        <p:spPr>
          <a:xfrm>
            <a:off x="177165" y="459775"/>
            <a:ext cx="8701515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48" name="object 31"/>
          <p:cNvSpPr txBox="1"/>
          <p:nvPr/>
        </p:nvSpPr>
        <p:spPr>
          <a:xfrm>
            <a:off x="228600" y="457200"/>
            <a:ext cx="883920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500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реализованных инвестиционных проектов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61925" y="1422356"/>
            <a:ext cx="42813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Модернизация сельскохозяйственного производства  ИП Глава КФХ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Гольман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Ю.П.       с. Одесское  (2023г.)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92509" y="3988297"/>
            <a:ext cx="4150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Модернизация производства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ИП Глава КФХ Леонов С.А.,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с.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Одесское -строительство зерноскладов и приобретение сельскохозяйственной техники (2023 г.)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452" y="4942404"/>
            <a:ext cx="4043856" cy="1610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4831" y="2057400"/>
            <a:ext cx="3780568" cy="130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5029201" y="1011617"/>
            <a:ext cx="3733799" cy="356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ТПК </a:t>
            </a:r>
            <a:r>
              <a:rPr lang="ru-RU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«Агрохолдинг Сибирь» </a:t>
            </a:r>
            <a:endParaRPr lang="ru-RU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34830" y="3991216"/>
            <a:ext cx="396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Модернизация производства СПК </a:t>
            </a:r>
            <a:r>
              <a:rPr lang="ru-RU" sz="1600" b="1" dirty="0" smtClean="0"/>
              <a:t>«Колхоз </a:t>
            </a:r>
            <a:r>
              <a:rPr lang="ru-RU" sz="1600" b="1" dirty="0" err="1" smtClean="0"/>
              <a:t>Ганновский</a:t>
            </a:r>
            <a:r>
              <a:rPr lang="ru-RU" sz="1600" b="1" dirty="0" smtClean="0"/>
              <a:t>» (2023 год)</a:t>
            </a:r>
          </a:p>
          <a:p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9200" y="1422357"/>
            <a:ext cx="38861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Модернизация производства ООО ТПК «Агрохолдинг Сибирь» с. Желанное (2023г.)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315" y="4822213"/>
            <a:ext cx="3657600" cy="159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сельхозтехника.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16090"/>
            <a:ext cx="4141924" cy="125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92508" y="964557"/>
            <a:ext cx="4078015" cy="356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КФХ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Гольман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Ю.П.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44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381000" y="152400"/>
            <a:ext cx="8534400" cy="382270"/>
          </a:xfrm>
          <a:custGeom>
            <a:avLst/>
            <a:gdLst/>
            <a:ahLst/>
            <a:cxnLst/>
            <a:rect l="l" t="t" r="r" b="b"/>
            <a:pathLst>
              <a:path w="6885940" h="382269">
                <a:moveTo>
                  <a:pt x="0" y="382270"/>
                </a:moveTo>
                <a:lnTo>
                  <a:pt x="6885762" y="382270"/>
                </a:lnTo>
                <a:lnTo>
                  <a:pt x="6885762" y="0"/>
                </a:lnTo>
                <a:lnTo>
                  <a:pt x="0" y="0"/>
                </a:lnTo>
                <a:lnTo>
                  <a:pt x="0" y="38227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52599" y="124655"/>
            <a:ext cx="856280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1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</a:t>
            </a:r>
            <a:r>
              <a:rPr sz="2500" spc="1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</a:t>
            </a:r>
            <a:r>
              <a:rPr lang="ru-RU" sz="2500" spc="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инвестирования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48000" y="2057400"/>
            <a:ext cx="3810000" cy="52232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0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сельскохозяйственной</a:t>
            </a:r>
          </a:p>
          <a:p>
            <a:pPr marL="12700" marR="5080" indent="-12700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(молоко, мясо)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8600" y="2057400"/>
            <a:ext cx="3214370" cy="10324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b="1" spc="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ельскохозяйственно</a:t>
            </a: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</a:p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(развитие растениеводства и животноводства)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5"/>
          <p:cNvSpPr txBox="1"/>
          <p:nvPr/>
        </p:nvSpPr>
        <p:spPr>
          <a:xfrm>
            <a:off x="7086600" y="2079379"/>
            <a:ext cx="1676400" cy="2467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5080" indent="-31115">
              <a:lnSpc>
                <a:spcPct val="100899"/>
              </a:lnSpc>
              <a:spcBef>
                <a:spcPts val="95"/>
              </a:spcBef>
            </a:pPr>
            <a:r>
              <a:rPr lang="ru-RU" sz="1400" b="1" spc="15" dirty="0" smtClean="0">
                <a:solidFill>
                  <a:srgbClr val="0066B3"/>
                </a:solidFill>
                <a:latin typeface="Arial"/>
                <a:cs typeface="Arial"/>
              </a:rPr>
              <a:t>     </a:t>
            </a:r>
            <a:r>
              <a:rPr lang="ru-RU" sz="1600" b="1" spc="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5672" y="717939"/>
            <a:ext cx="138022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0866" y="685801"/>
            <a:ext cx="1343984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http://icons.iconarchive.com/icons/erudus/allergy/1024/milk-allergy-red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533399"/>
            <a:ext cx="1676400" cy="1676401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3124200"/>
            <a:ext cx="3657600" cy="32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24200"/>
            <a:ext cx="4800600" cy="32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1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5183</TotalTime>
  <Words>2377</Words>
  <Application>Microsoft Office PowerPoint</Application>
  <PresentationFormat>Экран (4:3)</PresentationFormat>
  <Paragraphs>645</Paragraphs>
  <Slides>29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Georgia</vt:lpstr>
      <vt:lpstr>Tahoma</vt:lpstr>
      <vt:lpstr>Times New Roman</vt:lpstr>
      <vt:lpstr>Wingdings</vt:lpstr>
      <vt:lpstr>Тема Office</vt:lpstr>
      <vt:lpstr>ОДЕССКИЙ МУНИЦИПАЛЬНЫЙ РАЙОН  ОМСКОЙ ОБЛАСТИ  Инвестиционный профиль</vt:lpstr>
      <vt:lpstr>Презентация PowerPoint</vt:lpstr>
      <vt:lpstr>Презентация PowerPoint</vt:lpstr>
      <vt:lpstr>Презентация PowerPoint</vt:lpstr>
      <vt:lpstr>Ключевые отрасли района</vt:lpstr>
      <vt:lpstr>Презентация PowerPoint</vt:lpstr>
      <vt:lpstr>Меры поддержки</vt:lpstr>
      <vt:lpstr>Презентация PowerPoint</vt:lpstr>
      <vt:lpstr>Перспективные отрасли инвестирования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ОМСКАЯ ОБЛАСТЬ Конкурентные преимущества</dc:title>
  <dc:creator>ksamodinskiy</dc:creator>
  <cp:lastModifiedBy>Admin</cp:lastModifiedBy>
  <cp:revision>308</cp:revision>
  <cp:lastPrinted>2020-08-19T09:38:51Z</cp:lastPrinted>
  <dcterms:created xsi:type="dcterms:W3CDTF">2019-02-22T07:19:09Z</dcterms:created>
  <dcterms:modified xsi:type="dcterms:W3CDTF">2024-11-21T04:24:40Z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2019-02-22T00:00:00Z</vt:filetime>
  </property>
  <property fmtid="{D5CDD505-2E9C-101B-9397-08002B2CF9AE}" pid="3" name="Creator">
    <vt:lpwstr>Adobe InDesign CS5 (7.0)</vt:lpwstr>
  </property>
  <property fmtid="{D5CDD505-2E9C-101B-9397-08002B2CF9AE}" pid="4" name="LastSaved">
    <vt:filetime>2019-02-22T00:00:00Z</vt:filetime>
  </property>
</Properties>
</file>