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4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6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7.xml" ContentType="application/vnd.openxmlformats-officedocument.presentationml.notesSl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8.xml" ContentType="application/vnd.openxmlformats-officedocument.presentationml.notesSl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9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10.xml" ContentType="application/vnd.openxmlformats-officedocument.presentationml.notesSl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notesSlides/notesSlide11.xml" ContentType="application/vnd.openxmlformats-officedocument.presentationml.notesSlid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notesSlides/notesSlide12.xml" ContentType="application/vnd.openxmlformats-officedocument.presentationml.notesSlid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notesSlides/notesSlide13.xml" ContentType="application/vnd.openxmlformats-officedocument.presentationml.notesSlid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notesSlides/notesSlide14.xml" ContentType="application/vnd.openxmlformats-officedocument.presentationml.notesSlid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notesSlides/notesSlide15.xml" ContentType="application/vnd.openxmlformats-officedocument.presentationml.notesSlid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notesSlides/notesSlide16.xml" ContentType="application/vnd.openxmlformats-officedocument.presentationml.notesSlid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notesSlides/notesSlide17.xml" ContentType="application/vnd.openxmlformats-officedocument.presentationml.notesSlide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69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notesSlides/notesSlide18.xml" ContentType="application/vnd.openxmlformats-officedocument.presentationml.notesSlide+xml"/>
  <Override PartName="/ppt/charts/chart70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charts/chart71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72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drawings/drawing2.xml" ContentType="application/vnd.openxmlformats-officedocument.drawingml.chartshapes+xml"/>
  <Override PartName="/ppt/charts/chart73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notesSlides/notesSlide21.xml" ContentType="application/vnd.openxmlformats-officedocument.presentationml.notesSlide+xml"/>
  <Override PartName="/ppt/charts/chart74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charts/chart75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76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charts/chart77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charts/chart78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charts/chart79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charts/chart80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charts/chart81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notesSlides/notesSlide24.xml" ContentType="application/vnd.openxmlformats-officedocument.presentationml.notesSlide+xml"/>
  <Override PartName="/ppt/charts/chart82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notesSlides/notesSlide25.xml" ContentType="application/vnd.openxmlformats-officedocument.presentationml.notesSlide+xml"/>
  <Override PartName="/ppt/charts/chart83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charts/chart84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notesSlides/notesSlide26.xml" ContentType="application/vnd.openxmlformats-officedocument.presentationml.notesSlide+xml"/>
  <Override PartName="/ppt/charts/chart85.xml" ContentType="application/vnd.openxmlformats-officedocument.drawingml.chart+xml"/>
  <Override PartName="/ppt/charts/style85.xml" ContentType="application/vnd.ms-office.chartstyle+xml"/>
  <Override PartName="/ppt/charts/colors85.xml" ContentType="application/vnd.ms-office.chartcolorstyle+xml"/>
  <Override PartName="/ppt/notesSlides/notesSlide27.xml" ContentType="application/vnd.openxmlformats-officedocument.presentationml.notesSlide+xml"/>
  <Override PartName="/ppt/charts/chart86.xml" ContentType="application/vnd.openxmlformats-officedocument.drawingml.chart+xml"/>
  <Override PartName="/ppt/charts/style86.xml" ContentType="application/vnd.ms-office.chartstyle+xml"/>
  <Override PartName="/ppt/charts/colors86.xml" ContentType="application/vnd.ms-office.chartcolorstyle+xml"/>
  <Override PartName="/ppt/charts/chart87.xml" ContentType="application/vnd.openxmlformats-officedocument.drawingml.chart+xml"/>
  <Override PartName="/ppt/charts/style87.xml" ContentType="application/vnd.ms-office.chartstyle+xml"/>
  <Override PartName="/ppt/charts/colors87.xml" ContentType="application/vnd.ms-office.chartcolorstyle+xml"/>
  <Override PartName="/ppt/charts/chart88.xml" ContentType="application/vnd.openxmlformats-officedocument.drawingml.chart+xml"/>
  <Override PartName="/ppt/charts/style88.xml" ContentType="application/vnd.ms-office.chartstyle+xml"/>
  <Override PartName="/ppt/charts/colors88.xml" ContentType="application/vnd.ms-office.chartcolorstyle+xml"/>
  <Override PartName="/ppt/notesSlides/notesSlide28.xml" ContentType="application/vnd.openxmlformats-officedocument.presentationml.notesSlide+xml"/>
  <Override PartName="/ppt/charts/chart89.xml" ContentType="application/vnd.openxmlformats-officedocument.drawingml.chart+xml"/>
  <Override PartName="/ppt/charts/style89.xml" ContentType="application/vnd.ms-office.chartstyle+xml"/>
  <Override PartName="/ppt/charts/colors89.xml" ContentType="application/vnd.ms-office.chartcolorstyle+xml"/>
  <Override PartName="/ppt/charts/chart90.xml" ContentType="application/vnd.openxmlformats-officedocument.drawingml.chart+xml"/>
  <Override PartName="/ppt/charts/style90.xml" ContentType="application/vnd.ms-office.chartstyle+xml"/>
  <Override PartName="/ppt/charts/colors90.xml" ContentType="application/vnd.ms-office.chartcolorstyle+xml"/>
  <Override PartName="/ppt/charts/chart91.xml" ContentType="application/vnd.openxmlformats-officedocument.drawingml.chart+xml"/>
  <Override PartName="/ppt/charts/style91.xml" ContentType="application/vnd.ms-office.chartstyle+xml"/>
  <Override PartName="/ppt/charts/colors91.xml" ContentType="application/vnd.ms-office.chartcolorstyle+xml"/>
  <Override PartName="/ppt/charts/chart92.xml" ContentType="application/vnd.openxmlformats-officedocument.drawingml.chart+xml"/>
  <Override PartName="/ppt/charts/style92.xml" ContentType="application/vnd.ms-office.chartstyle+xml"/>
  <Override PartName="/ppt/charts/colors92.xml" ContentType="application/vnd.ms-office.chartcolorstyle+xml"/>
  <Override PartName="/ppt/notesSlides/notesSlide29.xml" ContentType="application/vnd.openxmlformats-officedocument.presentationml.notesSlide+xml"/>
  <Override PartName="/ppt/charts/chart93.xml" ContentType="application/vnd.openxmlformats-officedocument.drawingml.chart+xml"/>
  <Override PartName="/ppt/charts/style93.xml" ContentType="application/vnd.ms-office.chartstyle+xml"/>
  <Override PartName="/ppt/charts/colors93.xml" ContentType="application/vnd.ms-office.chartcolorstyle+xml"/>
  <Override PartName="/ppt/charts/chart94.xml" ContentType="application/vnd.openxmlformats-officedocument.drawingml.chart+xml"/>
  <Override PartName="/ppt/charts/style94.xml" ContentType="application/vnd.ms-office.chartstyle+xml"/>
  <Override PartName="/ppt/charts/colors94.xml" ContentType="application/vnd.ms-office.chartcolorstyle+xml"/>
  <Override PartName="/ppt/charts/chart95.xml" ContentType="application/vnd.openxmlformats-officedocument.drawingml.chart+xml"/>
  <Override PartName="/ppt/charts/style95.xml" ContentType="application/vnd.ms-office.chartstyle+xml"/>
  <Override PartName="/ppt/charts/colors95.xml" ContentType="application/vnd.ms-office.chartcolorstyle+xml"/>
  <Override PartName="/ppt/charts/chart96.xml" ContentType="application/vnd.openxmlformats-officedocument.drawingml.chart+xml"/>
  <Override PartName="/ppt/charts/style96.xml" ContentType="application/vnd.ms-office.chartstyle+xml"/>
  <Override PartName="/ppt/charts/colors96.xml" ContentType="application/vnd.ms-office.chartcolorstyl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1.xml" ContentType="application/vnd.openxmlformats-officedocument.presentationml.notesSlide+xml"/>
  <Override PartName="/ppt/charts/chart97.xml" ContentType="application/vnd.openxmlformats-officedocument.drawingml.chart+xml"/>
  <Override PartName="/ppt/charts/style97.xml" ContentType="application/vnd.ms-office.chartstyle+xml"/>
  <Override PartName="/ppt/charts/colors97.xml" ContentType="application/vnd.ms-office.chartcolorstyle+xml"/>
  <Override PartName="/ppt/notesSlides/notesSlide32.xml" ContentType="application/vnd.openxmlformats-officedocument.presentationml.notesSlide+xml"/>
  <Override PartName="/ppt/charts/chart98.xml" ContentType="application/vnd.openxmlformats-officedocument.drawingml.chart+xml"/>
  <Override PartName="/ppt/charts/style98.xml" ContentType="application/vnd.ms-office.chartstyle+xml"/>
  <Override PartName="/ppt/charts/colors98.xml" ContentType="application/vnd.ms-office.chartcolorstyle+xml"/>
  <Override PartName="/ppt/notesSlides/notesSlide33.xml" ContentType="application/vnd.openxmlformats-officedocument.presentationml.notesSlide+xml"/>
  <Override PartName="/ppt/charts/chart99.xml" ContentType="application/vnd.openxmlformats-officedocument.drawingml.chart+xml"/>
  <Override PartName="/ppt/charts/style99.xml" ContentType="application/vnd.ms-office.chartstyle+xml"/>
  <Override PartName="/ppt/charts/colors99.xml" ContentType="application/vnd.ms-office.chartcolorstyle+xml"/>
  <Override PartName="/ppt/notesSlides/notesSlide34.xml" ContentType="application/vnd.openxmlformats-officedocument.presentationml.notesSlide+xml"/>
  <Override PartName="/ppt/charts/chart100.xml" ContentType="application/vnd.openxmlformats-officedocument.drawingml.chart+xml"/>
  <Override PartName="/ppt/charts/style100.xml" ContentType="application/vnd.ms-office.chartstyle+xml"/>
  <Override PartName="/ppt/charts/colors10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</p:sldMasterIdLst>
  <p:notesMasterIdLst>
    <p:notesMasterId r:id="rId58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315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17" r:id="rId20"/>
    <p:sldId id="274" r:id="rId21"/>
    <p:sldId id="318" r:id="rId22"/>
    <p:sldId id="301" r:id="rId23"/>
    <p:sldId id="302" r:id="rId24"/>
    <p:sldId id="305" r:id="rId25"/>
    <p:sldId id="304" r:id="rId26"/>
    <p:sldId id="303" r:id="rId27"/>
    <p:sldId id="306" r:id="rId28"/>
    <p:sldId id="307" r:id="rId29"/>
    <p:sldId id="308" r:id="rId30"/>
    <p:sldId id="309" r:id="rId31"/>
    <p:sldId id="277" r:id="rId32"/>
    <p:sldId id="276" r:id="rId33"/>
    <p:sldId id="310" r:id="rId34"/>
    <p:sldId id="278" r:id="rId35"/>
    <p:sldId id="279" r:id="rId36"/>
    <p:sldId id="280" r:id="rId37"/>
    <p:sldId id="281" r:id="rId38"/>
    <p:sldId id="311" r:id="rId39"/>
    <p:sldId id="283" r:id="rId40"/>
    <p:sldId id="284" r:id="rId41"/>
    <p:sldId id="286" r:id="rId42"/>
    <p:sldId id="285" r:id="rId43"/>
    <p:sldId id="287" r:id="rId44"/>
    <p:sldId id="288" r:id="rId45"/>
    <p:sldId id="289" r:id="rId46"/>
    <p:sldId id="290" r:id="rId47"/>
    <p:sldId id="291" r:id="rId48"/>
    <p:sldId id="312" r:id="rId49"/>
    <p:sldId id="293" r:id="rId50"/>
    <p:sldId id="294" r:id="rId51"/>
    <p:sldId id="314" r:id="rId52"/>
    <p:sldId id="296" r:id="rId53"/>
    <p:sldId id="297" r:id="rId54"/>
    <p:sldId id="298" r:id="rId55"/>
    <p:sldId id="299" r:id="rId56"/>
    <p:sldId id="316" r:id="rId57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9900"/>
    <a:srgbClr val="660066"/>
    <a:srgbClr val="996633"/>
    <a:srgbClr val="993300"/>
    <a:srgbClr val="FFFF99"/>
    <a:srgbClr val="FF9966"/>
    <a:srgbClr val="FFCC66"/>
    <a:srgbClr val="99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5742" autoAdjust="0"/>
  </p:normalViewPr>
  <p:slideViewPr>
    <p:cSldViewPr snapToGrid="0">
      <p:cViewPr varScale="1">
        <p:scale>
          <a:sx n="100" d="100"/>
          <a:sy n="100" d="100"/>
        </p:scale>
        <p:origin x="7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0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00.xml"/><Relationship Id="rId1" Type="http://schemas.microsoft.com/office/2011/relationships/chartStyle" Target="style10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chartUserShapes" Target="../drawings/drawing1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72.xml"/><Relationship Id="rId1" Type="http://schemas.microsoft.com/office/2011/relationships/chartStyle" Target="style72.xml"/><Relationship Id="rId4" Type="http://schemas.openxmlformats.org/officeDocument/2006/relationships/chartUserShapes" Target="../drawings/drawing2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81.xml"/><Relationship Id="rId1" Type="http://schemas.microsoft.com/office/2011/relationships/chartStyle" Target="style81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82.xml"/><Relationship Id="rId1" Type="http://schemas.microsoft.com/office/2011/relationships/chartStyle" Target="style82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3.xml"/><Relationship Id="rId1" Type="http://schemas.microsoft.com/office/2011/relationships/chartStyle" Target="style83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84.xml"/><Relationship Id="rId1" Type="http://schemas.microsoft.com/office/2011/relationships/chartStyle" Target="style84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85.xml"/><Relationship Id="rId1" Type="http://schemas.microsoft.com/office/2011/relationships/chartStyle" Target="style85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6.xml"/><Relationship Id="rId1" Type="http://schemas.microsoft.com/office/2011/relationships/chartStyle" Target="style86.xml"/></Relationships>
</file>

<file path=ppt/charts/_rels/chart8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7.xml"/><Relationship Id="rId1" Type="http://schemas.microsoft.com/office/2011/relationships/chartStyle" Target="style87.xml"/></Relationships>
</file>

<file path=ppt/charts/_rels/chart8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88.xml"/><Relationship Id="rId1" Type="http://schemas.microsoft.com/office/2011/relationships/chartStyle" Target="style88.xml"/></Relationships>
</file>

<file path=ppt/charts/_rels/chart8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9.xml"/><Relationship Id="rId1" Type="http://schemas.microsoft.com/office/2011/relationships/chartStyle" Target="style8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90.xml"/><Relationship Id="rId1" Type="http://schemas.microsoft.com/office/2011/relationships/chartStyle" Target="style90.xml"/></Relationships>
</file>

<file path=ppt/charts/_rels/chart9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91.xml"/><Relationship Id="rId1" Type="http://schemas.microsoft.com/office/2011/relationships/chartStyle" Target="style91.xml"/></Relationships>
</file>

<file path=ppt/charts/_rels/chart9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92.xml"/><Relationship Id="rId1" Type="http://schemas.microsoft.com/office/2011/relationships/chartStyle" Target="style92.xml"/></Relationships>
</file>

<file path=ppt/charts/_rels/chart9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3.xml"/><Relationship Id="rId1" Type="http://schemas.microsoft.com/office/2011/relationships/chartStyle" Target="style93.xml"/></Relationships>
</file>

<file path=ppt/charts/_rels/chart9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94.xml"/><Relationship Id="rId1" Type="http://schemas.microsoft.com/office/2011/relationships/chartStyle" Target="style94.xml"/></Relationships>
</file>

<file path=ppt/charts/_rels/chart9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95.xml"/><Relationship Id="rId1" Type="http://schemas.microsoft.com/office/2011/relationships/chartStyle" Target="style95.xml"/></Relationships>
</file>

<file path=ppt/charts/_rels/chart9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&#1041;&#1102;&#1076;&#1078;&#1077;&#1090;%20&#1076;&#1083;&#1103;%20&#1075;&#1088;&#1072;&#1078;&#1076;&#1072;&#1085;\2025-2027\&#1058;&#1072;&#1073;&#1083;&#1080;&#1094;&#1099;%2024-26.xlsx" TargetMode="External"/><Relationship Id="rId2" Type="http://schemas.microsoft.com/office/2011/relationships/chartColorStyle" Target="colors96.xml"/><Relationship Id="rId1" Type="http://schemas.microsoft.com/office/2011/relationships/chartStyle" Target="style96.xml"/></Relationships>
</file>

<file path=ppt/charts/_rels/chart9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7.xml"/><Relationship Id="rId1" Type="http://schemas.microsoft.com/office/2011/relationships/chartStyle" Target="style97.xml"/></Relationships>
</file>

<file path=ppt/charts/_rels/chart9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8.xml"/><Relationship Id="rId1" Type="http://schemas.microsoft.com/office/2011/relationships/chartStyle" Target="style98.xml"/></Relationships>
</file>

<file path=ppt/charts/_rels/chart9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9.xml"/><Relationship Id="rId1" Type="http://schemas.microsoft.com/office/2011/relationships/chartStyle" Target="style9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>
                <a:solidFill>
                  <a:schemeClr val="tx1"/>
                </a:solidFill>
              </a:rPr>
              <a:t>Обеспечение электрической энергией, газом и </a:t>
            </a:r>
            <a:r>
              <a:rPr lang="ru-RU" sz="1200" b="1" dirty="0" smtClean="0">
                <a:solidFill>
                  <a:schemeClr val="tx1"/>
                </a:solidFill>
              </a:rPr>
              <a:t>паром</a:t>
            </a:r>
            <a:endParaRPr lang="ru-RU" sz="12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1826750372856541E-3"/>
          <c:y val="0.32079320497695446"/>
          <c:w val="0.93888888888888888"/>
          <c:h val="0.5287117235345582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09693040"/>
        <c:axId val="1109695216"/>
      </c:barChart>
      <c:catAx>
        <c:axId val="110969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9695216"/>
        <c:crosses val="autoZero"/>
        <c:auto val="1"/>
        <c:lblAlgn val="ctr"/>
        <c:lblOffset val="100"/>
        <c:noMultiLvlLbl val="0"/>
      </c:catAx>
      <c:valAx>
        <c:axId val="110969521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096930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СЭР!$B$38:$F$38</c:f>
              <c:numCache>
                <c:formatCode>General</c:formatCode>
                <c:ptCount val="5"/>
                <c:pt idx="0">
                  <c:v>106.7</c:v>
                </c:pt>
                <c:pt idx="1">
                  <c:v>107</c:v>
                </c:pt>
                <c:pt idx="2">
                  <c:v>101.5</c:v>
                </c:pt>
                <c:pt idx="3">
                  <c:v>102</c:v>
                </c:pt>
                <c:pt idx="4">
                  <c:v>101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9697392"/>
        <c:axId val="1109698480"/>
      </c:lineChart>
      <c:catAx>
        <c:axId val="1109697392"/>
        <c:scaling>
          <c:orientation val="minMax"/>
        </c:scaling>
        <c:delete val="1"/>
        <c:axPos val="b"/>
        <c:majorTickMark val="none"/>
        <c:minorTickMark val="none"/>
        <c:tickLblPos val="nextTo"/>
        <c:crossAx val="1109698480"/>
        <c:crosses val="autoZero"/>
        <c:auto val="1"/>
        <c:lblAlgn val="ctr"/>
        <c:lblOffset val="100"/>
        <c:noMultiLvlLbl val="0"/>
      </c:catAx>
      <c:valAx>
        <c:axId val="11096984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9697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238108527397713E-2"/>
          <c:y val="0.44349878966003509"/>
          <c:w val="0.9352378294520457"/>
          <c:h val="0.413088610173426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СЭР!$A$44</c:f>
              <c:strCache>
                <c:ptCount val="1"/>
                <c:pt idx="0">
                  <c:v>Объём платных услуг населению (млн. рублей)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СЭР!$B$43:$F$43</c:f>
              <c:strCache>
                <c:ptCount val="5"/>
                <c:pt idx="0">
                  <c:v>2023 г. (отчет)</c:v>
                </c:pt>
                <c:pt idx="1">
                  <c:v>2024 г. (оценка)</c:v>
                </c:pt>
                <c:pt idx="2">
                  <c:v>2025 г. (прогноз)</c:v>
                </c:pt>
                <c:pt idx="3">
                  <c:v>2026 г. (прогноз)</c:v>
                </c:pt>
                <c:pt idx="4">
                  <c:v>2027 г. (прогноз)</c:v>
                </c:pt>
              </c:strCache>
            </c:strRef>
          </c:cat>
          <c:val>
            <c:numRef>
              <c:f>СЭР!$B$44:$F$44</c:f>
              <c:numCache>
                <c:formatCode>General</c:formatCode>
                <c:ptCount val="5"/>
                <c:pt idx="0">
                  <c:v>173.8</c:v>
                </c:pt>
                <c:pt idx="1">
                  <c:v>191.2</c:v>
                </c:pt>
                <c:pt idx="2">
                  <c:v>175.9</c:v>
                </c:pt>
                <c:pt idx="3">
                  <c:v>167.1</c:v>
                </c:pt>
                <c:pt idx="4">
                  <c:v>169.1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4"/>
        <c:overlap val="-27"/>
        <c:axId val="1109691952"/>
        <c:axId val="1109697936"/>
      </c:barChart>
      <c:catAx>
        <c:axId val="110969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9697936"/>
        <c:crosses val="autoZero"/>
        <c:auto val="1"/>
        <c:lblAlgn val="ctr"/>
        <c:lblOffset val="100"/>
        <c:noMultiLvlLbl val="0"/>
      </c:catAx>
      <c:valAx>
        <c:axId val="110969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969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СЭР!$A$45</c:f>
              <c:strCache>
                <c:ptCount val="1"/>
                <c:pt idx="0">
                  <c:v>в процентах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СЭР!$B$45:$F$45</c:f>
              <c:numCache>
                <c:formatCode>0.0</c:formatCode>
                <c:ptCount val="5"/>
                <c:pt idx="0">
                  <c:v>108.4</c:v>
                </c:pt>
                <c:pt idx="1">
                  <c:v>110</c:v>
                </c:pt>
                <c:pt idx="2">
                  <c:v>92</c:v>
                </c:pt>
                <c:pt idx="3">
                  <c:v>95</c:v>
                </c:pt>
                <c:pt idx="4">
                  <c:v>101.2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09699568"/>
        <c:axId val="1109700112"/>
      </c:lineChart>
      <c:catAx>
        <c:axId val="1109699568"/>
        <c:scaling>
          <c:orientation val="minMax"/>
        </c:scaling>
        <c:delete val="1"/>
        <c:axPos val="b"/>
        <c:majorTickMark val="none"/>
        <c:minorTickMark val="none"/>
        <c:tickLblPos val="nextTo"/>
        <c:crossAx val="1109700112"/>
        <c:crosses val="autoZero"/>
        <c:auto val="1"/>
        <c:lblAlgn val="ctr"/>
        <c:lblOffset val="100"/>
        <c:noMultiLvlLbl val="0"/>
      </c:catAx>
      <c:valAx>
        <c:axId val="110970011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10969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407407407407407E-2"/>
          <c:w val="0.93888888888888888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СЭР!$A$48</c:f>
              <c:strCache>
                <c:ptCount val="1"/>
                <c:pt idx="0">
                  <c:v>Прибыль прибыльных организаций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СЭР!$B$47:$F$47</c:f>
              <c:strCache>
                <c:ptCount val="5"/>
                <c:pt idx="0">
                  <c:v>2023 г. (отчет)</c:v>
                </c:pt>
                <c:pt idx="1">
                  <c:v>2024 г. (оценка)</c:v>
                </c:pt>
                <c:pt idx="2">
                  <c:v>2025 г. (прогноз)</c:v>
                </c:pt>
                <c:pt idx="3">
                  <c:v>2026 г. (прогноз)</c:v>
                </c:pt>
                <c:pt idx="4">
                  <c:v>2027 г. (прогноз)</c:v>
                </c:pt>
              </c:strCache>
            </c:strRef>
          </c:cat>
          <c:val>
            <c:numRef>
              <c:f>СЭР!$B$48:$F$48</c:f>
              <c:numCache>
                <c:formatCode>General</c:formatCode>
                <c:ptCount val="5"/>
                <c:pt idx="0">
                  <c:v>231.1</c:v>
                </c:pt>
                <c:pt idx="1">
                  <c:v>202.3</c:v>
                </c:pt>
                <c:pt idx="2">
                  <c:v>198</c:v>
                </c:pt>
                <c:pt idx="3">
                  <c:v>160</c:v>
                </c:pt>
                <c:pt idx="4">
                  <c:v>165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-27"/>
        <c:axId val="1109702832"/>
        <c:axId val="1109692496"/>
      </c:barChart>
      <c:catAx>
        <c:axId val="110970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9692496"/>
        <c:crosses val="autoZero"/>
        <c:auto val="1"/>
        <c:lblAlgn val="ctr"/>
        <c:lblOffset val="100"/>
        <c:noMultiLvlLbl val="0"/>
      </c:catAx>
      <c:valAx>
        <c:axId val="11096924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9702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651213469445994"/>
          <c:w val="0.93888888888888888"/>
          <c:h val="0.7734878653055400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СЭР!$B$49:$F$49</c:f>
              <c:numCache>
                <c:formatCode>General</c:formatCode>
                <c:ptCount val="5"/>
                <c:pt idx="0">
                  <c:v>287.8</c:v>
                </c:pt>
                <c:pt idx="1">
                  <c:v>292.39999999999998</c:v>
                </c:pt>
                <c:pt idx="2">
                  <c:v>301.2</c:v>
                </c:pt>
                <c:pt idx="3">
                  <c:v>310.2</c:v>
                </c:pt>
                <c:pt idx="4">
                  <c:v>319.5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09693584"/>
        <c:axId val="1146859088"/>
      </c:lineChart>
      <c:catAx>
        <c:axId val="1109693584"/>
        <c:scaling>
          <c:orientation val="minMax"/>
        </c:scaling>
        <c:delete val="1"/>
        <c:axPos val="b"/>
        <c:majorTickMark val="none"/>
        <c:minorTickMark val="none"/>
        <c:tickLblPos val="nextTo"/>
        <c:crossAx val="1146859088"/>
        <c:crosses val="autoZero"/>
        <c:auto val="1"/>
        <c:lblAlgn val="ctr"/>
        <c:lblOffset val="100"/>
        <c:noMultiLvlLbl val="0"/>
      </c:catAx>
      <c:valAx>
        <c:axId val="1146859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9693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693350831146106E-3"/>
          <c:y val="6.1302681992337162E-2"/>
          <c:w val="0.93888888888888888"/>
          <c:h val="0.81510875795697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СЭР!$A$73</c:f>
              <c:strCache>
                <c:ptCount val="1"/>
                <c:pt idx="0">
                  <c:v>зар плата</c:v>
                </c:pt>
              </c:strCache>
            </c:strRef>
          </c:tx>
          <c:spPr>
            <a:solidFill>
              <a:srgbClr val="336699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СЭР!$B$72:$F$72</c:f>
              <c:strCache>
                <c:ptCount val="5"/>
                <c:pt idx="0">
                  <c:v>2023 г. (отчет)</c:v>
                </c:pt>
                <c:pt idx="1">
                  <c:v>2024 г. (оценка)</c:v>
                </c:pt>
                <c:pt idx="2">
                  <c:v>2025 г. (прогноз)</c:v>
                </c:pt>
                <c:pt idx="3">
                  <c:v>2026 г. (прогноз)</c:v>
                </c:pt>
                <c:pt idx="4">
                  <c:v>2027 г. (прогноз)</c:v>
                </c:pt>
              </c:strCache>
            </c:strRef>
          </c:cat>
          <c:val>
            <c:numRef>
              <c:f>СЭР!$B$73:$F$73</c:f>
              <c:numCache>
                <c:formatCode>#\ ##0.0</c:formatCode>
                <c:ptCount val="5"/>
                <c:pt idx="0">
                  <c:v>40403.300000000003</c:v>
                </c:pt>
                <c:pt idx="1">
                  <c:v>46463.8</c:v>
                </c:pt>
                <c:pt idx="2">
                  <c:v>48322.400000000001</c:v>
                </c:pt>
                <c:pt idx="3">
                  <c:v>52255.3</c:v>
                </c:pt>
                <c:pt idx="4">
                  <c:v>52256.5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-27"/>
        <c:axId val="1146861808"/>
        <c:axId val="1146858544"/>
      </c:barChart>
      <c:catAx>
        <c:axId val="114686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6858544"/>
        <c:crosses val="autoZero"/>
        <c:auto val="1"/>
        <c:lblAlgn val="ctr"/>
        <c:lblOffset val="100"/>
        <c:noMultiLvlLbl val="0"/>
      </c:catAx>
      <c:valAx>
        <c:axId val="114685854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4686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СЭР!$A$74</c:f>
              <c:strCache>
                <c:ptCount val="1"/>
                <c:pt idx="0">
                  <c:v>Индекс потребительских цен на товары и платные услуги населению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СЭР!$B$74:$F$74</c:f>
              <c:numCache>
                <c:formatCode>General</c:formatCode>
                <c:ptCount val="5"/>
                <c:pt idx="0">
                  <c:v>107.23</c:v>
                </c:pt>
                <c:pt idx="1">
                  <c:v>105.6</c:v>
                </c:pt>
                <c:pt idx="2">
                  <c:v>104.3</c:v>
                </c:pt>
                <c:pt idx="3">
                  <c:v>103.5</c:v>
                </c:pt>
                <c:pt idx="4">
                  <c:v>103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46848752"/>
        <c:axId val="1146854736"/>
      </c:lineChart>
      <c:catAx>
        <c:axId val="1146848752"/>
        <c:scaling>
          <c:orientation val="minMax"/>
        </c:scaling>
        <c:delete val="1"/>
        <c:axPos val="b"/>
        <c:majorTickMark val="none"/>
        <c:minorTickMark val="none"/>
        <c:tickLblPos val="nextTo"/>
        <c:crossAx val="1146854736"/>
        <c:crosses val="autoZero"/>
        <c:auto val="1"/>
        <c:lblAlgn val="ctr"/>
        <c:lblOffset val="100"/>
        <c:noMultiLvlLbl val="0"/>
      </c:catAx>
      <c:valAx>
        <c:axId val="11468547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6848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7108473480521097E-2"/>
          <c:w val="0.93888888888888888"/>
          <c:h val="0.791096908341002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СЭР!$A$69</c:f>
              <c:strCache>
                <c:ptCount val="1"/>
                <c:pt idx="0">
                  <c:v>численность экономически активного населения (среднегодовая), тыс. человек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СЭР!$B$68:$F$68</c:f>
              <c:strCache>
                <c:ptCount val="5"/>
                <c:pt idx="0">
                  <c:v>2023 г. (отчет)</c:v>
                </c:pt>
                <c:pt idx="1">
                  <c:v>2024 г. (оценка)</c:v>
                </c:pt>
                <c:pt idx="2">
                  <c:v>2025 г. (прогноз)</c:v>
                </c:pt>
                <c:pt idx="3">
                  <c:v>2026 г. (прогноз)</c:v>
                </c:pt>
                <c:pt idx="4">
                  <c:v>2027 г. (прогноз)</c:v>
                </c:pt>
              </c:strCache>
            </c:strRef>
          </c:cat>
          <c:val>
            <c:numRef>
              <c:f>СЭР!$B$69:$F$69</c:f>
              <c:numCache>
                <c:formatCode>General</c:formatCode>
                <c:ptCount val="5"/>
                <c:pt idx="0">
                  <c:v>11.4</c:v>
                </c:pt>
                <c:pt idx="1">
                  <c:v>11.4</c:v>
                </c:pt>
                <c:pt idx="2">
                  <c:v>11.5</c:v>
                </c:pt>
                <c:pt idx="3">
                  <c:v>11.6</c:v>
                </c:pt>
                <c:pt idx="4">
                  <c:v>11.7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6849840"/>
        <c:axId val="1146859632"/>
      </c:barChart>
      <c:catAx>
        <c:axId val="114684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6859632"/>
        <c:crosses val="autoZero"/>
        <c:auto val="1"/>
        <c:lblAlgn val="ctr"/>
        <c:lblOffset val="100"/>
        <c:noMultiLvlLbl val="0"/>
      </c:catAx>
      <c:valAx>
        <c:axId val="11468596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6849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СЭР!$A$111</c:f>
              <c:strCache>
                <c:ptCount val="1"/>
                <c:pt idx="0">
                  <c:v>Уровень безработицы (в процентах от экономически активного населения)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СЭР!$B$110:$F$110</c:f>
              <c:strCache>
                <c:ptCount val="5"/>
                <c:pt idx="0">
                  <c:v>2023 г. (отчет)</c:v>
                </c:pt>
                <c:pt idx="1">
                  <c:v>2024 г. (оценка)</c:v>
                </c:pt>
                <c:pt idx="2">
                  <c:v>2025 г. (прогноз)</c:v>
                </c:pt>
                <c:pt idx="3">
                  <c:v>2026 г. (прогноз)</c:v>
                </c:pt>
                <c:pt idx="4">
                  <c:v>2027 г. (прогноз)</c:v>
                </c:pt>
              </c:strCache>
            </c:strRef>
          </c:cat>
          <c:val>
            <c:numRef>
              <c:f>СЭР!$B$111:$F$111</c:f>
              <c:numCache>
                <c:formatCode>General</c:formatCode>
                <c:ptCount val="5"/>
                <c:pt idx="0">
                  <c:v>7.7</c:v>
                </c:pt>
                <c:pt idx="1">
                  <c:v>7.3</c:v>
                </c:pt>
                <c:pt idx="2">
                  <c:v>7.4</c:v>
                </c:pt>
                <c:pt idx="3">
                  <c:v>7</c:v>
                </c:pt>
                <c:pt idx="4">
                  <c:v>6.5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6849296"/>
        <c:axId val="1146858000"/>
      </c:lineChart>
      <c:catAx>
        <c:axId val="11468492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46858000"/>
        <c:crosses val="autoZero"/>
        <c:auto val="1"/>
        <c:lblAlgn val="ctr"/>
        <c:lblOffset val="100"/>
        <c:noMultiLvlLbl val="0"/>
      </c:catAx>
      <c:valAx>
        <c:axId val="11468580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6849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115966754155731"/>
          <c:y val="9.15894175667504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6666666666666666E-2"/>
          <c:y val="0.24111525439804007"/>
          <c:w val="0.93888888888888888"/>
          <c:h val="0.420151335725797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СЭР!$A$77</c:f>
              <c:strCache>
                <c:ptCount val="1"/>
                <c:pt idx="0">
                  <c:v>Величина прожиточного минимума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СЭР!$B$76:$F$76</c:f>
              <c:strCache>
                <c:ptCount val="5"/>
                <c:pt idx="0">
                  <c:v>2023 г. (отчет)</c:v>
                </c:pt>
                <c:pt idx="1">
                  <c:v>2024 г. (оценка)</c:v>
                </c:pt>
                <c:pt idx="2">
                  <c:v>2025 г. (прогноз)</c:v>
                </c:pt>
                <c:pt idx="3">
                  <c:v>2026 г. (прогноз)</c:v>
                </c:pt>
                <c:pt idx="4">
                  <c:v>2027 г. (прогноз)</c:v>
                </c:pt>
              </c:strCache>
            </c:strRef>
          </c:cat>
          <c:val>
            <c:numRef>
              <c:f>СЭР!$B$77:$F$77</c:f>
              <c:numCache>
                <c:formatCode>#\ ##0.0</c:formatCode>
                <c:ptCount val="5"/>
                <c:pt idx="0">
                  <c:v>13195</c:v>
                </c:pt>
                <c:pt idx="1">
                  <c:v>13723</c:v>
                </c:pt>
                <c:pt idx="2">
                  <c:v>14271.9</c:v>
                </c:pt>
                <c:pt idx="3">
                  <c:v>14842.8</c:v>
                </c:pt>
                <c:pt idx="4">
                  <c:v>15436.5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6"/>
        <c:overlap val="-27"/>
        <c:axId val="1146847120"/>
        <c:axId val="1146856368"/>
      </c:barChart>
      <c:catAx>
        <c:axId val="114684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6856368"/>
        <c:crosses val="autoZero"/>
        <c:auto val="1"/>
        <c:lblAlgn val="ctr"/>
        <c:lblOffset val="100"/>
        <c:noMultiLvlLbl val="0"/>
      </c:catAx>
      <c:valAx>
        <c:axId val="114685636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4684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chemeClr val="tx1"/>
                </a:solidFill>
              </a:rPr>
              <a:t>Обеспечение электрической энергией, газом и паром (в ценах соответствующих лет), млн. рублей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СЭР!$A$3</c:f>
              <c:strCache>
                <c:ptCount val="1"/>
                <c:pt idx="0">
                  <c:v>Обеспечение электрической энергией, газом и паром </c:v>
                </c:pt>
              </c:strCache>
            </c:strRef>
          </c:tx>
          <c:spPr>
            <a:solidFill>
              <a:srgbClr val="336699"/>
            </a:solidFill>
            <a:ln w="9525" cap="flat" cmpd="sng" algn="ctr">
              <a:solidFill>
                <a:srgbClr val="002060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СЭР!$B$1:$F$1</c:f>
              <c:strCache>
                <c:ptCount val="5"/>
                <c:pt idx="0">
                  <c:v>2023 г. (отчет)</c:v>
                </c:pt>
                <c:pt idx="1">
                  <c:v>2024 г. (оценка)</c:v>
                </c:pt>
                <c:pt idx="2">
                  <c:v>2025 г. (прогноз)</c:v>
                </c:pt>
                <c:pt idx="3">
                  <c:v>2026 г. (прогноз)</c:v>
                </c:pt>
                <c:pt idx="4">
                  <c:v>2027 г. (прогноз)</c:v>
                </c:pt>
              </c:strCache>
            </c:strRef>
          </c:cat>
          <c:val>
            <c:numRef>
              <c:f>СЭР!$B$3:$F$3</c:f>
              <c:numCache>
                <c:formatCode>#\ ##0.0</c:formatCode>
                <c:ptCount val="5"/>
                <c:pt idx="0">
                  <c:v>96</c:v>
                </c:pt>
                <c:pt idx="1">
                  <c:v>106.6</c:v>
                </c:pt>
                <c:pt idx="2">
                  <c:v>109.9</c:v>
                </c:pt>
                <c:pt idx="3">
                  <c:v>112</c:v>
                </c:pt>
                <c:pt idx="4">
                  <c:v>114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09701200"/>
        <c:axId val="1109703376"/>
      </c:barChart>
      <c:catAx>
        <c:axId val="110970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9703376"/>
        <c:crosses val="autoZero"/>
        <c:auto val="1"/>
        <c:lblAlgn val="ctr"/>
        <c:lblOffset val="100"/>
        <c:noMultiLvlLbl val="0"/>
      </c:catAx>
      <c:valAx>
        <c:axId val="110970337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0970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9444444444444445E-2"/>
          <c:y val="0.20354199475065618"/>
          <c:w val="0.93888888888888888"/>
          <c:h val="0.4303477690288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СЭР!$A$105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СЭР!$B$104:$F$104</c:f>
              <c:strCache>
                <c:ptCount val="5"/>
                <c:pt idx="0">
                  <c:v>2023 г. (отчет)</c:v>
                </c:pt>
                <c:pt idx="1">
                  <c:v>2024 г. (оценка)</c:v>
                </c:pt>
                <c:pt idx="2">
                  <c:v>2025 г. (прогноз)</c:v>
                </c:pt>
                <c:pt idx="3">
                  <c:v>2026 г. (прогноз)</c:v>
                </c:pt>
                <c:pt idx="4">
                  <c:v>2027 г. (прогноз)</c:v>
                </c:pt>
              </c:strCache>
            </c:strRef>
          </c:cat>
          <c:val>
            <c:numRef>
              <c:f>СЭР!$B$105:$F$105</c:f>
              <c:numCache>
                <c:formatCode>General</c:formatCode>
                <c:ptCount val="5"/>
                <c:pt idx="0">
                  <c:v>15.9</c:v>
                </c:pt>
                <c:pt idx="1">
                  <c:v>15.8</c:v>
                </c:pt>
                <c:pt idx="2">
                  <c:v>15.7</c:v>
                </c:pt>
                <c:pt idx="3">
                  <c:v>15.6</c:v>
                </c:pt>
                <c:pt idx="4">
                  <c:v>15.5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46861264"/>
        <c:axId val="1146862352"/>
      </c:barChart>
      <c:catAx>
        <c:axId val="114686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6862352"/>
        <c:crosses val="autoZero"/>
        <c:auto val="1"/>
        <c:lblAlgn val="ctr"/>
        <c:lblOffset val="100"/>
        <c:noMultiLvlLbl val="0"/>
      </c:catAx>
      <c:valAx>
        <c:axId val="1146862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686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36187038922216"/>
          <c:y val="0.15880134266155591"/>
          <c:w val="0.6765385688657084"/>
          <c:h val="0.79935914445171308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'Парам бюдж'!$A$3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808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1"/>
              <c:layout>
                <c:manualLayout>
                  <c:x val="-2.646691785056845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'Парам бюдж'!$B$2:$F$2</c:f>
              <c:strCache>
                <c:ptCount val="5"/>
                <c:pt idx="0">
                  <c:v>2023 (факт)</c:v>
                </c:pt>
                <c:pt idx="1">
                  <c:v>план на 01.07.2024</c:v>
                </c:pt>
                <c:pt idx="2">
                  <c:v>2025 (план)</c:v>
                </c:pt>
                <c:pt idx="3">
                  <c:v>2026 (прогноз)</c:v>
                </c:pt>
                <c:pt idx="4">
                  <c:v>2027 (прогноз)</c:v>
                </c:pt>
              </c:strCache>
            </c:strRef>
          </c:cat>
          <c:val>
            <c:numRef>
              <c:f>'Парам бюдж'!$B$3:$F$3</c:f>
              <c:numCache>
                <c:formatCode>#\ ##0.0</c:formatCode>
                <c:ptCount val="5"/>
                <c:pt idx="0">
                  <c:v>742543.9</c:v>
                </c:pt>
                <c:pt idx="1">
                  <c:v>790195.9</c:v>
                </c:pt>
                <c:pt idx="2">
                  <c:v>626468.6</c:v>
                </c:pt>
                <c:pt idx="3">
                  <c:v>580031.5</c:v>
                </c:pt>
                <c:pt idx="4">
                  <c:v>573527.5</c:v>
                </c:pt>
              </c:numCache>
            </c:numRef>
          </c:val>
        </c:ser>
        <c:ser>
          <c:idx val="1"/>
          <c:order val="1"/>
          <c:tx>
            <c:strRef>
              <c:f>'Парам бюдж'!$A$4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996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1"/>
              <c:layout>
                <c:manualLayout>
                  <c:x val="-1.488764129094475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'Парам бюдж'!$B$2:$F$2</c:f>
              <c:strCache>
                <c:ptCount val="5"/>
                <c:pt idx="0">
                  <c:v>2023 (факт)</c:v>
                </c:pt>
                <c:pt idx="1">
                  <c:v>план на 01.07.2024</c:v>
                </c:pt>
                <c:pt idx="2">
                  <c:v>2025 (план)</c:v>
                </c:pt>
                <c:pt idx="3">
                  <c:v>2026 (прогноз)</c:v>
                </c:pt>
                <c:pt idx="4">
                  <c:v>2027 (прогноз)</c:v>
                </c:pt>
              </c:strCache>
            </c:strRef>
          </c:cat>
          <c:val>
            <c:numRef>
              <c:f>'Парам бюдж'!$B$4:$F$4</c:f>
              <c:numCache>
                <c:formatCode>#\ ##0.0</c:formatCode>
                <c:ptCount val="5"/>
                <c:pt idx="0">
                  <c:v>748779.6</c:v>
                </c:pt>
                <c:pt idx="1">
                  <c:v>781093.7</c:v>
                </c:pt>
                <c:pt idx="2">
                  <c:v>626468.6</c:v>
                </c:pt>
                <c:pt idx="3">
                  <c:v>580031.5</c:v>
                </c:pt>
                <c:pt idx="4">
                  <c:v>573527.5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146847664"/>
        <c:axId val="1146848208"/>
      </c:barChart>
      <c:catAx>
        <c:axId val="1146847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6848208"/>
        <c:crosses val="autoZero"/>
        <c:auto val="1"/>
        <c:lblAlgn val="ctr"/>
        <c:lblOffset val="100"/>
        <c:noMultiLvlLbl val="0"/>
      </c:catAx>
      <c:valAx>
        <c:axId val="114684820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4684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11065077970934E-2"/>
          <c:y val="4.6296296296296294E-2"/>
          <c:w val="0.93888888888888888"/>
          <c:h val="0.89814814814814814"/>
        </c:manualLayout>
      </c:layout>
      <c:lineChart>
        <c:grouping val="standard"/>
        <c:varyColors val="0"/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46852560"/>
        <c:axId val="1146850384"/>
      </c:lineChart>
      <c:catAx>
        <c:axId val="1146852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46850384"/>
        <c:crosses val="autoZero"/>
        <c:auto val="1"/>
        <c:lblAlgn val="ctr"/>
        <c:lblOffset val="100"/>
        <c:noMultiLvlLbl val="0"/>
      </c:catAx>
      <c:valAx>
        <c:axId val="1146850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685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baseline="0" dirty="0">
                <a:solidFill>
                  <a:schemeClr val="tx1"/>
                </a:solidFill>
                <a:effectLst/>
              </a:rPr>
              <a:t>Динамика поступлений в бюджет Одесского муниципального района Омской области            </a:t>
            </a:r>
            <a:r>
              <a:rPr lang="ru-RU" sz="1200" b="1" i="0" baseline="0" dirty="0" smtClean="0">
                <a:solidFill>
                  <a:schemeClr val="tx1"/>
                </a:solidFill>
                <a:effectLst/>
              </a:rPr>
              <a:t>                              </a:t>
            </a:r>
            <a:r>
              <a:rPr lang="ru-RU" sz="1200" b="1" i="0" baseline="0" dirty="0">
                <a:solidFill>
                  <a:schemeClr val="tx1"/>
                </a:solidFill>
                <a:effectLst/>
              </a:rPr>
              <a:t>(млн. рублей)</a:t>
            </a:r>
            <a:endParaRPr lang="ru-RU" sz="1200" b="1" dirty="0"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/>
                </a:solidFill>
              </a:defRPr>
            </a:pPr>
            <a:endParaRPr lang="ru-RU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9.7280765006711553E-2"/>
          <c:y val="9.970013418303492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Дох!$A$2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Дох!$B$1:$F$1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Дох!$B$2:$F$2</c:f>
              <c:numCache>
                <c:formatCode>General</c:formatCode>
                <c:ptCount val="5"/>
                <c:pt idx="0">
                  <c:v>157.4</c:v>
                </c:pt>
                <c:pt idx="1">
                  <c:v>206.7</c:v>
                </c:pt>
                <c:pt idx="2">
                  <c:v>231.2</c:v>
                </c:pt>
                <c:pt idx="3">
                  <c:v>242.4</c:v>
                </c:pt>
                <c:pt idx="4">
                  <c:v>253.2</c:v>
                </c:pt>
              </c:numCache>
            </c:numRef>
          </c:val>
        </c:ser>
        <c:ser>
          <c:idx val="1"/>
          <c:order val="1"/>
          <c:tx>
            <c:strRef>
              <c:f>Дох!$A$3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09EA2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Дох!$B$1:$F$1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Дох!$B$3:$F$3</c:f>
              <c:numCache>
                <c:formatCode>General</c:formatCode>
                <c:ptCount val="5"/>
                <c:pt idx="0">
                  <c:v>585.1</c:v>
                </c:pt>
                <c:pt idx="1">
                  <c:v>583.5</c:v>
                </c:pt>
                <c:pt idx="2">
                  <c:v>395.3</c:v>
                </c:pt>
                <c:pt idx="3">
                  <c:v>337.6</c:v>
                </c:pt>
                <c:pt idx="4">
                  <c:v>320.3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46856912"/>
        <c:axId val="1146854192"/>
      </c:barChart>
      <c:catAx>
        <c:axId val="114685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6854192"/>
        <c:crosses val="autoZero"/>
        <c:auto val="1"/>
        <c:lblAlgn val="ctr"/>
        <c:lblOffset val="100"/>
        <c:noMultiLvlLbl val="0"/>
      </c:catAx>
      <c:valAx>
        <c:axId val="1146854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6856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b="1">
                <a:solidFill>
                  <a:schemeClr val="tx1"/>
                </a:solidFill>
              </a:rPr>
              <a:t>Безвозмездные поступления в бюджет Одесского муниципального района Омской области (млн. рублей)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1442166398307001"/>
          <c:w val="0.93888888888888888"/>
          <c:h val="0.629349777571353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Дох!$A$8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Дох!$B$7:$F$7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Дох!$B$8:$F$8</c:f>
              <c:numCache>
                <c:formatCode>0.0</c:formatCode>
                <c:ptCount val="5"/>
                <c:pt idx="0">
                  <c:v>121.5</c:v>
                </c:pt>
                <c:pt idx="1">
                  <c:v>115</c:v>
                </c:pt>
                <c:pt idx="2">
                  <c:v>87</c:v>
                </c:pt>
                <c:pt idx="3">
                  <c:v>33.9</c:v>
                </c:pt>
                <c:pt idx="4">
                  <c:v>17.399999999999999</c:v>
                </c:pt>
              </c:numCache>
            </c:numRef>
          </c:val>
        </c:ser>
        <c:ser>
          <c:idx val="1"/>
          <c:order val="1"/>
          <c:tx>
            <c:strRef>
              <c:f>Дох!$A$9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Дох!$B$7:$F$7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Дох!$B$9:$F$9</c:f>
              <c:numCache>
                <c:formatCode>0.0</c:formatCode>
                <c:ptCount val="5"/>
                <c:pt idx="0">
                  <c:v>163.9</c:v>
                </c:pt>
                <c:pt idx="1">
                  <c:v>146.19999999999999</c:v>
                </c:pt>
              </c:numCache>
            </c:numRef>
          </c:val>
        </c:ser>
        <c:ser>
          <c:idx val="2"/>
          <c:order val="2"/>
          <c:tx>
            <c:strRef>
              <c:f>Дох!$A$10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996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Дох!$B$7:$F$7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Дох!$B$10:$F$10</c:f>
              <c:numCache>
                <c:formatCode>0.0</c:formatCode>
                <c:ptCount val="5"/>
                <c:pt idx="0">
                  <c:v>276.10000000000002</c:v>
                </c:pt>
                <c:pt idx="1">
                  <c:v>297.10000000000002</c:v>
                </c:pt>
                <c:pt idx="2">
                  <c:v>302.10000000000002</c:v>
                </c:pt>
                <c:pt idx="3">
                  <c:v>297.5</c:v>
                </c:pt>
                <c:pt idx="4">
                  <c:v>296.8</c:v>
                </c:pt>
              </c:numCache>
            </c:numRef>
          </c:val>
        </c:ser>
        <c:ser>
          <c:idx val="3"/>
          <c:order val="3"/>
          <c:tx>
            <c:strRef>
              <c:f>Дох!$A$11</c:f>
              <c:strCache>
                <c:ptCount val="1"/>
                <c:pt idx="0">
                  <c:v>иные безвозмездные поступления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8.3333333333333332E-3"/>
                  <c:y val="-3.30383542216996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2.831858933288538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7777777777777779E-3"/>
                  <c:y val="-2.12389419996641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0185067526415994E-16"/>
                  <c:y val="-2.359882444407115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0370135052831988E-16"/>
                  <c:y val="-2.123894199966404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Дох!$B$7:$F$7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Дох!$B$11:$F$11</c:f>
              <c:numCache>
                <c:formatCode>0.0</c:formatCode>
                <c:ptCount val="5"/>
                <c:pt idx="0">
                  <c:v>23.6</c:v>
                </c:pt>
                <c:pt idx="1">
                  <c:v>25.2</c:v>
                </c:pt>
                <c:pt idx="2">
                  <c:v>6.2</c:v>
                </c:pt>
                <c:pt idx="3">
                  <c:v>6.2</c:v>
                </c:pt>
                <c:pt idx="4">
                  <c:v>6.2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1146853648"/>
        <c:axId val="1146860176"/>
      </c:barChart>
      <c:catAx>
        <c:axId val="114685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6860176"/>
        <c:crosses val="autoZero"/>
        <c:auto val="1"/>
        <c:lblAlgn val="ctr"/>
        <c:lblOffset val="100"/>
        <c:noMultiLvlLbl val="0"/>
      </c:catAx>
      <c:valAx>
        <c:axId val="11468601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114685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07337489063867"/>
          <c:y val="0.85049686618603604"/>
          <c:w val="0.4853248031496063"/>
          <c:h val="0.147223931125725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11111111111109E-2"/>
          <c:y val="0.10185185185185185"/>
          <c:w val="0.93888888888888888"/>
          <c:h val="0.89814814814814814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Дох!$B$13:$F$13</c:f>
              <c:strCache>
                <c:ptCount val="5"/>
                <c:pt idx="0">
                  <c:v>2023 год (факт)</c:v>
                </c:pt>
                <c:pt idx="1">
                  <c:v>2024 год (план на 01.07.2023)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Дох!$B$14:$F$14</c:f>
              <c:numCache>
                <c:formatCode>General</c:formatCode>
                <c:ptCount val="5"/>
                <c:pt idx="0">
                  <c:v>616.1</c:v>
                </c:pt>
                <c:pt idx="1">
                  <c:v>583.5</c:v>
                </c:pt>
                <c:pt idx="2">
                  <c:v>395.3</c:v>
                </c:pt>
                <c:pt idx="3">
                  <c:v>337.6</c:v>
                </c:pt>
                <c:pt idx="4">
                  <c:v>320.3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46855280"/>
        <c:axId val="1146850928"/>
      </c:lineChart>
      <c:catAx>
        <c:axId val="114685528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46850928"/>
        <c:crosses val="autoZero"/>
        <c:auto val="1"/>
        <c:lblAlgn val="ctr"/>
        <c:lblOffset val="100"/>
        <c:noMultiLvlLbl val="0"/>
      </c:catAx>
      <c:valAx>
        <c:axId val="1146850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6855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9666376247131"/>
          <c:y val="4.0117586357240914E-2"/>
          <c:w val="0.73578455818022748"/>
          <c:h val="0.9233135359294198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394116771819833"/>
          <c:w val="0.61472110332023799"/>
          <c:h val="0.72222425630003673"/>
        </c:manualLayout>
      </c:layout>
      <c:doughnutChart>
        <c:varyColors val="1"/>
        <c:ser>
          <c:idx val="0"/>
          <c:order val="0"/>
          <c:tx>
            <c:strRef>
              <c:f>'Дох налог'!$J$1</c:f>
              <c:strCache>
                <c:ptCount val="1"/>
                <c:pt idx="0">
                  <c:v>2025 год (план)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8080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336699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rgbClr val="FF9966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"/>
                  <c:y val="-0.1220187019173217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274503173162997E-2"/>
                  <c:y val="-0.135209912935410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5960761106070584E-2"/>
                  <c:y val="-0.1088274908992329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9078393245687234E-2"/>
                  <c:y val="-7.914726610853302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9901902765176137E-2"/>
                  <c:y val="-5.6062646826877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'Дох налог'!$I$2:$I$7</c:f>
              <c:strCache>
                <c:ptCount val="6"/>
                <c:pt idx="0">
                  <c:v>Иные налоговые доходы</c:v>
                </c:pt>
                <c:pt idx="1">
                  <c:v>Налог, взимаемый в связи с применением упрощенной системы налогообложения</c:v>
                </c:pt>
                <c:pt idx="2">
                  <c:v>Единый сельскохозяйственный налог</c:v>
                </c:pt>
                <c:pt idx="3">
                  <c:v>Налог, взимаемый в связи с применением патентной системы налогообложения</c:v>
                </c:pt>
                <c:pt idx="4">
                  <c:v>Государственная пошлина</c:v>
                </c:pt>
                <c:pt idx="5">
                  <c:v>Налог на доходы физических лиц</c:v>
                </c:pt>
              </c:strCache>
            </c:strRef>
          </c:cat>
          <c:val>
            <c:numRef>
              <c:f>'Дох налог'!$J$2:$J$7</c:f>
              <c:numCache>
                <c:formatCode>#\ ##0.0</c:formatCode>
                <c:ptCount val="6"/>
                <c:pt idx="0">
                  <c:v>78.5</c:v>
                </c:pt>
                <c:pt idx="1">
                  <c:v>4885</c:v>
                </c:pt>
                <c:pt idx="2">
                  <c:v>5389</c:v>
                </c:pt>
                <c:pt idx="3">
                  <c:v>4040</c:v>
                </c:pt>
                <c:pt idx="4">
                  <c:v>2539</c:v>
                </c:pt>
                <c:pt idx="5">
                  <c:v>201743.3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'Неналог дох'!$N$1</c:f>
              <c:strCache>
                <c:ptCount val="1"/>
                <c:pt idx="0">
                  <c:v>2025 год (план)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1"/>
              <c:layout>
                <c:manualLayout>
                  <c:x val="-0.11421479576236128"/>
                  <c:y val="-4.9381338062719105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166358679034137"/>
                  <c:y val="-9.8762676125438237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4419631650440946E-2"/>
                  <c:y val="-0.1423344450043080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9.68342833637411E-2"/>
                  <c:y val="-0.19462056765895178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9658606853201009E-3"/>
                  <c:y val="-0.20043013684280106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'Неналог дох'!$M$2:$M$7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'Неналог дох'!$N$2:$N$7</c:f>
              <c:numCache>
                <c:formatCode>#\ ##0.0</c:formatCode>
                <c:ptCount val="6"/>
                <c:pt idx="0">
                  <c:v>11030</c:v>
                </c:pt>
                <c:pt idx="1">
                  <c:v>39.299999999999997</c:v>
                </c:pt>
                <c:pt idx="2">
                  <c:v>412.5</c:v>
                </c:pt>
                <c:pt idx="3">
                  <c:v>30</c:v>
                </c:pt>
                <c:pt idx="4">
                  <c:v>1002.2</c:v>
                </c:pt>
                <c:pt idx="5">
                  <c:v>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822629969418959E-2"/>
          <c:y val="0"/>
          <c:w val="0.946177370030581"/>
          <c:h val="0.89814814814814814"/>
        </c:manualLayout>
      </c:layout>
      <c:lineChart>
        <c:grouping val="standard"/>
        <c:varyColors val="0"/>
        <c:ser>
          <c:idx val="0"/>
          <c:order val="0"/>
          <c:tx>
            <c:strRef>
              <c:f>СЭР!$A$2</c:f>
              <c:strCache>
                <c:ptCount val="1"/>
                <c:pt idx="0">
                  <c:v>в % к предыдущему году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rgbClr val="2619D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6.8409908347593154E-2"/>
                  <c:y val="-0.19100749433893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132728321417694E-2"/>
                  <c:y val="-8.7133666570855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8979253175641973E-2"/>
                  <c:y val="-0.100072910313304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630588871025546E-2"/>
                  <c:y val="-0.144590265071052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8499510407903991E-2"/>
                  <c:y val="-8.52337920607212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СЭР!$B$1:$F$1</c:f>
              <c:strCache>
                <c:ptCount val="5"/>
                <c:pt idx="0">
                  <c:v>2023 г. (отчет)</c:v>
                </c:pt>
                <c:pt idx="1">
                  <c:v>2024 г. (оценка)</c:v>
                </c:pt>
                <c:pt idx="2">
                  <c:v>2025 г. (прогноз)</c:v>
                </c:pt>
                <c:pt idx="3">
                  <c:v>2026 г. (прогноз)</c:v>
                </c:pt>
                <c:pt idx="4">
                  <c:v>2027 г. (прогноз)</c:v>
                </c:pt>
              </c:strCache>
            </c:strRef>
          </c:cat>
          <c:val>
            <c:numRef>
              <c:f>СЭР!$B$2:$F$2</c:f>
              <c:numCache>
                <c:formatCode>General</c:formatCode>
                <c:ptCount val="5"/>
                <c:pt idx="0">
                  <c:v>106.7</c:v>
                </c:pt>
                <c:pt idx="1">
                  <c:v>110</c:v>
                </c:pt>
                <c:pt idx="2">
                  <c:v>104</c:v>
                </c:pt>
                <c:pt idx="3">
                  <c:v>102</c:v>
                </c:pt>
                <c:pt idx="4">
                  <c:v>102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09690320"/>
        <c:axId val="1109695760"/>
      </c:lineChart>
      <c:catAx>
        <c:axId val="110969032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09695760"/>
        <c:crosses val="autoZero"/>
        <c:auto val="1"/>
        <c:lblAlgn val="ctr"/>
        <c:lblOffset val="100"/>
        <c:noMultiLvlLbl val="0"/>
      </c:catAx>
      <c:valAx>
        <c:axId val="1109695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969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solidFill>
                <a:schemeClr val="tx1"/>
              </a:solidFill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'Дин рахс'!$B$1:$F$1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'Дин рахс'!$B$2:$F$2</c:f>
              <c:numCache>
                <c:formatCode>0.0</c:formatCode>
                <c:ptCount val="5"/>
                <c:pt idx="0">
                  <c:v>748.8</c:v>
                </c:pt>
                <c:pt idx="1">
                  <c:v>781.1</c:v>
                </c:pt>
                <c:pt idx="2">
                  <c:v>493.6</c:v>
                </c:pt>
                <c:pt idx="3">
                  <c:v>452.9</c:v>
                </c:pt>
                <c:pt idx="4">
                  <c:v>458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146851472"/>
        <c:axId val="1146855824"/>
      </c:barChart>
      <c:catAx>
        <c:axId val="114685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6855824"/>
        <c:crosses val="autoZero"/>
        <c:auto val="1"/>
        <c:lblAlgn val="ctr"/>
        <c:lblOffset val="100"/>
        <c:noMultiLvlLbl val="0"/>
      </c:catAx>
      <c:valAx>
        <c:axId val="114685582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146851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2.1 ОБЩЕГОСУДАРСТВЕННЫЕ ВОПРОСЫ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6699"/>
            </a:solidFill>
            <a:ln w="381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 w="38100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 w="38100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'01'!$B$2:$F$2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'01'!$B$3:$F$3</c:f>
              <c:numCache>
                <c:formatCode>#\ ##0.0</c:formatCode>
                <c:ptCount val="5"/>
                <c:pt idx="0">
                  <c:v>67095.100000000006</c:v>
                </c:pt>
                <c:pt idx="1">
                  <c:v>68305.8</c:v>
                </c:pt>
                <c:pt idx="2">
                  <c:v>68556.399999999994</c:v>
                </c:pt>
                <c:pt idx="3">
                  <c:v>59765.1</c:v>
                </c:pt>
                <c:pt idx="4">
                  <c:v>58187.9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2"/>
        <c:overlap val="-27"/>
        <c:axId val="1146857456"/>
        <c:axId val="1146860720"/>
      </c:barChart>
      <c:catAx>
        <c:axId val="114685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6860720"/>
        <c:crosses val="autoZero"/>
        <c:auto val="1"/>
        <c:lblAlgn val="ctr"/>
        <c:lblOffset val="100"/>
        <c:noMultiLvlLbl val="0"/>
      </c:catAx>
      <c:valAx>
        <c:axId val="11468607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114685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1">
                <a:solidFill>
                  <a:schemeClr val="tx1"/>
                </a:solidFill>
              </a:rPr>
              <a:t>2.1.1</a:t>
            </a:r>
            <a:r>
              <a:rPr lang="ru-RU" sz="1200" b="1" i="1" baseline="0">
                <a:solidFill>
                  <a:schemeClr val="tx1"/>
                </a:solidFill>
              </a:rPr>
              <a:t> Функционирование высшего должностного лица субъекта Российской Федерации и муниципального образования</a:t>
            </a:r>
            <a:endParaRPr lang="ru-RU" sz="1200" b="1" i="1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6699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'01'!$B$7:$F$7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'01'!$B$8:$F$8</c:f>
              <c:numCache>
                <c:formatCode>#\ ##0.0</c:formatCode>
                <c:ptCount val="5"/>
                <c:pt idx="0">
                  <c:v>2955.5</c:v>
                </c:pt>
                <c:pt idx="1">
                  <c:v>3061</c:v>
                </c:pt>
                <c:pt idx="2">
                  <c:v>2693.9</c:v>
                </c:pt>
                <c:pt idx="3">
                  <c:v>2042.1</c:v>
                </c:pt>
                <c:pt idx="4">
                  <c:v>2042.1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06691136"/>
        <c:axId val="1108938096"/>
      </c:barChart>
      <c:catAx>
        <c:axId val="1106691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38096"/>
        <c:crosses val="autoZero"/>
        <c:auto val="1"/>
        <c:lblAlgn val="ctr"/>
        <c:lblOffset val="100"/>
        <c:noMultiLvlLbl val="0"/>
      </c:catAx>
      <c:valAx>
        <c:axId val="110893809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0669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>
                <a:solidFill>
                  <a:schemeClr val="bg1"/>
                </a:solidFill>
              </a:rPr>
              <a:t>2.2.2 Функционирование законодательных </a:t>
            </a:r>
            <a:r>
              <a:rPr lang="ru-RU" sz="1200" b="1" dirty="0" smtClean="0">
                <a:solidFill>
                  <a:schemeClr val="bg1"/>
                </a:solidFill>
              </a:rPr>
              <a:t>(</a:t>
            </a:r>
            <a:r>
              <a:rPr lang="ru-RU" sz="1200" b="1" i="1" dirty="0" smtClean="0">
                <a:solidFill>
                  <a:schemeClr val="tx1"/>
                </a:solidFill>
              </a:rPr>
              <a:t>2.1.2 </a:t>
            </a:r>
            <a:r>
              <a:rPr lang="ru-RU" sz="1200" b="1" i="1" dirty="0">
                <a:solidFill>
                  <a:schemeClr val="tx1"/>
                </a:solidFill>
              </a:rPr>
              <a:t>Функционирование законодательных (представительных) органов государственной власти </a:t>
            </a:r>
            <a:r>
              <a:rPr lang="ru-RU" sz="1200" b="1" i="1" dirty="0">
                <a:solidFill>
                  <a:schemeClr val="bg1"/>
                </a:solidFill>
              </a:rPr>
              <a:t>и представит</a:t>
            </a:r>
          </a:p>
        </c:rich>
      </c:tx>
      <c:layout>
        <c:manualLayout>
          <c:xMode val="edge"/>
          <c:yMode val="edge"/>
          <c:x val="0.1482637795275590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'01'!$A$11</c:f>
              <c:strCache>
                <c:ptCount val="1"/>
                <c:pt idx="0">
                  <c:v>Функционирование законодательных (представительных) органов государственной власти и представительных органов муниципальных образований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6699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'01'!$B$10:$F$10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'01'!$B$11:$F$11</c:f>
              <c:numCache>
                <c:formatCode>#\ ##0.0</c:formatCode>
                <c:ptCount val="5"/>
                <c:pt idx="0">
                  <c:v>664.2</c:v>
                </c:pt>
                <c:pt idx="1">
                  <c:v>1039.9000000000001</c:v>
                </c:pt>
                <c:pt idx="2">
                  <c:v>955.5</c:v>
                </c:pt>
                <c:pt idx="3">
                  <c:v>867.5</c:v>
                </c:pt>
                <c:pt idx="4">
                  <c:v>831.5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08946256"/>
        <c:axId val="1108938640"/>
      </c:barChart>
      <c:catAx>
        <c:axId val="1108946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38640"/>
        <c:crosses val="autoZero"/>
        <c:auto val="1"/>
        <c:lblAlgn val="ctr"/>
        <c:lblOffset val="100"/>
        <c:noMultiLvlLbl val="0"/>
      </c:catAx>
      <c:valAx>
        <c:axId val="1108938640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08946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 i="1" dirty="0">
                <a:solidFill>
                  <a:schemeClr val="tx1"/>
                </a:solidFill>
              </a:rPr>
              <a:t>2.1.3 </a:t>
            </a:r>
            <a:r>
              <a:rPr lang="ru-RU" sz="1200" b="1" i="1" dirty="0">
                <a:solidFill>
                  <a:schemeClr val="tx1"/>
                </a:solidFill>
              </a:rPr>
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'01'!$A$14</c:f>
              <c:strCache>
                <c:ptCount val="1"/>
                <c:pt idx="0">
                  <c:v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6699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'01'!$B$13:$F$13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'01'!$B$14:$F$14</c:f>
              <c:numCache>
                <c:formatCode>#\ ##0.0</c:formatCode>
                <c:ptCount val="5"/>
                <c:pt idx="0">
                  <c:v>25289.200000000001</c:v>
                </c:pt>
                <c:pt idx="1">
                  <c:v>26631.200000000001</c:v>
                </c:pt>
                <c:pt idx="2">
                  <c:v>27227.4</c:v>
                </c:pt>
                <c:pt idx="3">
                  <c:v>25264.400000000001</c:v>
                </c:pt>
                <c:pt idx="4">
                  <c:v>252454.39999999999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08947344"/>
        <c:axId val="1108947888"/>
      </c:barChart>
      <c:catAx>
        <c:axId val="1108947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47888"/>
        <c:crosses val="autoZero"/>
        <c:auto val="1"/>
        <c:lblAlgn val="ctr"/>
        <c:lblOffset val="100"/>
        <c:noMultiLvlLbl val="0"/>
      </c:catAx>
      <c:valAx>
        <c:axId val="1108947888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0894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1">
                <a:solidFill>
                  <a:schemeClr val="tx1"/>
                </a:solidFill>
              </a:rPr>
              <a:t>2.1.4 Судебная система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'01'!$A$17</c:f>
              <c:strCache>
                <c:ptCount val="1"/>
                <c:pt idx="0">
                  <c:v>Судебная система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'01'!$B$15:$F$16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'01'!$B$17:$F$17</c:f>
              <c:numCache>
                <c:formatCode>#\ 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7.0000000000000007E-2</c:v>
                </c:pt>
                <c:pt idx="3">
                  <c:v>76.5</c:v>
                </c:pt>
                <c:pt idx="4">
                  <c:v>0.1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08952784"/>
        <c:axId val="1108943536"/>
      </c:barChart>
      <c:catAx>
        <c:axId val="1108952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43536"/>
        <c:crosses val="autoZero"/>
        <c:auto val="1"/>
        <c:lblAlgn val="ctr"/>
        <c:lblOffset val="100"/>
        <c:noMultiLvlLbl val="0"/>
      </c:catAx>
      <c:valAx>
        <c:axId val="110894353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08952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1">
                <a:solidFill>
                  <a:schemeClr val="tx1"/>
                </a:solidFill>
              </a:rPr>
              <a:t>2.1.5 Обеспечение деятельности финансовых, налоговых и таможенных органов и органов финансового (финансово-бюджетного) надзора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'01'!$A$20</c:f>
              <c:strCache>
                <c:ptCount val="1"/>
                <c:pt idx="0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6699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-1.0185067526415994E-16"/>
                  <c:y val="-4.90421337575928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3333333333333332E-3"/>
                  <c:y val="-9.19540007954866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'01'!$B$19:$F$19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'01'!$B$20:$F$20</c:f>
              <c:numCache>
                <c:formatCode>#\ ##0.0</c:formatCode>
                <c:ptCount val="5"/>
                <c:pt idx="0">
                  <c:v>10342</c:v>
                </c:pt>
                <c:pt idx="1">
                  <c:v>10745.2</c:v>
                </c:pt>
                <c:pt idx="2">
                  <c:v>10800.3</c:v>
                </c:pt>
                <c:pt idx="3">
                  <c:v>9744.2999999999993</c:v>
                </c:pt>
                <c:pt idx="4">
                  <c:v>9310.2999999999993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08942448"/>
        <c:axId val="1108951152"/>
      </c:barChart>
      <c:catAx>
        <c:axId val="1108942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51152"/>
        <c:crosses val="autoZero"/>
        <c:auto val="1"/>
        <c:lblAlgn val="ctr"/>
        <c:lblOffset val="100"/>
        <c:noMultiLvlLbl val="0"/>
      </c:catAx>
      <c:valAx>
        <c:axId val="110895115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1108942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1" dirty="0" smtClean="0">
                <a:solidFill>
                  <a:schemeClr val="tx1"/>
                </a:solidFill>
              </a:rPr>
              <a:t>2.1.5 Обеспечение </a:t>
            </a:r>
            <a:r>
              <a:rPr lang="ru-RU" sz="1200" b="1" i="1" dirty="0">
                <a:solidFill>
                  <a:schemeClr val="tx1"/>
                </a:solidFill>
              </a:rPr>
              <a:t>проведения выборов и референдумов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'01'!$A$23</c:f>
              <c:strCache>
                <c:ptCount val="1"/>
                <c:pt idx="0">
                  <c:v>Обеспечение проведения выборов и референдумов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'01'!$B$22:$F$22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'01'!$B$23:$F$23</c:f>
              <c:numCache>
                <c:formatCode>#\ ##0.0</c:formatCode>
                <c:ptCount val="5"/>
                <c:pt idx="0">
                  <c:v>96.7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08945168"/>
        <c:axId val="1108951696"/>
      </c:barChart>
      <c:catAx>
        <c:axId val="1108945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51696"/>
        <c:crosses val="autoZero"/>
        <c:auto val="1"/>
        <c:lblAlgn val="ctr"/>
        <c:lblOffset val="100"/>
        <c:noMultiLvlLbl val="0"/>
      </c:catAx>
      <c:valAx>
        <c:axId val="110895169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110894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1">
                <a:solidFill>
                  <a:schemeClr val="tx1"/>
                </a:solidFill>
              </a:rPr>
              <a:t>2.1.6 Резервные фонды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'01'!$A$26</c:f>
              <c:strCache>
                <c:ptCount val="1"/>
                <c:pt idx="0">
                  <c:v>Резервные фонды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-1.1111111111111112E-2"/>
                  <c:y val="-6.22956995365591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3333333333334356E-3"/>
                  <c:y val="-6.85250242315556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236001749781273E-2"/>
                      <c:h val="8.6092656759524849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8.3333333333334356E-3"/>
                  <c:y val="-5.60661295829033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'01'!$B$25:$F$25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'01'!$B$26:$F$26</c:f>
              <c:numCache>
                <c:formatCode>#\ 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150</c:v>
                </c:pt>
                <c:pt idx="3">
                  <c:v>150</c:v>
                </c:pt>
                <c:pt idx="4">
                  <c:v>150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08944624"/>
        <c:axId val="1108949520"/>
      </c:barChart>
      <c:catAx>
        <c:axId val="1108944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49520"/>
        <c:crosses val="autoZero"/>
        <c:auto val="1"/>
        <c:lblAlgn val="ctr"/>
        <c:lblOffset val="100"/>
        <c:noMultiLvlLbl val="0"/>
      </c:catAx>
      <c:valAx>
        <c:axId val="1108949520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08944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1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i="1"/>
              <a:t>2.1.7 Другие общегосударственные вопросы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'01'!$A$29</c:f>
              <c:strCache>
                <c:ptCount val="1"/>
                <c:pt idx="0">
                  <c:v>Другие общегосударственные вопросы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6699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3193884021811672E-2"/>
                  <c:y val="-6.96257424461551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6387768043623441E-2"/>
                  <c:y val="-9.05134651800017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4.87380197123086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'01'!$B$28:$F$28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'01'!$B$29:$F$29</c:f>
              <c:numCache>
                <c:formatCode>#\ ##0.0</c:formatCode>
                <c:ptCount val="5"/>
                <c:pt idx="0">
                  <c:v>27747.599999999999</c:v>
                </c:pt>
                <c:pt idx="1">
                  <c:v>26828.2</c:v>
                </c:pt>
                <c:pt idx="2">
                  <c:v>26728.799999999999</c:v>
                </c:pt>
                <c:pt idx="3">
                  <c:v>21620.3</c:v>
                </c:pt>
                <c:pt idx="4">
                  <c:v>20599.2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08952240"/>
        <c:axId val="1108945712"/>
      </c:barChart>
      <c:catAx>
        <c:axId val="1108952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45712"/>
        <c:crosses val="autoZero"/>
        <c:auto val="1"/>
        <c:lblAlgn val="ctr"/>
        <c:lblOffset val="100"/>
        <c:noMultiLvlLbl val="0"/>
      </c:catAx>
      <c:valAx>
        <c:axId val="110894571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08952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7222222222222221E-2"/>
          <c:y val="0.48995670995671003"/>
          <c:w val="0.92222222222222228"/>
          <c:h val="0.40961788867300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СЭР!$A$17</c:f>
              <c:strCache>
                <c:ptCount val="1"/>
                <c:pt idx="0">
                  <c:v>Продукция  сельского хозяйства в хозяйствах всех категорий (млн. рублей)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СЭР!$B$16:$F$16</c:f>
              <c:strCache>
                <c:ptCount val="5"/>
                <c:pt idx="0">
                  <c:v>2023 г. (отчет)</c:v>
                </c:pt>
                <c:pt idx="1">
                  <c:v>2024 г. (оценка)</c:v>
                </c:pt>
                <c:pt idx="2">
                  <c:v>2025 г. (прогноз)</c:v>
                </c:pt>
                <c:pt idx="3">
                  <c:v>2026 г. (прогноз)</c:v>
                </c:pt>
                <c:pt idx="4">
                  <c:v>2027 г. (прогноз)</c:v>
                </c:pt>
              </c:strCache>
            </c:strRef>
          </c:cat>
          <c:val>
            <c:numRef>
              <c:f>СЭР!$B$17:$F$17</c:f>
              <c:numCache>
                <c:formatCode>#\ ##0.0</c:formatCode>
                <c:ptCount val="5"/>
                <c:pt idx="0">
                  <c:v>3119.6</c:v>
                </c:pt>
                <c:pt idx="1">
                  <c:v>3197.6</c:v>
                </c:pt>
                <c:pt idx="2">
                  <c:v>3267.9</c:v>
                </c:pt>
                <c:pt idx="3">
                  <c:v>3300.6</c:v>
                </c:pt>
                <c:pt idx="4">
                  <c:v>3333.6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09696304"/>
        <c:axId val="1109700656"/>
      </c:barChart>
      <c:catAx>
        <c:axId val="110969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9700656"/>
        <c:crosses val="autoZero"/>
        <c:auto val="1"/>
        <c:lblAlgn val="ctr"/>
        <c:lblOffset val="100"/>
        <c:noMultiLvlLbl val="0"/>
      </c:catAx>
      <c:valAx>
        <c:axId val="11097006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110969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ru-RU" sz="1200" b="1" dirty="0" smtClean="0">
                <a:latin typeface="+mn-lt"/>
              </a:rPr>
              <a:t>2.2.</a:t>
            </a:r>
            <a:r>
              <a:rPr lang="ru-RU" sz="1200" b="1" baseline="0" dirty="0" smtClean="0">
                <a:latin typeface="+mn-lt"/>
              </a:rPr>
              <a:t> НАЦИОНАЛЬНАЯ ЭКОНОМИКА</a:t>
            </a:r>
            <a:endParaRPr lang="ru-RU" sz="1200" b="1" dirty="0">
              <a:latin typeface="+mn-lt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4652668416447944E-2"/>
          <c:y val="0.14106898322492298"/>
          <c:w val="0.93888888888888888"/>
          <c:h val="0.7536531439004906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336699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</c:dPt>
          <c:dLbls>
            <c:dLbl>
              <c:idx val="3"/>
              <c:layout/>
              <c:tx>
                <c:rich>
                  <a:bodyPr/>
                  <a:lstStyle/>
                  <a:p>
                    <a:fld id="{E719B260-C8A8-42F8-B214-7C101BFC47E8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AFAC7888-9925-44F6-B95A-751334249060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'04'!$B$7:$F$7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'04'!$B$8:$F$8</c:f>
              <c:numCache>
                <c:formatCode>#\ ##0.0</c:formatCode>
                <c:ptCount val="5"/>
                <c:pt idx="0">
                  <c:v>48565.4</c:v>
                </c:pt>
                <c:pt idx="1">
                  <c:v>45995.8</c:v>
                </c:pt>
                <c:pt idx="2">
                  <c:v>11631.3</c:v>
                </c:pt>
                <c:pt idx="3">
                  <c:v>9263.7999999999993</c:v>
                </c:pt>
                <c:pt idx="4">
                  <c:v>8233.4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62"/>
        <c:overlap val="-27"/>
        <c:axId val="1108953328"/>
        <c:axId val="1108946800"/>
      </c:barChart>
      <c:catAx>
        <c:axId val="110895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46800"/>
        <c:crosses val="autoZero"/>
        <c:auto val="1"/>
        <c:lblAlgn val="ctr"/>
        <c:lblOffset val="100"/>
        <c:noMultiLvlLbl val="0"/>
      </c:catAx>
      <c:valAx>
        <c:axId val="110894680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0895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200" b="1" i="1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1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rPr>
              <a:t>2.2.1 Общеэкономические вопросы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200" b="1" i="1" u="none" strike="noStrike" kern="1200" spc="0" baseline="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286410749275113"/>
          <c:y val="0.12047457606938859"/>
          <c:w val="0.52407277262974672"/>
          <c:h val="0.6602750898164381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accen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2.0687793503707048E-2"/>
                  <c:y val="-7.6806984652348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0687793503707048E-2"/>
                  <c:y val="-8.37894378025615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0687793503707155E-2"/>
                  <c:y val="-6.28420783519211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'04'!$B$10:$F$10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'04'!$B$11:$F$11</c:f>
              <c:numCache>
                <c:formatCode>#\ ##0.0</c:formatCode>
                <c:ptCount val="5"/>
                <c:pt idx="0">
                  <c:v>911.9</c:v>
                </c:pt>
                <c:pt idx="1">
                  <c:v>1417</c:v>
                </c:pt>
                <c:pt idx="2">
                  <c:v>947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108939184"/>
        <c:axId val="1108948432"/>
      </c:barChart>
      <c:catAx>
        <c:axId val="1108939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48432"/>
        <c:crosses val="autoZero"/>
        <c:auto val="1"/>
        <c:lblAlgn val="ctr"/>
        <c:lblOffset val="100"/>
        <c:noMultiLvlLbl val="0"/>
      </c:catAx>
      <c:valAx>
        <c:axId val="110894843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08939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5665304658698506"/>
          <c:y val="4.05063183477674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'04'!$A$18</c:f>
              <c:strCache>
                <c:ptCount val="1"/>
                <c:pt idx="0">
                  <c:v>2.2.2. Топливно-энергетический комплекс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'04'!$B$17:$F$17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'04'!$B$18:$F$18</c:f>
              <c:numCache>
                <c:formatCode>#\ ##0.0</c:formatCode>
                <c:ptCount val="5"/>
                <c:pt idx="1">
                  <c:v>1566</c:v>
                </c:pt>
                <c:pt idx="2">
                  <c:v>1720</c:v>
                </c:pt>
                <c:pt idx="3">
                  <c:v>1637.5</c:v>
                </c:pt>
                <c:pt idx="4">
                  <c:v>1020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08944080"/>
        <c:axId val="1108948976"/>
      </c:barChart>
      <c:catAx>
        <c:axId val="1108944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48976"/>
        <c:crosses val="autoZero"/>
        <c:auto val="1"/>
        <c:lblAlgn val="ctr"/>
        <c:lblOffset val="100"/>
        <c:noMultiLvlLbl val="0"/>
      </c:catAx>
      <c:valAx>
        <c:axId val="110894897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08944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200" b="1" i="1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1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rPr>
              <a:t>2.2.3. Сельское хозяйство и рыболовство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200" b="1" i="1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'04'!$A$14</c:f>
              <c:strCache>
                <c:ptCount val="1"/>
                <c:pt idx="0">
                  <c:v>2.2.3 Сельское хозяйство и рыболовство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336699"/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'04'!$B$13:$F$13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'04'!$B$14:$F$14</c:f>
              <c:numCache>
                <c:formatCode>#\ ##0.0</c:formatCode>
                <c:ptCount val="5"/>
                <c:pt idx="0">
                  <c:v>19329.3</c:v>
                </c:pt>
                <c:pt idx="1">
                  <c:v>20303</c:v>
                </c:pt>
                <c:pt idx="2">
                  <c:v>7568.7</c:v>
                </c:pt>
                <c:pt idx="3">
                  <c:v>6952.7</c:v>
                </c:pt>
                <c:pt idx="4">
                  <c:v>6658.7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108939728"/>
        <c:axId val="1108940272"/>
      </c:barChart>
      <c:catAx>
        <c:axId val="1108939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40272"/>
        <c:crosses val="autoZero"/>
        <c:auto val="1"/>
        <c:lblAlgn val="ctr"/>
        <c:lblOffset val="100"/>
        <c:noMultiLvlLbl val="0"/>
      </c:catAx>
      <c:valAx>
        <c:axId val="110894027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08939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200" b="1" i="1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1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rPr>
              <a:t>2.2.4 Транспорт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200" b="1" i="1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'04'!$A$34</c:f>
              <c:strCache>
                <c:ptCount val="1"/>
                <c:pt idx="0">
                  <c:v>Транспорт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336699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6699"/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'04'!$B$33:$F$33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'04'!$B$34:$F$34</c:f>
              <c:numCache>
                <c:formatCode>#\ ##0.0</c:formatCode>
                <c:ptCount val="5"/>
                <c:pt idx="0">
                  <c:v>9832.2000000000007</c:v>
                </c:pt>
                <c:pt idx="1">
                  <c:v>7011.1</c:v>
                </c:pt>
                <c:pt idx="2">
                  <c:v>417.1</c:v>
                </c:pt>
                <c:pt idx="3">
                  <c:v>407.7</c:v>
                </c:pt>
                <c:pt idx="4">
                  <c:v>357.7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108940816"/>
        <c:axId val="1108941360"/>
      </c:barChart>
      <c:catAx>
        <c:axId val="1108940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41360"/>
        <c:crosses val="autoZero"/>
        <c:auto val="1"/>
        <c:lblAlgn val="ctr"/>
        <c:lblOffset val="100"/>
        <c:noMultiLvlLbl val="0"/>
      </c:catAx>
      <c:valAx>
        <c:axId val="1108941360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0894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200" b="1" i="1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1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rPr>
              <a:t>2.2.5 Дорожное хозяйство (дорожные фонды)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200" b="1" i="1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'04'!$A$41</c:f>
              <c:strCache>
                <c:ptCount val="1"/>
                <c:pt idx="0">
                  <c:v>Дорожное хозяйство (дорожные фонды)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336699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336699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336699"/>
              </a:solidFill>
              <a:ln>
                <a:solidFill>
                  <a:srgbClr val="336699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'04'!$B$40:$F$40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'04'!$B$41:$F$41</c:f>
              <c:numCache>
                <c:formatCode>#\ ##0.0</c:formatCode>
                <c:ptCount val="5"/>
                <c:pt idx="0">
                  <c:v>9832.2000000000007</c:v>
                </c:pt>
                <c:pt idx="1">
                  <c:v>7011.1</c:v>
                </c:pt>
                <c:pt idx="2">
                  <c:v>78.5</c:v>
                </c:pt>
                <c:pt idx="3">
                  <c:v>76</c:v>
                </c:pt>
                <c:pt idx="4">
                  <c:v>97.1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108941904"/>
        <c:axId val="1108942992"/>
      </c:barChart>
      <c:catAx>
        <c:axId val="1108941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33669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42992"/>
        <c:crosses val="autoZero"/>
        <c:auto val="1"/>
        <c:lblAlgn val="ctr"/>
        <c:lblOffset val="100"/>
        <c:noMultiLvlLbl val="0"/>
      </c:catAx>
      <c:valAx>
        <c:axId val="110894299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0894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200" b="1" i="1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1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rPr>
              <a:t>2.2.6 Другие вопросы в области национальной экономики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200" b="1" i="1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'04'!$A$59</c:f>
              <c:strCache>
                <c:ptCount val="1"/>
                <c:pt idx="0">
                  <c:v>Другие вопросы в области национальной экономики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336699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solidFill>
                  <a:srgbClr val="336699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336699"/>
              </a:solidFill>
              <a:ln>
                <a:solidFill>
                  <a:srgbClr val="336699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336699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336699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-2.2222222222222223E-2"/>
                  <c:y val="-5.350324553589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'04'!$B$58:$F$58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'04'!$B$59:$F$59</c:f>
              <c:numCache>
                <c:formatCode>#\ ##0.0</c:formatCode>
                <c:ptCount val="5"/>
                <c:pt idx="0">
                  <c:v>5619.1</c:v>
                </c:pt>
                <c:pt idx="1">
                  <c:v>12105.8</c:v>
                </c:pt>
                <c:pt idx="2" formatCode="General">
                  <c:v>900</c:v>
                </c:pt>
                <c:pt idx="3" formatCode="General">
                  <c:v>190</c:v>
                </c:pt>
                <c:pt idx="4" formatCode="General">
                  <c:v>100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108950608"/>
        <c:axId val="1108950064"/>
      </c:barChart>
      <c:catAx>
        <c:axId val="1108950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33669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950064"/>
        <c:crosses val="autoZero"/>
        <c:auto val="1"/>
        <c:lblAlgn val="ctr"/>
        <c:lblOffset val="100"/>
        <c:noMultiLvlLbl val="0"/>
      </c:catAx>
      <c:valAx>
        <c:axId val="1108950064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0895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/>
              <a:t>2.4 ЖИЛИЩНО-КОММУНАЛЬНОЕ ХОЗЯЙСТВО</a:t>
            </a:r>
            <a:endParaRPr lang="ru-RU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3965441819772531E-2"/>
          <c:y val="0.19344656485748427"/>
          <c:w val="0.93888888888888888"/>
          <c:h val="0.529044239556930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'05'!$A$2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'05'!$B$1:$F$1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'05'!$B$2:$F$2</c:f>
              <c:numCache>
                <c:formatCode>#\ ##0.0</c:formatCode>
                <c:ptCount val="5"/>
                <c:pt idx="0">
                  <c:v>22699.7</c:v>
                </c:pt>
                <c:pt idx="1">
                  <c:v>8972.5</c:v>
                </c:pt>
                <c:pt idx="2">
                  <c:v>5424.1</c:v>
                </c:pt>
                <c:pt idx="3" formatCode="0.0">
                  <c:v>165.3</c:v>
                </c:pt>
                <c:pt idx="4" formatCode="0.0">
                  <c:v>111.7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3"/>
        <c:overlap val="-27"/>
        <c:axId val="1162228736"/>
        <c:axId val="1162224384"/>
      </c:barChart>
      <c:catAx>
        <c:axId val="116222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224384"/>
        <c:crosses val="autoZero"/>
        <c:auto val="1"/>
        <c:lblAlgn val="ctr"/>
        <c:lblOffset val="100"/>
        <c:noMultiLvlLbl val="0"/>
      </c:catAx>
      <c:valAx>
        <c:axId val="116222438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62228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i="1">
                <a:solidFill>
                  <a:schemeClr val="tx1"/>
                </a:solidFill>
              </a:rPr>
              <a:t>2.4.1 Жилищное хозяйство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'05'!$A$5</c:f>
              <c:strCache>
                <c:ptCount val="1"/>
                <c:pt idx="0">
                  <c:v>Жилищное хозяйство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'05'!$B$4:$F$4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'05'!$B$5:$F$5</c:f>
              <c:numCache>
                <c:formatCode>#\ ##0.0</c:formatCode>
                <c:ptCount val="5"/>
                <c:pt idx="0">
                  <c:v>1264.5</c:v>
                </c:pt>
                <c:pt idx="1">
                  <c:v>2326.4</c:v>
                </c:pt>
                <c:pt idx="2">
                  <c:v>240.2</c:v>
                </c:pt>
                <c:pt idx="3">
                  <c:v>165.3</c:v>
                </c:pt>
                <c:pt idx="4">
                  <c:v>111.7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2229280"/>
        <c:axId val="1162223296"/>
      </c:barChart>
      <c:catAx>
        <c:axId val="1162229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223296"/>
        <c:crosses val="autoZero"/>
        <c:auto val="1"/>
        <c:lblAlgn val="ctr"/>
        <c:lblOffset val="100"/>
        <c:noMultiLvlLbl val="0"/>
      </c:catAx>
      <c:valAx>
        <c:axId val="116222329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22292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i="1">
                <a:solidFill>
                  <a:schemeClr val="tx1"/>
                </a:solidFill>
              </a:rPr>
              <a:t>2.4.2 Коммунальное хозяйство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'05'!$A$8</c:f>
              <c:strCache>
                <c:ptCount val="1"/>
                <c:pt idx="0">
                  <c:v>Коммунальное хозяйство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9444444444444344E-2"/>
                  <c:y val="-8.86203142881067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'05'!$B$7:$F$7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'05'!$B$8:$F$8</c:f>
              <c:numCache>
                <c:formatCode>#\ ##0.0</c:formatCode>
                <c:ptCount val="5"/>
                <c:pt idx="0">
                  <c:v>16539.7</c:v>
                </c:pt>
                <c:pt idx="1">
                  <c:v>6646.1</c:v>
                </c:pt>
                <c:pt idx="2">
                  <c:v>4702.3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2218400"/>
        <c:axId val="1162226016"/>
      </c:barChart>
      <c:catAx>
        <c:axId val="1162218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226016"/>
        <c:crosses val="autoZero"/>
        <c:auto val="1"/>
        <c:lblAlgn val="ctr"/>
        <c:lblOffset val="100"/>
        <c:noMultiLvlLbl val="0"/>
      </c:catAx>
      <c:valAx>
        <c:axId val="116222601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221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8899820850072611"/>
          <c:w val="0.93553113553113554"/>
          <c:h val="0.71100179149927389"/>
        </c:manualLayout>
      </c:layout>
      <c:lineChart>
        <c:grouping val="standard"/>
        <c:varyColors val="0"/>
        <c:ser>
          <c:idx val="0"/>
          <c:order val="0"/>
          <c:tx>
            <c:strRef>
              <c:f>СЭР!$A$18</c:f>
              <c:strCache>
                <c:ptCount val="1"/>
                <c:pt idx="0">
                  <c:v>в процентах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tx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6.9641873278236913E-2"/>
                  <c:y val="-0.1307190439463015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8622589531680439E-2"/>
                  <c:y val="0.1045752351570412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3112947658402153E-2"/>
                  <c:y val="0.10457523515704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0358126721763187E-2"/>
                  <c:y val="0.1220044410165479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3112947658402104E-2"/>
                  <c:y val="0.1045752351570412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СЭР!$B$16:$F$16</c:f>
              <c:strCache>
                <c:ptCount val="5"/>
                <c:pt idx="0">
                  <c:v>2023 г. (отчет)</c:v>
                </c:pt>
                <c:pt idx="1">
                  <c:v>2024 г. (оценка)</c:v>
                </c:pt>
                <c:pt idx="2">
                  <c:v>2025 г. (прогноз)</c:v>
                </c:pt>
                <c:pt idx="3">
                  <c:v>2026 г. (прогноз)</c:v>
                </c:pt>
                <c:pt idx="4">
                  <c:v>2027 г. (прогноз)</c:v>
                </c:pt>
              </c:strCache>
            </c:strRef>
          </c:cat>
          <c:val>
            <c:numRef>
              <c:f>СЭР!$B$18:$F$18</c:f>
              <c:numCache>
                <c:formatCode>0.0</c:formatCode>
                <c:ptCount val="5"/>
                <c:pt idx="0">
                  <c:v>89.9</c:v>
                </c:pt>
                <c:pt idx="1">
                  <c:v>102.5</c:v>
                </c:pt>
                <c:pt idx="2">
                  <c:v>102.2</c:v>
                </c:pt>
                <c:pt idx="3">
                  <c:v>101</c:v>
                </c:pt>
                <c:pt idx="4">
                  <c:v>101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09704464"/>
        <c:axId val="1109690864"/>
      </c:lineChart>
      <c:catAx>
        <c:axId val="11097044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09690864"/>
        <c:crosses val="autoZero"/>
        <c:auto val="1"/>
        <c:lblAlgn val="ctr"/>
        <c:lblOffset val="100"/>
        <c:noMultiLvlLbl val="0"/>
      </c:catAx>
      <c:valAx>
        <c:axId val="110969086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10970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i="1">
                <a:solidFill>
                  <a:schemeClr val="tx1"/>
                </a:solidFill>
              </a:rPr>
              <a:t>2.4.3</a:t>
            </a:r>
            <a:r>
              <a:rPr lang="ru-RU" sz="1200" i="1" baseline="0">
                <a:solidFill>
                  <a:schemeClr val="tx1"/>
                </a:solidFill>
              </a:rPr>
              <a:t> </a:t>
            </a:r>
            <a:r>
              <a:rPr lang="ru-RU" sz="1200" i="1">
                <a:solidFill>
                  <a:schemeClr val="tx1"/>
                </a:solidFill>
              </a:rPr>
              <a:t>Благоустройство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'05'!$A$11</c:f>
              <c:strCache>
                <c:ptCount val="1"/>
                <c:pt idx="0">
                  <c:v>Благоустройство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'05'!$B$10:$F$10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'05'!$B$11:$F$11</c:f>
              <c:numCache>
                <c:formatCode>#\ ##0.0</c:formatCode>
                <c:ptCount val="5"/>
                <c:pt idx="0">
                  <c:v>4895.5</c:v>
                </c:pt>
                <c:pt idx="1">
                  <c:v>0</c:v>
                </c:pt>
                <c:pt idx="2">
                  <c:v>481.6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62224928"/>
        <c:axId val="1162225472"/>
      </c:barChart>
      <c:catAx>
        <c:axId val="1162224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225472"/>
        <c:crosses val="autoZero"/>
        <c:auto val="1"/>
        <c:lblAlgn val="ctr"/>
        <c:lblOffset val="100"/>
        <c:noMultiLvlLbl val="0"/>
      </c:catAx>
      <c:valAx>
        <c:axId val="116222547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2224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/>
              <a:t>2.4 </a:t>
            </a:r>
            <a:r>
              <a:rPr lang="ru-RU" b="1" dirty="0"/>
              <a:t>ОХРАНА ОКРУЖАЮЩЕЙ СРЕДЫ</a:t>
            </a:r>
          </a:p>
        </c:rich>
      </c:tx>
      <c:layout>
        <c:manualLayout>
          <c:xMode val="edge"/>
          <c:yMode val="edge"/>
          <c:x val="0.19335411198600175"/>
          <c:y val="2.22922650521059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1111111111111109E-2"/>
          <c:y val="0.19363444152814233"/>
          <c:w val="0.93888888888888888"/>
          <c:h val="0.601975430154564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'06'!$A$3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'06'!$B$2:$F$2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'06'!$B$3:$F$3</c:f>
              <c:numCache>
                <c:formatCode>0.0</c:formatCode>
                <c:ptCount val="5"/>
                <c:pt idx="0" formatCode="General">
                  <c:v>72.900000000000006</c:v>
                </c:pt>
                <c:pt idx="1">
                  <c:v>65.099999999999994</c:v>
                </c:pt>
                <c:pt idx="2">
                  <c:v>3825.4</c:v>
                </c:pt>
                <c:pt idx="3">
                  <c:v>39.299999999999997</c:v>
                </c:pt>
                <c:pt idx="4">
                  <c:v>39.299999999999997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-27"/>
        <c:axId val="1162223840"/>
        <c:axId val="1162222208"/>
      </c:barChart>
      <c:catAx>
        <c:axId val="116222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222208"/>
        <c:crosses val="autoZero"/>
        <c:auto val="1"/>
        <c:lblAlgn val="ctr"/>
        <c:lblOffset val="100"/>
        <c:noMultiLvlLbl val="0"/>
      </c:catAx>
      <c:valAx>
        <c:axId val="1162222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62223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i="1">
                <a:solidFill>
                  <a:schemeClr val="tx1"/>
                </a:solidFill>
              </a:rPr>
              <a:t>2.4.1 Другие вопросы в области охраны окружающей среды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'06'!$A$6</c:f>
              <c:strCache>
                <c:ptCount val="1"/>
                <c:pt idx="0">
                  <c:v>2.4.1  Другие вопросы в области охраны окружающей среды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'06'!$B$5:$F$5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'06'!$B$6:$F$6</c:f>
              <c:numCache>
                <c:formatCode>0.0</c:formatCode>
                <c:ptCount val="5"/>
                <c:pt idx="0" formatCode="General">
                  <c:v>72.900000000000006</c:v>
                </c:pt>
                <c:pt idx="1">
                  <c:v>65.099999999999994</c:v>
                </c:pt>
                <c:pt idx="2">
                  <c:v>3825.4</c:v>
                </c:pt>
                <c:pt idx="3">
                  <c:v>39.299999999999997</c:v>
                </c:pt>
                <c:pt idx="4">
                  <c:v>39.299999999999997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62229824"/>
        <c:axId val="1162226560"/>
      </c:barChart>
      <c:catAx>
        <c:axId val="1162229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226560"/>
        <c:crosses val="autoZero"/>
        <c:auto val="1"/>
        <c:lblAlgn val="ctr"/>
        <c:lblOffset val="100"/>
        <c:noMultiLvlLbl val="0"/>
      </c:catAx>
      <c:valAx>
        <c:axId val="1162226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6222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 i="1">
                <a:solidFill>
                  <a:schemeClr val="tx1"/>
                </a:solidFill>
              </a:rPr>
              <a:t>2.5 ОБРАЗОВАНИЕ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'07'!$A$2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rgbClr val="808000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CCC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CCFF33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'07'!$B$1:$F$1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'07'!$B$2:$F$2</c:f>
              <c:numCache>
                <c:formatCode>#\ ##0.0</c:formatCode>
                <c:ptCount val="5"/>
                <c:pt idx="0">
                  <c:v>505684.4</c:v>
                </c:pt>
                <c:pt idx="1">
                  <c:v>527967</c:v>
                </c:pt>
                <c:pt idx="2">
                  <c:v>438742</c:v>
                </c:pt>
                <c:pt idx="3">
                  <c:v>420781</c:v>
                </c:pt>
                <c:pt idx="4">
                  <c:v>413118.6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-27"/>
        <c:axId val="1162216768"/>
        <c:axId val="1162218944"/>
      </c:barChart>
      <c:catAx>
        <c:axId val="116221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218944"/>
        <c:crosses val="autoZero"/>
        <c:auto val="1"/>
        <c:lblAlgn val="ctr"/>
        <c:lblOffset val="100"/>
        <c:noMultiLvlLbl val="0"/>
      </c:catAx>
      <c:valAx>
        <c:axId val="116221894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6221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200" b="0" i="1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b="0" i="1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2.5.1 Дошкольное образование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200" b="0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'07'!$A$5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080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CCC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CCFF33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0"/>
                  <c:y val="-5.07181553881051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'07'!$B$4:$F$4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'07'!$B$5:$F$5</c:f>
              <c:numCache>
                <c:formatCode>#\ ##0.0</c:formatCode>
                <c:ptCount val="5"/>
                <c:pt idx="0">
                  <c:v>75400.100000000006</c:v>
                </c:pt>
                <c:pt idx="1">
                  <c:v>84106.1</c:v>
                </c:pt>
                <c:pt idx="2">
                  <c:v>87577.4</c:v>
                </c:pt>
                <c:pt idx="3">
                  <c:v>83083</c:v>
                </c:pt>
                <c:pt idx="4">
                  <c:v>78612.100000000006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62222752"/>
        <c:axId val="1162227648"/>
      </c:barChart>
      <c:catAx>
        <c:axId val="1162222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227648"/>
        <c:crosses val="autoZero"/>
        <c:auto val="1"/>
        <c:lblAlgn val="ctr"/>
        <c:lblOffset val="100"/>
        <c:noMultiLvlLbl val="0"/>
      </c:catAx>
      <c:valAx>
        <c:axId val="1162227648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222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200" b="0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'07'!$A$9</c:f>
              <c:strCache>
                <c:ptCount val="1"/>
                <c:pt idx="0">
                  <c:v>2.5.2 Общее образование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080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CCC00"/>
              </a:solidFill>
              <a:ln>
                <a:solidFill>
                  <a:srgbClr val="CCCC00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CCFF33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'07'!$B$8:$F$8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'07'!$B$9:$F$9</c:f>
              <c:numCache>
                <c:formatCode>#\ ##0.0</c:formatCode>
                <c:ptCount val="5"/>
                <c:pt idx="0">
                  <c:v>275554.90000000002</c:v>
                </c:pt>
                <c:pt idx="1">
                  <c:v>319514</c:v>
                </c:pt>
                <c:pt idx="2">
                  <c:v>272253.5</c:v>
                </c:pt>
                <c:pt idx="3">
                  <c:v>264984.5</c:v>
                </c:pt>
                <c:pt idx="4">
                  <c:v>263805.8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2230368"/>
        <c:axId val="1162228192"/>
      </c:barChart>
      <c:catAx>
        <c:axId val="1162230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228192"/>
        <c:crosses val="autoZero"/>
        <c:auto val="1"/>
        <c:lblAlgn val="ctr"/>
        <c:lblOffset val="100"/>
        <c:noMultiLvlLbl val="0"/>
      </c:catAx>
      <c:valAx>
        <c:axId val="116222819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223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i="1">
                <a:solidFill>
                  <a:schemeClr val="tx1"/>
                </a:solidFill>
              </a:rPr>
              <a:t>2.5.3 Дополнительное образование детей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'07'!$A$12</c:f>
              <c:strCache>
                <c:ptCount val="1"/>
                <c:pt idx="0">
                  <c:v>2.5.3 Дополнительное образование детей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080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CCC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CCFF33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3.3333333333333333E-2"/>
                  <c:y val="-5.74332319835268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'07'!$B$11:$F$11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'07'!$B$12:$F$12</c:f>
              <c:numCache>
                <c:formatCode>#\ ##0.0</c:formatCode>
                <c:ptCount val="5"/>
                <c:pt idx="0">
                  <c:v>74047.5</c:v>
                </c:pt>
                <c:pt idx="1">
                  <c:v>60680.1</c:v>
                </c:pt>
                <c:pt idx="2">
                  <c:v>34371</c:v>
                </c:pt>
                <c:pt idx="3">
                  <c:v>32285</c:v>
                </c:pt>
                <c:pt idx="4">
                  <c:v>31954.5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2217312"/>
        <c:axId val="1162217856"/>
      </c:barChart>
      <c:catAx>
        <c:axId val="1162217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217856"/>
        <c:crosses val="autoZero"/>
        <c:auto val="1"/>
        <c:lblAlgn val="ctr"/>
        <c:lblOffset val="100"/>
        <c:noMultiLvlLbl val="0"/>
      </c:catAx>
      <c:valAx>
        <c:axId val="116221785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221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'07'!$A$16</c:f>
              <c:strCache>
                <c:ptCount val="1"/>
                <c:pt idx="0">
                  <c:v>2.5.4 Профессиональная подготовка, переподготовка и повышение квалификации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080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CCC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CCFF33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'07'!$B$15:$F$15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'07'!$B$16:$F$16</c:f>
              <c:numCache>
                <c:formatCode>#\ ##0.0</c:formatCode>
                <c:ptCount val="5"/>
                <c:pt idx="0">
                  <c:v>130</c:v>
                </c:pt>
                <c:pt idx="1">
                  <c:v>138.9</c:v>
                </c:pt>
                <c:pt idx="2">
                  <c:v>39.4</c:v>
                </c:pt>
                <c:pt idx="3">
                  <c:v>8.3000000000000007</c:v>
                </c:pt>
                <c:pt idx="4">
                  <c:v>8.1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2219488"/>
        <c:axId val="1162227104"/>
      </c:barChart>
      <c:catAx>
        <c:axId val="1162219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227104"/>
        <c:crosses val="autoZero"/>
        <c:auto val="1"/>
        <c:lblAlgn val="ctr"/>
        <c:lblOffset val="100"/>
        <c:noMultiLvlLbl val="0"/>
      </c:catAx>
      <c:valAx>
        <c:axId val="1162227104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2219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'07'!$A$19</c:f>
              <c:strCache>
                <c:ptCount val="1"/>
                <c:pt idx="0">
                  <c:v>2.5.5 Молодежная политика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080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CCC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CCFF33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'07'!$B$18:$F$18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'07'!$B$19:$F$19</c:f>
              <c:numCache>
                <c:formatCode>#\ ##0.0</c:formatCode>
                <c:ptCount val="5"/>
                <c:pt idx="0">
                  <c:v>4870.8999999999996</c:v>
                </c:pt>
                <c:pt idx="1">
                  <c:v>6017.6</c:v>
                </c:pt>
                <c:pt idx="2">
                  <c:v>6732.9</c:v>
                </c:pt>
                <c:pt idx="3">
                  <c:v>5192.8999999999996</c:v>
                </c:pt>
                <c:pt idx="4">
                  <c:v>4511.6000000000004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2220032"/>
        <c:axId val="1162220576"/>
      </c:barChart>
      <c:catAx>
        <c:axId val="1162220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220576"/>
        <c:crosses val="autoZero"/>
        <c:auto val="1"/>
        <c:lblAlgn val="ctr"/>
        <c:lblOffset val="100"/>
        <c:noMultiLvlLbl val="0"/>
      </c:catAx>
      <c:valAx>
        <c:axId val="116222057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222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200" b="0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'07'!$A$22</c:f>
              <c:strCache>
                <c:ptCount val="1"/>
                <c:pt idx="0">
                  <c:v>2.5.6 Другие вопросы в области образования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080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CCC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CCFF33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'07'!$B$21:$F$21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'07'!$B$22:$F$22</c:f>
              <c:numCache>
                <c:formatCode>#\ ##0.0</c:formatCode>
                <c:ptCount val="5"/>
                <c:pt idx="0">
                  <c:v>50919.3</c:v>
                </c:pt>
                <c:pt idx="1">
                  <c:v>57510.3</c:v>
                </c:pt>
                <c:pt idx="2">
                  <c:v>37767.9</c:v>
                </c:pt>
                <c:pt idx="3">
                  <c:v>35227.5</c:v>
                </c:pt>
                <c:pt idx="4">
                  <c:v>35452.400000000001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2230912"/>
        <c:axId val="1162215680"/>
      </c:barChart>
      <c:catAx>
        <c:axId val="1162230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215680"/>
        <c:crosses val="autoZero"/>
        <c:auto val="1"/>
        <c:lblAlgn val="ctr"/>
        <c:lblOffset val="100"/>
        <c:noMultiLvlLbl val="0"/>
      </c:catAx>
      <c:valAx>
        <c:axId val="1162215680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2230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7222222222222221E-2"/>
          <c:y val="0.39676873466479867"/>
          <c:w val="0.93888888888888888"/>
          <c:h val="0.47746244697921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СЭР!$A$22</c:f>
              <c:strCache>
                <c:ptCount val="1"/>
                <c:pt idx="0">
                  <c:v>Инвестиции в основной капитал без субъектов малого предпринимательства (млн. рублей)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СЭР!$B$20:$F$20</c:f>
              <c:strCache>
                <c:ptCount val="5"/>
                <c:pt idx="0">
                  <c:v>2023 г. (отчет)</c:v>
                </c:pt>
                <c:pt idx="1">
                  <c:v>2024 г. (оценка)</c:v>
                </c:pt>
                <c:pt idx="2">
                  <c:v>2025 г. (прогноз)</c:v>
                </c:pt>
                <c:pt idx="3">
                  <c:v>2026 г. (прогноз)</c:v>
                </c:pt>
                <c:pt idx="4">
                  <c:v>2027 г. (прогноз)</c:v>
                </c:pt>
              </c:strCache>
            </c:strRef>
          </c:cat>
          <c:val>
            <c:numRef>
              <c:f>СЭР!$B$22:$F$22</c:f>
              <c:numCache>
                <c:formatCode>#\ ##0.0</c:formatCode>
                <c:ptCount val="5"/>
                <c:pt idx="0">
                  <c:v>333.9</c:v>
                </c:pt>
                <c:pt idx="1">
                  <c:v>352.9</c:v>
                </c:pt>
                <c:pt idx="2">
                  <c:v>356.4</c:v>
                </c:pt>
                <c:pt idx="3">
                  <c:v>360</c:v>
                </c:pt>
                <c:pt idx="4">
                  <c:v>363.6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9701744"/>
        <c:axId val="1109696848"/>
      </c:barChart>
      <c:catAx>
        <c:axId val="110970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9696848"/>
        <c:crosses val="autoZero"/>
        <c:auto val="1"/>
        <c:lblAlgn val="ctr"/>
        <c:lblOffset val="100"/>
        <c:noMultiLvlLbl val="0"/>
      </c:catAx>
      <c:valAx>
        <c:axId val="110969684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097017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1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b="0" i="1">
                <a:solidFill>
                  <a:schemeClr val="tx1"/>
                </a:solidFill>
              </a:rPr>
              <a:t>2</a:t>
            </a:r>
            <a:r>
              <a:rPr lang="ru-RU" sz="1200" b="0" i="1">
                <a:solidFill>
                  <a:schemeClr val="tx1"/>
                </a:solidFill>
              </a:rPr>
              <a:t>.6</a:t>
            </a:r>
            <a:r>
              <a:rPr lang="ru-RU" sz="1200" b="0" i="1" baseline="0">
                <a:solidFill>
                  <a:schemeClr val="tx1"/>
                </a:solidFill>
              </a:rPr>
              <a:t> </a:t>
            </a:r>
            <a:r>
              <a:rPr lang="ru-RU" sz="1200" b="0" i="1">
                <a:solidFill>
                  <a:schemeClr val="tx1"/>
                </a:solidFill>
              </a:rPr>
              <a:t>КУЛЬТУРА, КИНЕМАТОГРАФИЯ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'08'!$A$2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'08'!$B$1:$F$1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'08'!$B$2:$F$2</c:f>
              <c:numCache>
                <c:formatCode>#\ ##0.0</c:formatCode>
                <c:ptCount val="5"/>
                <c:pt idx="0">
                  <c:v>53388.5</c:v>
                </c:pt>
                <c:pt idx="1">
                  <c:v>69206</c:v>
                </c:pt>
                <c:pt idx="2">
                  <c:v>43770.8</c:v>
                </c:pt>
                <c:pt idx="3">
                  <c:v>37160.9</c:v>
                </c:pt>
                <c:pt idx="4">
                  <c:v>35452.400000000001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overlap val="-27"/>
        <c:axId val="1162221120"/>
        <c:axId val="1162221664"/>
      </c:barChart>
      <c:catAx>
        <c:axId val="116222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221664"/>
        <c:crosses val="autoZero"/>
        <c:auto val="1"/>
        <c:lblAlgn val="ctr"/>
        <c:lblOffset val="100"/>
        <c:noMultiLvlLbl val="0"/>
      </c:catAx>
      <c:valAx>
        <c:axId val="116222166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62221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'08'!$A$5</c:f>
              <c:strCache>
                <c:ptCount val="1"/>
                <c:pt idx="0">
                  <c:v>2.6.1 Культура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-8.8888888888888892E-2"/>
                  <c:y val="-8.12182741116752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'08'!$B$4:$F$4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'08'!$B$5:$F$5</c:f>
              <c:numCache>
                <c:formatCode>#\ ##0.0</c:formatCode>
                <c:ptCount val="5"/>
                <c:pt idx="0">
                  <c:v>39652.199999999997</c:v>
                </c:pt>
                <c:pt idx="1">
                  <c:v>53873.9</c:v>
                </c:pt>
                <c:pt idx="2">
                  <c:v>30701.8</c:v>
                </c:pt>
                <c:pt idx="3">
                  <c:v>25881.3</c:v>
                </c:pt>
                <c:pt idx="4">
                  <c:v>24682.3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2216224"/>
        <c:axId val="1163745104"/>
      </c:barChart>
      <c:catAx>
        <c:axId val="1162216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45104"/>
        <c:crosses val="autoZero"/>
        <c:auto val="1"/>
        <c:lblAlgn val="ctr"/>
        <c:lblOffset val="100"/>
        <c:noMultiLvlLbl val="0"/>
      </c:catAx>
      <c:valAx>
        <c:axId val="1163745104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221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200" b="0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'08'!$A$9</c:f>
              <c:strCache>
                <c:ptCount val="1"/>
                <c:pt idx="0">
                  <c:v>2.6.2 Другие вопросы в области культуры, кинематографии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'08'!$B$8:$F$8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'08'!$B$9:$F$9</c:f>
              <c:numCache>
                <c:formatCode>#\ ##0.0</c:formatCode>
                <c:ptCount val="5"/>
                <c:pt idx="0">
                  <c:v>13736.3</c:v>
                </c:pt>
                <c:pt idx="1">
                  <c:v>15332.2</c:v>
                </c:pt>
                <c:pt idx="2">
                  <c:v>13069.1</c:v>
                </c:pt>
                <c:pt idx="3">
                  <c:v>11279.6</c:v>
                </c:pt>
                <c:pt idx="4">
                  <c:v>10770.1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3752176"/>
        <c:axId val="1163751088"/>
      </c:barChart>
      <c:catAx>
        <c:axId val="1163752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51088"/>
        <c:crosses val="autoZero"/>
        <c:auto val="1"/>
        <c:lblAlgn val="ctr"/>
        <c:lblOffset val="100"/>
        <c:noMultiLvlLbl val="0"/>
      </c:catAx>
      <c:valAx>
        <c:axId val="1163751088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3752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'10'!$A$2</c:f>
              <c:strCache>
                <c:ptCount val="1"/>
                <c:pt idx="0">
                  <c:v>2.7 СОЦИАЛЬНАЯ ПОЛИТИКА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99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966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C66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99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'10'!$B$1:$F$1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'10'!$B$2:$F$2</c:f>
              <c:numCache>
                <c:formatCode>#\ ##0.0</c:formatCode>
                <c:ptCount val="5"/>
                <c:pt idx="0">
                  <c:v>20141.599999999999</c:v>
                </c:pt>
                <c:pt idx="1">
                  <c:v>22320.3</c:v>
                </c:pt>
                <c:pt idx="2">
                  <c:v>20386.900000000001</c:v>
                </c:pt>
                <c:pt idx="3">
                  <c:v>19823.400000000001</c:v>
                </c:pt>
                <c:pt idx="4">
                  <c:v>18692.5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-27"/>
        <c:axId val="1163742928"/>
        <c:axId val="1163743472"/>
      </c:barChart>
      <c:catAx>
        <c:axId val="116374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43472"/>
        <c:crosses val="autoZero"/>
        <c:auto val="1"/>
        <c:lblAlgn val="ctr"/>
        <c:lblOffset val="100"/>
        <c:noMultiLvlLbl val="0"/>
      </c:catAx>
      <c:valAx>
        <c:axId val="116374347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6374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1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i="1" dirty="0">
                <a:solidFill>
                  <a:schemeClr val="tx1"/>
                </a:solidFill>
              </a:rPr>
              <a:t>2.7.1 Пенсионное обеспечение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'10'!$A$6</c:f>
              <c:strCache>
                <c:ptCount val="1"/>
                <c:pt idx="0">
                  <c:v>Пенсионное обеспечение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99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966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C66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99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-3.888888888888889E-2"/>
                  <c:y val="-9.45626242840790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'10'!$B$5:$F$5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'10'!$B$6:$F$6</c:f>
              <c:numCache>
                <c:formatCode>#\ ##0.0</c:formatCode>
                <c:ptCount val="5"/>
                <c:pt idx="0">
                  <c:v>1725.4</c:v>
                </c:pt>
                <c:pt idx="1">
                  <c:v>1820.2</c:v>
                </c:pt>
                <c:pt idx="2">
                  <c:v>2284.6999999999998</c:v>
                </c:pt>
                <c:pt idx="3">
                  <c:v>1520.2</c:v>
                </c:pt>
                <c:pt idx="4">
                  <c:v>1067.2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63744016"/>
        <c:axId val="1163744560"/>
      </c:barChart>
      <c:catAx>
        <c:axId val="1163744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44560"/>
        <c:crosses val="autoZero"/>
        <c:auto val="1"/>
        <c:lblAlgn val="ctr"/>
        <c:lblOffset val="100"/>
        <c:noMultiLvlLbl val="0"/>
      </c:catAx>
      <c:valAx>
        <c:axId val="1163744560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3744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'10'!$A$10</c:f>
              <c:strCache>
                <c:ptCount val="1"/>
                <c:pt idx="0">
                  <c:v>2.7.2 Социальное обеспечение населения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9900"/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966"/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solidFill>
                  <a:schemeClr val="accen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'10'!$B$9:$F$9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'10'!$B$10:$F$10</c:f>
              <c:numCache>
                <c:formatCode>#\ ##0.0</c:formatCode>
                <c:ptCount val="5"/>
                <c:pt idx="0">
                  <c:v>282.5</c:v>
                </c:pt>
                <c:pt idx="1">
                  <c:v>332.6</c:v>
                </c:pt>
                <c:pt idx="2">
                  <c:v>42</c:v>
                </c:pt>
                <c:pt idx="3">
                  <c:v>719.4</c:v>
                </c:pt>
                <c:pt idx="4">
                  <c:v>20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3745648"/>
        <c:axId val="1163741296"/>
      </c:barChart>
      <c:catAx>
        <c:axId val="1163745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41296"/>
        <c:crosses val="autoZero"/>
        <c:auto val="1"/>
        <c:lblAlgn val="ctr"/>
        <c:lblOffset val="100"/>
        <c:noMultiLvlLbl val="0"/>
      </c:catAx>
      <c:valAx>
        <c:axId val="116374129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3745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1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b="0" i="1"/>
              <a:t>2.7.3 Охрана семьи и детства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'10'!$A$14</c:f>
              <c:strCache>
                <c:ptCount val="1"/>
                <c:pt idx="0">
                  <c:v>2.7.3 Охрана семьи и детства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99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966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C66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99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'10'!$B$13:$F$13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'10'!$B$14:$F$14</c:f>
              <c:numCache>
                <c:formatCode>#\ ##0.0</c:formatCode>
                <c:ptCount val="5"/>
                <c:pt idx="0">
                  <c:v>14972.9</c:v>
                </c:pt>
                <c:pt idx="1">
                  <c:v>16997.8</c:v>
                </c:pt>
                <c:pt idx="2">
                  <c:v>14890.5</c:v>
                </c:pt>
                <c:pt idx="3">
                  <c:v>14914</c:v>
                </c:pt>
                <c:pt idx="4">
                  <c:v>14935.6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3742384"/>
        <c:axId val="1163746192"/>
      </c:barChart>
      <c:catAx>
        <c:axId val="1163742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46192"/>
        <c:crosses val="autoZero"/>
        <c:auto val="1"/>
        <c:lblAlgn val="ctr"/>
        <c:lblOffset val="100"/>
        <c:noMultiLvlLbl val="0"/>
      </c:catAx>
      <c:valAx>
        <c:axId val="116374619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3742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i="1" dirty="0"/>
              <a:t>2.7.4 Другие вопросы в области социальной политики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'10'!$A$18</c:f>
              <c:strCache>
                <c:ptCount val="1"/>
                <c:pt idx="0">
                  <c:v>2.7.4 Другие вопросы в области социальной политики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99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966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99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-1.0185067526415994E-16"/>
                  <c:y val="-6.80993263528843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3333333333333332E-3"/>
                  <c:y val="-5.44794610823074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1111111111111212E-2"/>
                  <c:y val="-9.53390568940379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'10'!$B$17:$F$17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'10'!$B$18:$F$18</c:f>
              <c:numCache>
                <c:formatCode>#\ ##0.0</c:formatCode>
                <c:ptCount val="5"/>
                <c:pt idx="0">
                  <c:v>3160.8</c:v>
                </c:pt>
                <c:pt idx="1">
                  <c:v>3169.7</c:v>
                </c:pt>
                <c:pt idx="2">
                  <c:v>14890.5</c:v>
                </c:pt>
                <c:pt idx="3">
                  <c:v>14914</c:v>
                </c:pt>
                <c:pt idx="4">
                  <c:v>14935.6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3748368"/>
        <c:axId val="1163739664"/>
      </c:barChart>
      <c:catAx>
        <c:axId val="1163748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39664"/>
        <c:crosses val="autoZero"/>
        <c:auto val="1"/>
        <c:lblAlgn val="ctr"/>
        <c:lblOffset val="100"/>
        <c:noMultiLvlLbl val="0"/>
      </c:catAx>
      <c:valAx>
        <c:axId val="1163739664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374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1752463188085311E-2"/>
          <c:y val="0.10571451285859682"/>
          <c:w val="0.93888888888888888"/>
          <c:h val="0.670031350247885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'11'!$A$2</c:f>
              <c:strCache>
                <c:ptCount val="1"/>
                <c:pt idx="0">
                  <c:v>2.8 ФИЗИЧЕСКАЯ КУЛЬТУРА И СПОРТ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933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7C8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'11'!$B$1:$F$1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'11'!$B$2:$F$2</c:f>
              <c:numCache>
                <c:formatCode>#\ ##0.0</c:formatCode>
                <c:ptCount val="5"/>
                <c:pt idx="0">
                  <c:v>35285.5</c:v>
                </c:pt>
                <c:pt idx="1">
                  <c:v>2728.6</c:v>
                </c:pt>
                <c:pt idx="2">
                  <c:v>2144.5</c:v>
                </c:pt>
                <c:pt idx="3">
                  <c:v>378</c:v>
                </c:pt>
                <c:pt idx="4">
                  <c:v>265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8"/>
        <c:overlap val="-27"/>
        <c:axId val="1163746736"/>
        <c:axId val="1163747280"/>
      </c:barChart>
      <c:catAx>
        <c:axId val="116374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47280"/>
        <c:crosses val="autoZero"/>
        <c:auto val="1"/>
        <c:lblAlgn val="ctr"/>
        <c:lblOffset val="100"/>
        <c:noMultiLvlLbl val="0"/>
      </c:catAx>
      <c:valAx>
        <c:axId val="116374728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63746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'11'!$A$6</c:f>
              <c:strCache>
                <c:ptCount val="1"/>
                <c:pt idx="0">
                  <c:v>2.8.1 Физическая культура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96633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7C8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3888888888888888E-2"/>
                  <c:y val="-8.51760632046630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'11'!$B$5:$F$5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'11'!$B$6:$F$6</c:f>
              <c:numCache>
                <c:formatCode>#\ ##0.0</c:formatCode>
                <c:ptCount val="5"/>
                <c:pt idx="0">
                  <c:v>35285.5</c:v>
                </c:pt>
                <c:pt idx="1">
                  <c:v>2728.6</c:v>
                </c:pt>
                <c:pt idx="2">
                  <c:v>2144.5</c:v>
                </c:pt>
                <c:pt idx="3">
                  <c:v>378</c:v>
                </c:pt>
                <c:pt idx="4">
                  <c:v>265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3747824"/>
        <c:axId val="1163751632"/>
      </c:barChart>
      <c:catAx>
        <c:axId val="1163747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51632"/>
        <c:crosses val="autoZero"/>
        <c:auto val="1"/>
        <c:lblAlgn val="ctr"/>
        <c:lblOffset val="100"/>
        <c:noMultiLvlLbl val="0"/>
      </c:catAx>
      <c:valAx>
        <c:axId val="116375163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3747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33324160950195E-2"/>
          <c:y val="9.8765389427696471E-2"/>
          <c:w val="0.93888888888888888"/>
          <c:h val="0.41838159559245403"/>
        </c:manualLayout>
      </c:layout>
      <c:lineChart>
        <c:grouping val="standard"/>
        <c:varyColors val="0"/>
        <c:ser>
          <c:idx val="0"/>
          <c:order val="0"/>
          <c:tx>
            <c:strRef>
              <c:f>СЭР!$A$21</c:f>
              <c:strCache>
                <c:ptCount val="1"/>
                <c:pt idx="0">
                  <c:v>в процентах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СЭР!$B$21:$F$21</c:f>
              <c:numCache>
                <c:formatCode>0.0</c:formatCode>
                <c:ptCount val="5"/>
                <c:pt idx="0">
                  <c:v>110.8</c:v>
                </c:pt>
                <c:pt idx="1">
                  <c:v>105.7</c:v>
                </c:pt>
                <c:pt idx="2">
                  <c:v>101</c:v>
                </c:pt>
                <c:pt idx="3">
                  <c:v>101</c:v>
                </c:pt>
                <c:pt idx="4">
                  <c:v>101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09702288"/>
        <c:axId val="1109689232"/>
      </c:lineChart>
      <c:catAx>
        <c:axId val="1109702288"/>
        <c:scaling>
          <c:orientation val="minMax"/>
        </c:scaling>
        <c:delete val="1"/>
        <c:axPos val="b"/>
        <c:majorTickMark val="none"/>
        <c:minorTickMark val="none"/>
        <c:tickLblPos val="nextTo"/>
        <c:crossAx val="1109689232"/>
        <c:crosses val="autoZero"/>
        <c:auto val="1"/>
        <c:lblAlgn val="ctr"/>
        <c:lblOffset val="100"/>
        <c:noMultiLvlLbl val="0"/>
      </c:catAx>
      <c:valAx>
        <c:axId val="110968923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10970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i="0" dirty="0"/>
              <a:t>2.9 Межбюджетные трансферты общего характера бюджетам бюджетной системы Российской Федерации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'14'!$A$2</c:f>
              <c:strCache>
                <c:ptCount val="1"/>
                <c:pt idx="0">
                  <c:v>2.9 Межбюджетные трансферты общего характера бюджетам бюджетной системы Российской Федерации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'14'!$B$1:$F$1</c:f>
              <c:strCache>
                <c:ptCount val="5"/>
                <c:pt idx="0">
                  <c:v>2023 год (факт)</c:v>
                </c:pt>
                <c:pt idx="1">
                  <c:v>2024 год (план на 01.07.2024)</c:v>
                </c:pt>
                <c:pt idx="2">
                  <c:v>2025 год (план)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'14'!$B$2:$F$2</c:f>
              <c:numCache>
                <c:formatCode>#\ ##0.0</c:formatCode>
                <c:ptCount val="5"/>
                <c:pt idx="0">
                  <c:v>30201.599999999999</c:v>
                </c:pt>
                <c:pt idx="1">
                  <c:v>33469.300000000003</c:v>
                </c:pt>
                <c:pt idx="2">
                  <c:v>31987.1</c:v>
                </c:pt>
                <c:pt idx="3">
                  <c:v>25589.7</c:v>
                </c:pt>
                <c:pt idx="4">
                  <c:v>25589.7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-27"/>
        <c:axId val="1163752720"/>
        <c:axId val="1163748912"/>
      </c:barChart>
      <c:catAx>
        <c:axId val="116375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48912"/>
        <c:crosses val="autoZero"/>
        <c:auto val="1"/>
        <c:lblAlgn val="ctr"/>
        <c:lblOffset val="100"/>
        <c:noMultiLvlLbl val="0"/>
      </c:catAx>
      <c:valAx>
        <c:axId val="116374891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6375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'14'!$A$6</c:f>
              <c:strCache>
                <c:ptCount val="1"/>
                <c:pt idx="0">
                  <c:v>2.9.1 Дотации на выравнивание бюджетной обеспеченности субъектов Российской Федерации и муниципальных образований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'14'!$B$5:$F$5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'14'!$B$6:$F$6</c:f>
              <c:numCache>
                <c:formatCode>#\ ##0.0</c:formatCode>
                <c:ptCount val="5"/>
                <c:pt idx="0">
                  <c:v>30201.599999999999</c:v>
                </c:pt>
                <c:pt idx="1">
                  <c:v>33469.300000000003</c:v>
                </c:pt>
                <c:pt idx="2">
                  <c:v>31987.1</c:v>
                </c:pt>
                <c:pt idx="3">
                  <c:v>25589.7</c:v>
                </c:pt>
                <c:pt idx="4">
                  <c:v>25589.7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3749456"/>
        <c:axId val="1163750000"/>
      </c:barChart>
      <c:catAx>
        <c:axId val="1163749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50000"/>
        <c:crosses val="autoZero"/>
        <c:auto val="1"/>
        <c:lblAlgn val="ctr"/>
        <c:lblOffset val="100"/>
        <c:noMultiLvlLbl val="0"/>
      </c:catAx>
      <c:valAx>
        <c:axId val="1163750000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163749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48181064789594E-2"/>
          <c:y val="0.17018150525291326"/>
          <c:w val="0.34392007663643576"/>
          <c:h val="0.6700071935452514"/>
        </c:manualLayout>
      </c:layout>
      <c:doughnut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cat>
            <c:strRef>
              <c:f>МП!$A$1:$A$11</c:f>
              <c:strCache>
                <c:ptCount val="11"/>
                <c:pt idx="0">
                  <c:v>МП "Развитие культуры и туризма "</c:v>
                </c:pt>
                <c:pt idx="1">
                  <c:v>МП "Развитие системы образования и обеспечение жизнеустройства детей-сирот и детей, оставшихся без попечения родителей"</c:v>
                </c:pt>
                <c:pt idx="2">
                  <c:v>МП "Содействие в развитии сельскохозяйственного производства,создание условий для развития малых форм хозяйствования "</c:v>
                </c:pt>
                <c:pt idx="3">
                  <c:v>МП "Управление муниципальными финансами "</c:v>
                </c:pt>
                <c:pt idx="4">
                  <c:v>МП "Развитие экономического потенциала "</c:v>
                </c:pt>
                <c:pt idx="5">
                  <c:v>МП "Развитие физической культуры, спорта и молодежной политики"</c:v>
                </c:pt>
                <c:pt idx="6">
                  <c:v>МП "Создание условий для обеспечения граждан доступным и комфортным жильем и коммунальными услугами "</c:v>
                </c:pt>
                <c:pt idx="7">
                  <c:v>МП "Охрана окружающей среды "</c:v>
                </c:pt>
                <c:pt idx="8">
                  <c:v>МП "Социальная поддержка населения "</c:v>
                </c:pt>
                <c:pt idx="9">
                  <c:v>МП "Развитие казачества "</c:v>
                </c:pt>
                <c:pt idx="10">
                  <c:v>МП "Содействие развитию и поддержка социально ориентированных некоммерческих организаций, социального предпринимательства и субъектов общественно-политических отношений, институтов гражданского общества, гражданской активности населения"</c:v>
                </c:pt>
              </c:strCache>
            </c:strRef>
          </c:cat>
          <c:val>
            <c:numRef>
              <c:f>МП!$B$1:$B$11</c:f>
              <c:numCache>
                <c:formatCode>General</c:formatCode>
                <c:ptCount val="11"/>
                <c:pt idx="0">
                  <c:v>8.3000000000000007</c:v>
                </c:pt>
                <c:pt idx="1">
                  <c:v>70.3</c:v>
                </c:pt>
                <c:pt idx="2">
                  <c:v>1.2</c:v>
                </c:pt>
                <c:pt idx="3">
                  <c:v>6.8</c:v>
                </c:pt>
                <c:pt idx="4">
                  <c:v>9.9</c:v>
                </c:pt>
                <c:pt idx="5">
                  <c:v>1.4</c:v>
                </c:pt>
                <c:pt idx="6">
                  <c:v>1.1000000000000001</c:v>
                </c:pt>
                <c:pt idx="7">
                  <c:v>0.7</c:v>
                </c:pt>
                <c:pt idx="8">
                  <c:v>0.2</c:v>
                </c:pt>
                <c:pt idx="9">
                  <c:v>3.0000000000000001E-3</c:v>
                </c:pt>
                <c:pt idx="10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38515881771535126"/>
          <c:y val="2.7923133815659536E-2"/>
          <c:w val="0.59797786473237979"/>
          <c:h val="0.97207678883071558"/>
        </c:manualLayout>
      </c:layout>
      <c:overlay val="0"/>
      <c:spPr>
        <a:solidFill>
          <a:schemeClr val="bg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11111111111109E-2"/>
          <c:y val="0"/>
          <c:w val="0.93888888888888888"/>
          <c:h val="0.73996172353455814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lumMod val="75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культ'!$B$1:$F$1</c:f>
              <c:strCache>
                <c:ptCount val="5"/>
                <c:pt idx="0">
                  <c:v>2023 год (факт)</c:v>
                </c:pt>
                <c:pt idx="1">
                  <c:v>2024год              (план на 01.07.2024 год)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'МП культ'!$B$2:$F$2</c:f>
              <c:numCache>
                <c:formatCode>#\ ##0.0</c:formatCode>
                <c:ptCount val="5"/>
                <c:pt idx="0">
                  <c:v>61990.9</c:v>
                </c:pt>
                <c:pt idx="1">
                  <c:v>81778</c:v>
                </c:pt>
                <c:pt idx="2">
                  <c:v>51933</c:v>
                </c:pt>
                <c:pt idx="3">
                  <c:v>44444.9</c:v>
                </c:pt>
                <c:pt idx="4">
                  <c:v>42404.6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63750544"/>
        <c:axId val="1163753264"/>
      </c:barChart>
      <c:catAx>
        <c:axId val="116375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53264"/>
        <c:crosses val="autoZero"/>
        <c:auto val="1"/>
        <c:lblAlgn val="ctr"/>
        <c:lblOffset val="100"/>
        <c:noMultiLvlLbl val="0"/>
      </c:catAx>
      <c:valAx>
        <c:axId val="11637532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116375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519636226795776E-2"/>
          <c:y val="4.2951609825772598E-2"/>
          <c:w val="0.9259045335340329"/>
          <c:h val="0.78650682505025815"/>
        </c:manualLayout>
      </c:layout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163738032"/>
        <c:axId val="1163738576"/>
      </c:barChart>
      <c:catAx>
        <c:axId val="1163738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38576"/>
        <c:crosses val="autoZero"/>
        <c:auto val="1"/>
        <c:lblAlgn val="ctr"/>
        <c:lblOffset val="100"/>
        <c:noMultiLvlLbl val="0"/>
      </c:catAx>
      <c:valAx>
        <c:axId val="116373857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63738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88888888888889E-2"/>
          <c:y val="5.0925925925925923E-2"/>
          <c:w val="0.93888888888888888"/>
          <c:h val="0.714644940215806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rgbClr val="0070C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обр'!$B$1:$F$1</c:f>
              <c:strCache>
                <c:ptCount val="5"/>
                <c:pt idx="0">
                  <c:v>2023 год (факт)</c:v>
                </c:pt>
                <c:pt idx="1">
                  <c:v>2024 год (план на 01.07.2024 год)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'МП обр'!$B$2:$F$2</c:f>
              <c:numCache>
                <c:formatCode>#\ ##0.0</c:formatCode>
                <c:ptCount val="5"/>
                <c:pt idx="0">
                  <c:v>479671.2</c:v>
                </c:pt>
                <c:pt idx="1">
                  <c:v>505720.5</c:v>
                </c:pt>
                <c:pt idx="2">
                  <c:v>440379</c:v>
                </c:pt>
                <c:pt idx="3">
                  <c:v>425038.1</c:v>
                </c:pt>
                <c:pt idx="4">
                  <c:v>418410.1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163739120"/>
        <c:axId val="1163740752"/>
      </c:barChart>
      <c:catAx>
        <c:axId val="1163739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40752"/>
        <c:crosses val="autoZero"/>
        <c:auto val="1"/>
        <c:lblAlgn val="ctr"/>
        <c:lblOffset val="100"/>
        <c:noMultiLvlLbl val="0"/>
      </c:catAx>
      <c:valAx>
        <c:axId val="116374075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6373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dkDnDiag">
              <a:fgClr>
                <a:srgbClr val="FFC000"/>
              </a:fgClr>
              <a:bgClr>
                <a:schemeClr val="bg1"/>
              </a:bgClr>
            </a:pattFill>
            <a:ln w="19050">
              <a:solidFill>
                <a:srgbClr val="FF99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'МП сх'!$A$2:$E$2</c:f>
              <c:strCache>
                <c:ptCount val="5"/>
                <c:pt idx="0">
                  <c:v>2023 год (факт)</c:v>
                </c:pt>
                <c:pt idx="1">
                  <c:v>2024год              (план на 01.07.2024 год)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'МП сх'!$A$3:$E$3</c:f>
              <c:numCache>
                <c:formatCode>#\ ##0.0</c:formatCode>
                <c:ptCount val="5"/>
                <c:pt idx="0">
                  <c:v>19251.5</c:v>
                </c:pt>
                <c:pt idx="1">
                  <c:v>20303</c:v>
                </c:pt>
                <c:pt idx="2">
                  <c:v>7568.7</c:v>
                </c:pt>
                <c:pt idx="3">
                  <c:v>6952.7</c:v>
                </c:pt>
                <c:pt idx="4">
                  <c:v>6658.7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2"/>
        <c:overlap val="-27"/>
        <c:axId val="1163741840"/>
        <c:axId val="1163740208"/>
      </c:barChart>
      <c:catAx>
        <c:axId val="116374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740208"/>
        <c:crosses val="autoZero"/>
        <c:auto val="1"/>
        <c:lblAlgn val="ctr"/>
        <c:lblOffset val="100"/>
        <c:noMultiLvlLbl val="0"/>
      </c:catAx>
      <c:valAx>
        <c:axId val="1163740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1163741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crgbClr r="0" g="0" b="0">
                  <a:shade val="35000"/>
                  <a:satMod val="13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упр фин'!$A$1:$E$1</c:f>
              <c:strCache>
                <c:ptCount val="5"/>
                <c:pt idx="0">
                  <c:v>2023 год (факт)</c:v>
                </c:pt>
                <c:pt idx="1">
                  <c:v>2024год  (план на 01.07.2024 год)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'МП упр фин'!$A$2:$E$2</c:f>
              <c:numCache>
                <c:formatCode>#\ ##0.0</c:formatCode>
                <c:ptCount val="5"/>
                <c:pt idx="0">
                  <c:v>40373.4</c:v>
                </c:pt>
                <c:pt idx="1">
                  <c:v>44214.5</c:v>
                </c:pt>
                <c:pt idx="2">
                  <c:v>42787.4</c:v>
                </c:pt>
                <c:pt idx="3">
                  <c:v>35334</c:v>
                </c:pt>
                <c:pt idx="4">
                  <c:v>34900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8"/>
        <c:axId val="1165841248"/>
        <c:axId val="1165841792"/>
      </c:barChart>
      <c:catAx>
        <c:axId val="116584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5841792"/>
        <c:crosses val="autoZero"/>
        <c:auto val="1"/>
        <c:lblAlgn val="ctr"/>
        <c:lblOffset val="100"/>
        <c:noMultiLvlLbl val="0"/>
      </c:catAx>
      <c:valAx>
        <c:axId val="11658417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116584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96675415573052E-3"/>
          <c:y val="0"/>
          <c:w val="0.93888888888888888"/>
          <c:h val="0.739961723534558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эконом'!$A$1:$E$1</c:f>
              <c:strCache>
                <c:ptCount val="5"/>
                <c:pt idx="0">
                  <c:v>2023 год (факт)</c:v>
                </c:pt>
                <c:pt idx="1">
                  <c:v>2024год  (план на 01.07.2024 год)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'МП эконом'!$A$2:$E$2</c:f>
              <c:numCache>
                <c:formatCode>#\ ##0.0</c:formatCode>
                <c:ptCount val="5"/>
                <c:pt idx="0">
                  <c:v>75797</c:v>
                </c:pt>
                <c:pt idx="1">
                  <c:v>77952.800000000003</c:v>
                </c:pt>
                <c:pt idx="2">
                  <c:v>61975.4</c:v>
                </c:pt>
                <c:pt idx="3">
                  <c:v>53639.199999999997</c:v>
                </c:pt>
                <c:pt idx="4">
                  <c:v>51213.7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165843424"/>
        <c:axId val="1165840704"/>
      </c:barChart>
      <c:catAx>
        <c:axId val="116584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5840704"/>
        <c:crosses val="autoZero"/>
        <c:auto val="1"/>
        <c:lblAlgn val="ctr"/>
        <c:lblOffset val="100"/>
        <c:noMultiLvlLbl val="0"/>
      </c:catAx>
      <c:valAx>
        <c:axId val="116584070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6584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187445319335083E-2"/>
          <c:y val="7.407407407407407E-2"/>
          <c:w val="0.93888888888888888"/>
          <c:h val="0.739961723534558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 w="28575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crgbClr r="0" g="0" b="0">
                  <a:shade val="35000"/>
                  <a:satMod val="13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физ и мол'!$A$2:$E$2</c:f>
              <c:strCache>
                <c:ptCount val="5"/>
                <c:pt idx="0">
                  <c:v>2023 год (факт)</c:v>
                </c:pt>
                <c:pt idx="1">
                  <c:v>2024 год  (план на 01.07.2024 год)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'МП физ и мол'!$A$3:$E$3</c:f>
              <c:numCache>
                <c:formatCode>#\ ##0.0</c:formatCode>
                <c:ptCount val="5"/>
                <c:pt idx="0">
                  <c:v>17559.5</c:v>
                </c:pt>
                <c:pt idx="1">
                  <c:v>14752.9</c:v>
                </c:pt>
                <c:pt idx="2">
                  <c:v>6837.5</c:v>
                </c:pt>
                <c:pt idx="3">
                  <c:v>1742.7</c:v>
                </c:pt>
                <c:pt idx="4">
                  <c:v>1085.2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65845056"/>
        <c:axId val="1165837984"/>
      </c:barChart>
      <c:catAx>
        <c:axId val="116584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5837984"/>
        <c:crosses val="autoZero"/>
        <c:auto val="1"/>
        <c:lblAlgn val="ctr"/>
        <c:lblOffset val="100"/>
        <c:noMultiLvlLbl val="0"/>
      </c:catAx>
      <c:valAx>
        <c:axId val="11658379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116584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СЭР!$A$27</c:f>
              <c:strCache>
                <c:ptCount val="1"/>
                <c:pt idx="0">
                  <c:v>Ввод в эксплуатацию жилых домов, тыс. кв.м. </c:v>
                </c:pt>
              </c:strCache>
            </c:strRef>
          </c:tx>
          <c:spPr>
            <a:gradFill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tx1"/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tx1"/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tx1"/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СЭР!$B$26:$F$26</c:f>
              <c:strCache>
                <c:ptCount val="5"/>
                <c:pt idx="0">
                  <c:v>2023 г. (отчет)</c:v>
                </c:pt>
                <c:pt idx="1">
                  <c:v>2024 г. (оценка)</c:v>
                </c:pt>
                <c:pt idx="2">
                  <c:v>2025 г. (прогноз)</c:v>
                </c:pt>
                <c:pt idx="3">
                  <c:v>2026 г. (прогноз)</c:v>
                </c:pt>
                <c:pt idx="4">
                  <c:v>2027 г. (прогноз)</c:v>
                </c:pt>
              </c:strCache>
            </c:strRef>
          </c:cat>
          <c:val>
            <c:numRef>
              <c:f>СЭР!$B$27:$F$27</c:f>
              <c:numCache>
                <c:formatCode>#,##0.00</c:formatCode>
                <c:ptCount val="5"/>
                <c:pt idx="0">
                  <c:v>1.77</c:v>
                </c:pt>
                <c:pt idx="1">
                  <c:v>1.0269999999999999</c:v>
                </c:pt>
                <c:pt idx="2">
                  <c:v>1.1000000000000001</c:v>
                </c:pt>
                <c:pt idx="3">
                  <c:v>1.1399999999999999</c:v>
                </c:pt>
                <c:pt idx="4">
                  <c:v>1.1599999999999999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09699024"/>
        <c:axId val="1109703920"/>
      </c:barChart>
      <c:catAx>
        <c:axId val="110969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9703920"/>
        <c:crosses val="autoZero"/>
        <c:auto val="1"/>
        <c:lblAlgn val="ctr"/>
        <c:lblOffset val="100"/>
        <c:noMultiLvlLbl val="0"/>
      </c:catAx>
      <c:valAx>
        <c:axId val="1109703920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10969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96675415573052E-3"/>
          <c:y val="3.7037037037037035E-2"/>
          <c:w val="0.93888888888888888"/>
          <c:h val="0.739961723534558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solidFill>
                <a:schemeClr val="bg2">
                  <a:lumMod val="2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crgbClr r="0" g="0" b="0">
                  <a:shade val="35000"/>
                  <a:satMod val="13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физ и мол'!$A$2:$E$2</c:f>
              <c:strCache>
                <c:ptCount val="5"/>
                <c:pt idx="0">
                  <c:v>2023 год (факт)</c:v>
                </c:pt>
                <c:pt idx="1">
                  <c:v>2024 год  (план на 01.07.2024 год)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'МП физ и мол'!$A$3:$E$3</c:f>
              <c:numCache>
                <c:formatCode>#\ ##0.0</c:formatCode>
                <c:ptCount val="5"/>
                <c:pt idx="0">
                  <c:v>17559.5</c:v>
                </c:pt>
                <c:pt idx="1">
                  <c:v>14752.9</c:v>
                </c:pt>
                <c:pt idx="2">
                  <c:v>6837.5</c:v>
                </c:pt>
                <c:pt idx="3">
                  <c:v>1742.7</c:v>
                </c:pt>
                <c:pt idx="4">
                  <c:v>1085.2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"/>
        <c:overlap val="-24"/>
        <c:axId val="1165842336"/>
        <c:axId val="1165839072"/>
      </c:barChart>
      <c:catAx>
        <c:axId val="116584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5839072"/>
        <c:crosses val="autoZero"/>
        <c:auto val="1"/>
        <c:lblAlgn val="ctr"/>
        <c:lblOffset val="100"/>
        <c:noMultiLvlLbl val="0"/>
      </c:catAx>
      <c:valAx>
        <c:axId val="1165839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116584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rgbClr val="00B050"/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окр ср'!$A$1:$E$1</c:f>
              <c:strCache>
                <c:ptCount val="5"/>
                <c:pt idx="0">
                  <c:v>2023 год (факт)</c:v>
                </c:pt>
                <c:pt idx="1">
                  <c:v>2024 год  (план на 01.07.2024 год)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'МП окр ср'!$A$2:$E$2</c:f>
              <c:numCache>
                <c:formatCode>#\ ##0.0</c:formatCode>
                <c:ptCount val="5"/>
                <c:pt idx="0">
                  <c:v>3173.5</c:v>
                </c:pt>
                <c:pt idx="1">
                  <c:v>65.099999999999994</c:v>
                </c:pt>
                <c:pt idx="2">
                  <c:v>673</c:v>
                </c:pt>
                <c:pt idx="3">
                  <c:v>39.299999999999997</c:v>
                </c:pt>
                <c:pt idx="4">
                  <c:v>39.299999999999997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2"/>
        <c:overlap val="-70"/>
        <c:axId val="1165843968"/>
        <c:axId val="1165842880"/>
      </c:barChart>
      <c:catAx>
        <c:axId val="116584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5842880"/>
        <c:crosses val="autoZero"/>
        <c:auto val="1"/>
        <c:lblAlgn val="ctr"/>
        <c:lblOffset val="100"/>
        <c:noMultiLvlLbl val="0"/>
      </c:catAx>
      <c:valAx>
        <c:axId val="11658428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116584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5500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tx1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социалка'!$A$1:$E$1</c:f>
              <c:strCache>
                <c:ptCount val="5"/>
                <c:pt idx="0">
                  <c:v>2023 год (факт)</c:v>
                </c:pt>
                <c:pt idx="1">
                  <c:v>2024 год  (план на 01.07.2024 год)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'МП социалка'!$A$2:$E$2</c:f>
              <c:numCache>
                <c:formatCode>#\ ##0.0</c:formatCode>
                <c:ptCount val="5"/>
                <c:pt idx="0">
                  <c:v>974</c:v>
                </c:pt>
                <c:pt idx="1">
                  <c:v>1479.1</c:v>
                </c:pt>
                <c:pt idx="2">
                  <c:v>20386</c:v>
                </c:pt>
                <c:pt idx="3">
                  <c:v>19823.400000000001</c:v>
                </c:pt>
                <c:pt idx="4">
                  <c:v>18692.5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65844512"/>
        <c:axId val="1165838528"/>
      </c:barChart>
      <c:catAx>
        <c:axId val="116584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5838528"/>
        <c:crosses val="autoZero"/>
        <c:auto val="1"/>
        <c:lblAlgn val="ctr"/>
        <c:lblOffset val="100"/>
        <c:noMultiLvlLbl val="0"/>
      </c:catAx>
      <c:valAx>
        <c:axId val="11658385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116584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65839616"/>
        <c:axId val="1165840160"/>
      </c:barChart>
      <c:catAx>
        <c:axId val="1165839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5840160"/>
        <c:crosses val="autoZero"/>
        <c:auto val="1"/>
        <c:lblAlgn val="ctr"/>
        <c:lblOffset val="100"/>
        <c:noMultiLvlLbl val="0"/>
      </c:catAx>
      <c:valAx>
        <c:axId val="1165840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583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crgbClr r="0" g="0" b="0">
                  <a:shade val="35000"/>
                  <a:satMod val="13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казачество'!$A$1:$E$1</c:f>
              <c:strCache>
                <c:ptCount val="5"/>
                <c:pt idx="0">
                  <c:v>2023 год (факт)</c:v>
                </c:pt>
                <c:pt idx="1">
                  <c:v>2024 год  (план на 01.07.2024 год)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'МП казачество'!$A$2:$E$2</c:f>
              <c:numCache>
                <c:formatCode>#\ ##0.0</c:formatCode>
                <c:ptCount val="5"/>
                <c:pt idx="0">
                  <c:v>143.6</c:v>
                </c:pt>
                <c:pt idx="1">
                  <c:v>65</c:v>
                </c:pt>
                <c:pt idx="2">
                  <c:v>20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64221632"/>
        <c:axId val="1164218912"/>
      </c:barChart>
      <c:catAx>
        <c:axId val="1164221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4218912"/>
        <c:crosses val="autoZero"/>
        <c:auto val="1"/>
        <c:lblAlgn val="ctr"/>
        <c:lblOffset val="100"/>
        <c:noMultiLvlLbl val="0"/>
      </c:catAx>
      <c:valAx>
        <c:axId val="11642189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1164221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6">
                    <a:lumMod val="50000"/>
                  </a:schemeClr>
                </a:gs>
                <a:gs pos="80000">
                  <a:schemeClr val="accent5">
                    <a:lumMod val="60000"/>
                    <a:lumOff val="4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'МП СОНКО'!$A$2:$E$2</c:f>
              <c:strCache>
                <c:ptCount val="5"/>
                <c:pt idx="0">
                  <c:v>2023 год (факт)</c:v>
                </c:pt>
                <c:pt idx="1">
                  <c:v>2024 год  (план на 01.07.2024 год)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'МП СОНКО'!$A$3:$E$3</c:f>
              <c:numCache>
                <c:formatCode>#\ ##0.0</c:formatCode>
                <c:ptCount val="5"/>
                <c:pt idx="0">
                  <c:v>711.9</c:v>
                </c:pt>
                <c:pt idx="1">
                  <c:v>500</c:v>
                </c:pt>
                <c:pt idx="2">
                  <c:v>500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9"/>
        <c:overlap val="-27"/>
        <c:axId val="1164224352"/>
        <c:axId val="1164222720"/>
      </c:barChart>
      <c:catAx>
        <c:axId val="116422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4222720"/>
        <c:crosses val="autoZero"/>
        <c:auto val="1"/>
        <c:lblAlgn val="ctr"/>
        <c:lblOffset val="100"/>
        <c:noMultiLvlLbl val="0"/>
      </c:catAx>
      <c:valAx>
        <c:axId val="11642227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116422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МБТ!$A$28</c:f>
              <c:strCache>
                <c:ptCount val="1"/>
                <c:pt idx="0">
                  <c:v>дотации 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МБТ!$B$27:$F$27</c:f>
              <c:strCache>
                <c:ptCount val="5"/>
                <c:pt idx="0">
                  <c:v>2023 год (факт)</c:v>
                </c:pt>
                <c:pt idx="1">
                  <c:v>2024 год (план на 01.07.2024 год)</c:v>
                </c:pt>
                <c:pt idx="2">
                  <c:v>2025 год (прогноз)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МБТ!$B$28:$F$28</c:f>
              <c:numCache>
                <c:formatCode>#\ ##0.0</c:formatCode>
                <c:ptCount val="5"/>
                <c:pt idx="0">
                  <c:v>28620.9</c:v>
                </c:pt>
                <c:pt idx="1">
                  <c:v>31054.7</c:v>
                </c:pt>
                <c:pt idx="2" formatCode="#,##0.00">
                  <c:v>31987.1</c:v>
                </c:pt>
                <c:pt idx="3" formatCode="#,##0.00">
                  <c:v>25589.7</c:v>
                </c:pt>
                <c:pt idx="4" formatCode="#,##0.00">
                  <c:v>25589.7</c:v>
                </c:pt>
              </c:numCache>
            </c:numRef>
          </c:val>
        </c:ser>
        <c:ser>
          <c:idx val="1"/>
          <c:order val="1"/>
          <c:tx>
            <c:strRef>
              <c:f>МБТ!$A$29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МБТ!$B$27:$F$27</c:f>
              <c:strCache>
                <c:ptCount val="5"/>
                <c:pt idx="0">
                  <c:v>2023 год (факт)</c:v>
                </c:pt>
                <c:pt idx="1">
                  <c:v>2024 год (план на 01.07.2024 год)</c:v>
                </c:pt>
                <c:pt idx="2">
                  <c:v>2025 год (прогноз)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МБТ!$B$29:$F$29</c:f>
              <c:numCache>
                <c:formatCode>#,##0.00</c:formatCode>
                <c:ptCount val="5"/>
                <c:pt idx="0" formatCode="#\ ##0.0">
                  <c:v>1580.7</c:v>
                </c:pt>
                <c:pt idx="1">
                  <c:v>2414.5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1164222176"/>
        <c:axId val="1164223264"/>
      </c:barChart>
      <c:catAx>
        <c:axId val="116422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none" spc="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4223264"/>
        <c:crosses val="autoZero"/>
        <c:auto val="1"/>
        <c:lblAlgn val="ctr"/>
        <c:lblOffset val="100"/>
        <c:noMultiLvlLbl val="0"/>
      </c:catAx>
      <c:valAx>
        <c:axId val="11642232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116422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4806208274450563"/>
          <c:w val="0.93888888888888888"/>
          <c:h val="0.379375598979906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СЭР!$A$36</c:f>
              <c:strCache>
                <c:ptCount val="1"/>
                <c:pt idx="0">
                  <c:v>Оборот розничной торговли, без субъектов малого предпринимательства (млн. рублей)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СЭР!$B$35:$F$35</c:f>
              <c:strCache>
                <c:ptCount val="5"/>
                <c:pt idx="0">
                  <c:v>2023 г. (отчет)</c:v>
                </c:pt>
                <c:pt idx="1">
                  <c:v>2024 г. (оценка)</c:v>
                </c:pt>
                <c:pt idx="2">
                  <c:v>2025 г. (прогноз)</c:v>
                </c:pt>
                <c:pt idx="3">
                  <c:v>2026 г. (прогноз)</c:v>
                </c:pt>
                <c:pt idx="4">
                  <c:v>2027 г. (прогноз)</c:v>
                </c:pt>
              </c:strCache>
            </c:strRef>
          </c:cat>
          <c:val>
            <c:numRef>
              <c:f>СЭР!$B$36:$F$36</c:f>
              <c:numCache>
                <c:formatCode>#\ ##0.0</c:formatCode>
                <c:ptCount val="5"/>
                <c:pt idx="0">
                  <c:v>869.6</c:v>
                </c:pt>
                <c:pt idx="1">
                  <c:v>930.5</c:v>
                </c:pt>
                <c:pt idx="2">
                  <c:v>944.4</c:v>
                </c:pt>
                <c:pt idx="3">
                  <c:v>963.3</c:v>
                </c:pt>
                <c:pt idx="4">
                  <c:v>972.9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09689776"/>
        <c:axId val="1109691408"/>
      </c:barChart>
      <c:catAx>
        <c:axId val="110968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9691408"/>
        <c:crosses val="autoZero"/>
        <c:auto val="1"/>
        <c:lblAlgn val="ctr"/>
        <c:lblOffset val="100"/>
        <c:noMultiLvlLbl val="0"/>
      </c:catAx>
      <c:valAx>
        <c:axId val="110969140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10968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МБТ!$B$32:$F$32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МБТ!$B$33:$F$33</c:f>
              <c:numCache>
                <c:formatCode>#,##0.00</c:formatCode>
                <c:ptCount val="5"/>
                <c:pt idx="0">
                  <c:v>28620.9</c:v>
                </c:pt>
                <c:pt idx="1">
                  <c:v>31054.7</c:v>
                </c:pt>
                <c:pt idx="2">
                  <c:v>31987.1</c:v>
                </c:pt>
                <c:pt idx="3">
                  <c:v>25589.7</c:v>
                </c:pt>
                <c:pt idx="4">
                  <c:v>25589.7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1164220544"/>
        <c:axId val="1164220000"/>
      </c:barChart>
      <c:catAx>
        <c:axId val="1164220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4220000"/>
        <c:crosses val="autoZero"/>
        <c:auto val="1"/>
        <c:lblAlgn val="ctr"/>
        <c:lblOffset val="100"/>
        <c:noMultiLvlLbl val="0"/>
      </c:catAx>
      <c:valAx>
        <c:axId val="1164220000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116422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/>
              <a:t>до выравниваня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дотац!$A$19:$A$27</c:f>
              <c:numCache>
                <c:formatCode>#,##0.00</c:formatCode>
                <c:ptCount val="9"/>
                <c:pt idx="0">
                  <c:v>2.97</c:v>
                </c:pt>
                <c:pt idx="1">
                  <c:v>3.47</c:v>
                </c:pt>
                <c:pt idx="2">
                  <c:v>3.09</c:v>
                </c:pt>
                <c:pt idx="3">
                  <c:v>3.36</c:v>
                </c:pt>
                <c:pt idx="4">
                  <c:v>2.23</c:v>
                </c:pt>
                <c:pt idx="5">
                  <c:v>3.12</c:v>
                </c:pt>
                <c:pt idx="6">
                  <c:v>2.02</c:v>
                </c:pt>
                <c:pt idx="7">
                  <c:v>4.01</c:v>
                </c:pt>
                <c:pt idx="8">
                  <c:v>2.4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64221088"/>
        <c:axId val="1164219456"/>
      </c:barChart>
      <c:catAx>
        <c:axId val="11642210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4219456"/>
        <c:crosses val="autoZero"/>
        <c:auto val="1"/>
        <c:lblAlgn val="ctr"/>
        <c:lblOffset val="100"/>
        <c:noMultiLvlLbl val="0"/>
      </c:catAx>
      <c:valAx>
        <c:axId val="116421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4221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/>
              <a:t>после выравнивания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7C8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дотац!$B$19:$B$27</c:f>
              <c:numCache>
                <c:formatCode>#,##0.00</c:formatCode>
                <c:ptCount val="9"/>
                <c:pt idx="0">
                  <c:v>4.97</c:v>
                </c:pt>
                <c:pt idx="1">
                  <c:v>5.6</c:v>
                </c:pt>
                <c:pt idx="2">
                  <c:v>5.1100000000000003</c:v>
                </c:pt>
                <c:pt idx="3">
                  <c:v>5.54</c:v>
                </c:pt>
                <c:pt idx="4">
                  <c:v>4.51</c:v>
                </c:pt>
                <c:pt idx="5">
                  <c:v>5.03</c:v>
                </c:pt>
                <c:pt idx="6">
                  <c:v>3.94</c:v>
                </c:pt>
                <c:pt idx="7">
                  <c:v>5.96</c:v>
                </c:pt>
                <c:pt idx="8">
                  <c:v>4.67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64217280"/>
        <c:axId val="1164223808"/>
      </c:barChart>
      <c:catAx>
        <c:axId val="116421728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4223808"/>
        <c:crosses val="autoZero"/>
        <c:auto val="1"/>
        <c:lblAlgn val="ctr"/>
        <c:lblOffset val="100"/>
        <c:noMultiLvlLbl val="0"/>
      </c:catAx>
      <c:valAx>
        <c:axId val="116422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4217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chemeClr val="tx1"/>
                </a:solidFill>
              </a:rPr>
              <a:t>Динамика поступлений в дорожный фонд Одесского муниципального района Омской области (тыс. рублей)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'дор фонд'!$B$1:$F$1</c:f>
              <c:strCache>
                <c:ptCount val="5"/>
                <c:pt idx="0">
                  <c:v>2023 год (факт)</c:v>
                </c:pt>
                <c:pt idx="1">
                  <c:v>2024 год (план на 01.07.2024 год)</c:v>
                </c:pt>
                <c:pt idx="2">
                  <c:v>2025 год (прогноз)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'дор фонд'!$B$2:$F$2</c:f>
              <c:numCache>
                <c:formatCode>#,##0.00</c:formatCode>
                <c:ptCount val="5"/>
                <c:pt idx="0">
                  <c:v>80.7</c:v>
                </c:pt>
                <c:pt idx="1">
                  <c:v>125</c:v>
                </c:pt>
                <c:pt idx="2">
                  <c:v>78.5</c:v>
                </c:pt>
                <c:pt idx="3">
                  <c:v>76</c:v>
                </c:pt>
                <c:pt idx="4">
                  <c:v>97.1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64217824"/>
        <c:axId val="1164218368"/>
      </c:barChart>
      <c:catAx>
        <c:axId val="116421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4218368"/>
        <c:crosses val="autoZero"/>
        <c:auto val="1"/>
        <c:lblAlgn val="ctr"/>
        <c:lblOffset val="100"/>
        <c:noMultiLvlLbl val="0"/>
      </c:catAx>
      <c:valAx>
        <c:axId val="11642183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1164217824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57150">
              <a:solidFill>
                <a:schemeClr val="tx1"/>
              </a:solidFill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narHorz">
                <a:fgClr>
                  <a:schemeClr val="accent2">
                    <a:lumMod val="50000"/>
                  </a:schemeClr>
                </a:fgClr>
                <a:bgClr>
                  <a:schemeClr val="bg1"/>
                </a:bgClr>
              </a:pattFill>
              <a:ln w="57150">
                <a:solidFill>
                  <a:schemeClr val="tx1"/>
                </a:solidFill>
              </a:ln>
              <a:effectLst>
                <a:innerShdw blurRad="114300">
                  <a:schemeClr val="accent1"/>
                </a:inn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'дор фонд'!$D$1:$F$1</c:f>
              <c:strCache>
                <c:ptCount val="3"/>
                <c:pt idx="0">
                  <c:v>2025 год (прогноз)</c:v>
                </c:pt>
                <c:pt idx="1">
                  <c:v>2026 год (прогноз)</c:v>
                </c:pt>
                <c:pt idx="2">
                  <c:v>2027 год (прогноз)</c:v>
                </c:pt>
              </c:strCache>
            </c:strRef>
          </c:cat>
          <c:val>
            <c:numRef>
              <c:f>'дор фонд'!$D$2:$F$2</c:f>
              <c:numCache>
                <c:formatCode>#,##0.00</c:formatCode>
                <c:ptCount val="3"/>
                <c:pt idx="0">
                  <c:v>78.5</c:v>
                </c:pt>
                <c:pt idx="1">
                  <c:v>76</c:v>
                </c:pt>
                <c:pt idx="2">
                  <c:v>97.1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170133360"/>
        <c:axId val="1170133904"/>
      </c:barChart>
      <c:catAx>
        <c:axId val="117013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0133904"/>
        <c:crosses val="autoZero"/>
        <c:auto val="1"/>
        <c:lblAlgn val="ctr"/>
        <c:lblOffset val="100"/>
        <c:noMultiLvlLbl val="0"/>
      </c:catAx>
      <c:valAx>
        <c:axId val="117013390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170133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57150">
              <a:solidFill>
                <a:schemeClr val="tx1"/>
              </a:solidFill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narHorz">
                <a:fgClr>
                  <a:schemeClr val="accent2">
                    <a:lumMod val="50000"/>
                  </a:schemeClr>
                </a:fgClr>
                <a:bgClr>
                  <a:schemeClr val="bg1"/>
                </a:bgClr>
              </a:pattFill>
              <a:ln w="57150">
                <a:solidFill>
                  <a:schemeClr val="tx1"/>
                </a:solidFill>
              </a:ln>
              <a:effectLst>
                <a:innerShdw blurRad="114300">
                  <a:schemeClr val="accent1"/>
                </a:inn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'дор фонд'!$D$1:$F$1</c:f>
              <c:strCache>
                <c:ptCount val="3"/>
                <c:pt idx="0">
                  <c:v>2025 год (прогноз)</c:v>
                </c:pt>
                <c:pt idx="1">
                  <c:v>2026 год (прогноз)</c:v>
                </c:pt>
                <c:pt idx="2">
                  <c:v>2027 год (прогноз)</c:v>
                </c:pt>
              </c:strCache>
            </c:strRef>
          </c:cat>
          <c:val>
            <c:numRef>
              <c:f>'дор фонд'!$D$2:$F$2</c:f>
              <c:numCache>
                <c:formatCode>#,##0.00</c:formatCode>
                <c:ptCount val="3"/>
                <c:pt idx="0">
                  <c:v>78.5</c:v>
                </c:pt>
                <c:pt idx="1">
                  <c:v>76</c:v>
                </c:pt>
                <c:pt idx="2">
                  <c:v>97.1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170135536"/>
        <c:axId val="1170124112"/>
      </c:barChart>
      <c:catAx>
        <c:axId val="117013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0124112"/>
        <c:crosses val="autoZero"/>
        <c:auto val="1"/>
        <c:lblAlgn val="ctr"/>
        <c:lblOffset val="100"/>
        <c:noMultiLvlLbl val="0"/>
      </c:catAx>
      <c:valAx>
        <c:axId val="117012411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170135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0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9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9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9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0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3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4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8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0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5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6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FE63BE-5522-460A-A67F-1E2AEB246F9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BB4B328-846F-4141-9919-A18D887B4BAE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2025</a:t>
          </a:r>
          <a:endParaRPr lang="ru-RU" sz="1600" dirty="0"/>
        </a:p>
      </dgm:t>
    </dgm:pt>
    <dgm:pt modelId="{BCFAD1AA-542C-4F33-A88C-1EE71147A08A}" type="parTrans" cxnId="{B255876C-B93B-4B5D-8423-7EA587F1C499}">
      <dgm:prSet/>
      <dgm:spPr/>
      <dgm:t>
        <a:bodyPr/>
        <a:lstStyle/>
        <a:p>
          <a:endParaRPr lang="ru-RU"/>
        </a:p>
      </dgm:t>
    </dgm:pt>
    <dgm:pt modelId="{03E705FD-90F3-480F-8FE6-9D02BB7402F7}" type="sibTrans" cxnId="{B255876C-B93B-4B5D-8423-7EA587F1C499}">
      <dgm:prSet/>
      <dgm:spPr/>
      <dgm:t>
        <a:bodyPr/>
        <a:lstStyle/>
        <a:p>
          <a:endParaRPr lang="ru-RU"/>
        </a:p>
      </dgm:t>
    </dgm:pt>
    <dgm:pt modelId="{1A18FB28-8AB4-49AC-A638-80AA2B057593}">
      <dgm:prSet phldrT="[Текст]" custT="1"/>
      <dgm:spPr/>
      <dgm:t>
        <a:bodyPr/>
        <a:lstStyle/>
        <a:p>
          <a:r>
            <a:rPr lang="ru-RU" sz="1550" dirty="0" smtClean="0"/>
            <a:t>14 079,3</a:t>
          </a:r>
          <a:endParaRPr lang="ru-RU" sz="1550" dirty="0"/>
        </a:p>
      </dgm:t>
    </dgm:pt>
    <dgm:pt modelId="{D4FC4A8A-5FA2-473C-AF0B-B5F628192800}" type="parTrans" cxnId="{E544502A-BC2D-4209-A07C-7EA0A5391251}">
      <dgm:prSet/>
      <dgm:spPr/>
      <dgm:t>
        <a:bodyPr/>
        <a:lstStyle/>
        <a:p>
          <a:endParaRPr lang="ru-RU"/>
        </a:p>
      </dgm:t>
    </dgm:pt>
    <dgm:pt modelId="{9E36B17B-E037-4AF4-B47F-43C32F557C12}" type="sibTrans" cxnId="{E544502A-BC2D-4209-A07C-7EA0A5391251}">
      <dgm:prSet/>
      <dgm:spPr/>
      <dgm:t>
        <a:bodyPr/>
        <a:lstStyle/>
        <a:p>
          <a:endParaRPr lang="ru-RU"/>
        </a:p>
      </dgm:t>
    </dgm:pt>
    <dgm:pt modelId="{FCB9402C-F9A3-4C88-8570-784502B733E5}">
      <dgm:prSet phldrT="[Текст]" custT="1"/>
      <dgm:spPr/>
      <dgm:t>
        <a:bodyPr/>
        <a:lstStyle/>
        <a:p>
          <a:r>
            <a:rPr lang="ru-RU" sz="1600" dirty="0" smtClean="0"/>
            <a:t>79</a:t>
          </a:r>
          <a:endParaRPr lang="ru-RU" sz="1600" dirty="0"/>
        </a:p>
      </dgm:t>
    </dgm:pt>
    <dgm:pt modelId="{E82DEAF1-FB87-42CD-A09C-84748CA251DF}" type="parTrans" cxnId="{B0DB3AD4-E17D-48E3-BD77-3C1256390388}">
      <dgm:prSet/>
      <dgm:spPr/>
      <dgm:t>
        <a:bodyPr/>
        <a:lstStyle/>
        <a:p>
          <a:endParaRPr lang="ru-RU"/>
        </a:p>
      </dgm:t>
    </dgm:pt>
    <dgm:pt modelId="{BAE0B53E-FF48-408E-9682-0E6C2BD449C3}" type="sibTrans" cxnId="{B0DB3AD4-E17D-48E3-BD77-3C1256390388}">
      <dgm:prSet/>
      <dgm:spPr/>
      <dgm:t>
        <a:bodyPr/>
        <a:lstStyle/>
        <a:p>
          <a:endParaRPr lang="ru-RU"/>
        </a:p>
      </dgm:t>
    </dgm:pt>
    <dgm:pt modelId="{C0734535-F3AC-4941-B00A-DDAA7864C0C2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2026</a:t>
          </a:r>
          <a:endParaRPr lang="ru-RU" sz="1600" dirty="0"/>
        </a:p>
      </dgm:t>
    </dgm:pt>
    <dgm:pt modelId="{C0FC7062-6B71-422F-8168-9423208803CB}" type="parTrans" cxnId="{9FFF8E43-24FE-4C0B-8FAA-DE6B82F036B5}">
      <dgm:prSet/>
      <dgm:spPr/>
      <dgm:t>
        <a:bodyPr/>
        <a:lstStyle/>
        <a:p>
          <a:endParaRPr lang="ru-RU"/>
        </a:p>
      </dgm:t>
    </dgm:pt>
    <dgm:pt modelId="{795FEF0D-6AC1-45FD-80B9-D25941B80747}" type="sibTrans" cxnId="{9FFF8E43-24FE-4C0B-8FAA-DE6B82F036B5}">
      <dgm:prSet/>
      <dgm:spPr/>
      <dgm:t>
        <a:bodyPr/>
        <a:lstStyle/>
        <a:p>
          <a:endParaRPr lang="ru-RU"/>
        </a:p>
      </dgm:t>
    </dgm:pt>
    <dgm:pt modelId="{232432C6-FEFA-44E3-9F87-D7363E4E07FB}">
      <dgm:prSet phldrT="[Текст]" custT="1"/>
      <dgm:spPr/>
      <dgm:t>
        <a:bodyPr/>
        <a:lstStyle/>
        <a:p>
          <a:r>
            <a:rPr lang="ru-RU" sz="1550" dirty="0" smtClean="0"/>
            <a:t>14 079,3</a:t>
          </a:r>
          <a:endParaRPr lang="ru-RU" sz="1550" dirty="0"/>
        </a:p>
      </dgm:t>
    </dgm:pt>
    <dgm:pt modelId="{1797FB0E-BAA8-4575-A7E0-3ED56A1F81B1}" type="parTrans" cxnId="{A7CAE043-07BA-4519-AA7B-2F0E19D69D15}">
      <dgm:prSet/>
      <dgm:spPr/>
      <dgm:t>
        <a:bodyPr/>
        <a:lstStyle/>
        <a:p>
          <a:endParaRPr lang="ru-RU"/>
        </a:p>
      </dgm:t>
    </dgm:pt>
    <dgm:pt modelId="{0EB49C90-01AF-488D-A433-D6CE43E98708}" type="sibTrans" cxnId="{A7CAE043-07BA-4519-AA7B-2F0E19D69D15}">
      <dgm:prSet/>
      <dgm:spPr/>
      <dgm:t>
        <a:bodyPr/>
        <a:lstStyle/>
        <a:p>
          <a:endParaRPr lang="ru-RU"/>
        </a:p>
      </dgm:t>
    </dgm:pt>
    <dgm:pt modelId="{ACFC6A50-8C68-4604-913D-C8F533217B34}">
      <dgm:prSet phldrT="[Текст]" custT="1"/>
      <dgm:spPr/>
      <dgm:t>
        <a:bodyPr/>
        <a:lstStyle/>
        <a:p>
          <a:r>
            <a:rPr lang="ru-RU" sz="1600" dirty="0" smtClean="0"/>
            <a:t>79</a:t>
          </a:r>
          <a:endParaRPr lang="ru-RU" sz="1600" dirty="0"/>
        </a:p>
      </dgm:t>
    </dgm:pt>
    <dgm:pt modelId="{BB4ABD1A-52EE-44B4-92D7-4A0C2E3FBA1B}" type="parTrans" cxnId="{D8C376D0-8A27-4D7A-B7CC-D1B2E007F3AE}">
      <dgm:prSet/>
      <dgm:spPr/>
      <dgm:t>
        <a:bodyPr/>
        <a:lstStyle/>
        <a:p>
          <a:endParaRPr lang="ru-RU"/>
        </a:p>
      </dgm:t>
    </dgm:pt>
    <dgm:pt modelId="{FD6F6397-C5D7-4F13-B68A-DBE12BAABEEE}" type="sibTrans" cxnId="{D8C376D0-8A27-4D7A-B7CC-D1B2E007F3AE}">
      <dgm:prSet/>
      <dgm:spPr/>
      <dgm:t>
        <a:bodyPr/>
        <a:lstStyle/>
        <a:p>
          <a:endParaRPr lang="ru-RU"/>
        </a:p>
      </dgm:t>
    </dgm:pt>
    <dgm:pt modelId="{F53DD20E-F066-40F2-A383-719C75F8E22A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2027</a:t>
          </a:r>
          <a:endParaRPr lang="ru-RU" sz="1600" dirty="0"/>
        </a:p>
      </dgm:t>
    </dgm:pt>
    <dgm:pt modelId="{D6186395-57E2-4185-B338-22A4D5F9BAD2}" type="parTrans" cxnId="{587E12C5-A991-4F23-86DB-EB2033D25994}">
      <dgm:prSet/>
      <dgm:spPr/>
      <dgm:t>
        <a:bodyPr/>
        <a:lstStyle/>
        <a:p>
          <a:endParaRPr lang="ru-RU"/>
        </a:p>
      </dgm:t>
    </dgm:pt>
    <dgm:pt modelId="{46C4BB71-E32C-41BE-A982-A325A7D169FB}" type="sibTrans" cxnId="{587E12C5-A991-4F23-86DB-EB2033D25994}">
      <dgm:prSet/>
      <dgm:spPr/>
      <dgm:t>
        <a:bodyPr/>
        <a:lstStyle/>
        <a:p>
          <a:endParaRPr lang="ru-RU"/>
        </a:p>
      </dgm:t>
    </dgm:pt>
    <dgm:pt modelId="{860E0EEA-8E0D-4FF2-A4F2-FBD343754FF2}">
      <dgm:prSet phldrT="[Текст]" custT="1"/>
      <dgm:spPr/>
      <dgm:t>
        <a:bodyPr/>
        <a:lstStyle/>
        <a:p>
          <a:r>
            <a:rPr lang="ru-RU" sz="1550" dirty="0" smtClean="0"/>
            <a:t>14 079,3</a:t>
          </a:r>
          <a:endParaRPr lang="ru-RU" sz="1550" dirty="0"/>
        </a:p>
      </dgm:t>
    </dgm:pt>
    <dgm:pt modelId="{1C86135B-3674-4F5B-83DB-1E2C1B52638A}" type="parTrans" cxnId="{8A1337C8-C1A2-427C-BA97-AB5B9ADFBF0B}">
      <dgm:prSet/>
      <dgm:spPr/>
      <dgm:t>
        <a:bodyPr/>
        <a:lstStyle/>
        <a:p>
          <a:endParaRPr lang="ru-RU"/>
        </a:p>
      </dgm:t>
    </dgm:pt>
    <dgm:pt modelId="{E6AD1C51-A1FE-4196-A13E-93A2815B1A96}" type="sibTrans" cxnId="{8A1337C8-C1A2-427C-BA97-AB5B9ADFBF0B}">
      <dgm:prSet/>
      <dgm:spPr/>
      <dgm:t>
        <a:bodyPr/>
        <a:lstStyle/>
        <a:p>
          <a:endParaRPr lang="ru-RU"/>
        </a:p>
      </dgm:t>
    </dgm:pt>
    <dgm:pt modelId="{A0008A5E-4188-44BF-8D0D-BAE02C624E1C}">
      <dgm:prSet phldrT="[Текст]" custT="1"/>
      <dgm:spPr/>
      <dgm:t>
        <a:bodyPr/>
        <a:lstStyle/>
        <a:p>
          <a:r>
            <a:rPr lang="ru-RU" sz="1600" dirty="0" smtClean="0"/>
            <a:t>79</a:t>
          </a:r>
          <a:endParaRPr lang="ru-RU" sz="1600" dirty="0"/>
        </a:p>
      </dgm:t>
    </dgm:pt>
    <dgm:pt modelId="{9CC38DA0-13CC-4BAB-9535-270942EB8BE9}" type="parTrans" cxnId="{9D8CCCC9-6DEB-4166-8143-C672FAC5ECB0}">
      <dgm:prSet/>
      <dgm:spPr/>
      <dgm:t>
        <a:bodyPr/>
        <a:lstStyle/>
        <a:p>
          <a:endParaRPr lang="ru-RU"/>
        </a:p>
      </dgm:t>
    </dgm:pt>
    <dgm:pt modelId="{BDA9FF1F-5749-477C-9ECE-B7199DC00168}" type="sibTrans" cxnId="{9D8CCCC9-6DEB-4166-8143-C672FAC5ECB0}">
      <dgm:prSet/>
      <dgm:spPr/>
      <dgm:t>
        <a:bodyPr/>
        <a:lstStyle/>
        <a:p>
          <a:endParaRPr lang="ru-RU"/>
        </a:p>
      </dgm:t>
    </dgm:pt>
    <dgm:pt modelId="{032D48DE-FCE1-4E08-AC99-64BADE81F354}" type="pres">
      <dgm:prSet presAssocID="{64FE63BE-5522-460A-A67F-1E2AEB246F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D48B23-7B73-45A7-8BD1-F81F05364AE1}" type="pres">
      <dgm:prSet presAssocID="{EBB4B328-846F-4141-9919-A18D887B4BAE}" presName="composite" presStyleCnt="0"/>
      <dgm:spPr/>
    </dgm:pt>
    <dgm:pt modelId="{487331B4-49D0-472B-80AC-2A9E480E07B9}" type="pres">
      <dgm:prSet presAssocID="{EBB4B328-846F-4141-9919-A18D887B4BAE}" presName="parTx" presStyleLbl="alignNode1" presStyleIdx="0" presStyleCnt="3" custLinFactNeighborX="-94194" custLinFactNeighborY="-6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CD8AB-68D1-4FB0-9101-B5C9104C8EE4}" type="pres">
      <dgm:prSet presAssocID="{EBB4B328-846F-4141-9919-A18D887B4BA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A9970-1513-49A9-AEBE-4A13D2A84E04}" type="pres">
      <dgm:prSet presAssocID="{03E705FD-90F3-480F-8FE6-9D02BB7402F7}" presName="space" presStyleCnt="0"/>
      <dgm:spPr/>
    </dgm:pt>
    <dgm:pt modelId="{F1AB5A54-1177-4DEF-A044-188A7587E2EC}" type="pres">
      <dgm:prSet presAssocID="{C0734535-F3AC-4941-B00A-DDAA7864C0C2}" presName="composite" presStyleCnt="0"/>
      <dgm:spPr/>
    </dgm:pt>
    <dgm:pt modelId="{D4948199-0640-4C27-BFA5-01FB7B6B9A24}" type="pres">
      <dgm:prSet presAssocID="{C0734535-F3AC-4941-B00A-DDAA7864C0C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5E680-7192-43CE-9A93-76E67561416C}" type="pres">
      <dgm:prSet presAssocID="{C0734535-F3AC-4941-B00A-DDAA7864C0C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2EC6-3AEE-45EE-81B9-9CB0796C4557}" type="pres">
      <dgm:prSet presAssocID="{795FEF0D-6AC1-45FD-80B9-D25941B80747}" presName="space" presStyleCnt="0"/>
      <dgm:spPr/>
    </dgm:pt>
    <dgm:pt modelId="{678534D6-518D-4BCA-9C00-CC8A536959D0}" type="pres">
      <dgm:prSet presAssocID="{F53DD20E-F066-40F2-A383-719C75F8E22A}" presName="composite" presStyleCnt="0"/>
      <dgm:spPr/>
    </dgm:pt>
    <dgm:pt modelId="{D27BBFF0-015C-41EA-9C75-6FCA751B3A6D}" type="pres">
      <dgm:prSet presAssocID="{F53DD20E-F066-40F2-A383-719C75F8E22A}" presName="parTx" presStyleLbl="alignNode1" presStyleIdx="2" presStyleCnt="3" custLinFactNeighborX="3920" custLinFactNeighborY="-92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35573-50C3-43DB-ADE9-539B2246DAD3}" type="pres">
      <dgm:prSet presAssocID="{F53DD20E-F066-40F2-A383-719C75F8E22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DB3AD4-E17D-48E3-BD77-3C1256390388}" srcId="{EBB4B328-846F-4141-9919-A18D887B4BAE}" destId="{FCB9402C-F9A3-4C88-8570-784502B733E5}" srcOrd="1" destOrd="0" parTransId="{E82DEAF1-FB87-42CD-A09C-84748CA251DF}" sibTransId="{BAE0B53E-FF48-408E-9682-0E6C2BD449C3}"/>
    <dgm:cxn modelId="{8C1EBE11-5C3B-473D-A900-79ADC3FB06B7}" type="presOf" srcId="{F53DD20E-F066-40F2-A383-719C75F8E22A}" destId="{D27BBFF0-015C-41EA-9C75-6FCA751B3A6D}" srcOrd="0" destOrd="0" presId="urn:microsoft.com/office/officeart/2005/8/layout/hList1"/>
    <dgm:cxn modelId="{3CEAED73-9466-4929-A804-06344393C71A}" type="presOf" srcId="{C0734535-F3AC-4941-B00A-DDAA7864C0C2}" destId="{D4948199-0640-4C27-BFA5-01FB7B6B9A24}" srcOrd="0" destOrd="0" presId="urn:microsoft.com/office/officeart/2005/8/layout/hList1"/>
    <dgm:cxn modelId="{E544502A-BC2D-4209-A07C-7EA0A5391251}" srcId="{EBB4B328-846F-4141-9919-A18D887B4BAE}" destId="{1A18FB28-8AB4-49AC-A638-80AA2B057593}" srcOrd="0" destOrd="0" parTransId="{D4FC4A8A-5FA2-473C-AF0B-B5F628192800}" sibTransId="{9E36B17B-E037-4AF4-B47F-43C32F557C12}"/>
    <dgm:cxn modelId="{8A1337C8-C1A2-427C-BA97-AB5B9ADFBF0B}" srcId="{F53DD20E-F066-40F2-A383-719C75F8E22A}" destId="{860E0EEA-8E0D-4FF2-A4F2-FBD343754FF2}" srcOrd="0" destOrd="0" parTransId="{1C86135B-3674-4F5B-83DB-1E2C1B52638A}" sibTransId="{E6AD1C51-A1FE-4196-A13E-93A2815B1A96}"/>
    <dgm:cxn modelId="{7288D811-747C-41C7-9610-C79155C16E53}" type="presOf" srcId="{ACFC6A50-8C68-4604-913D-C8F533217B34}" destId="{58D5E680-7192-43CE-9A93-76E67561416C}" srcOrd="0" destOrd="1" presId="urn:microsoft.com/office/officeart/2005/8/layout/hList1"/>
    <dgm:cxn modelId="{D93BB7DC-A439-4A2C-A249-1DA776305C2C}" type="presOf" srcId="{232432C6-FEFA-44E3-9F87-D7363E4E07FB}" destId="{58D5E680-7192-43CE-9A93-76E67561416C}" srcOrd="0" destOrd="0" presId="urn:microsoft.com/office/officeart/2005/8/layout/hList1"/>
    <dgm:cxn modelId="{B5105F96-2104-449C-B64E-85B713632A23}" type="presOf" srcId="{860E0EEA-8E0D-4FF2-A4F2-FBD343754FF2}" destId="{1EE35573-50C3-43DB-ADE9-539B2246DAD3}" srcOrd="0" destOrd="0" presId="urn:microsoft.com/office/officeart/2005/8/layout/hList1"/>
    <dgm:cxn modelId="{9D8CCCC9-6DEB-4166-8143-C672FAC5ECB0}" srcId="{F53DD20E-F066-40F2-A383-719C75F8E22A}" destId="{A0008A5E-4188-44BF-8D0D-BAE02C624E1C}" srcOrd="1" destOrd="0" parTransId="{9CC38DA0-13CC-4BAB-9535-270942EB8BE9}" sibTransId="{BDA9FF1F-5749-477C-9ECE-B7199DC00168}"/>
    <dgm:cxn modelId="{A09D6D34-3238-4313-BEE3-F06E33079D23}" type="presOf" srcId="{EBB4B328-846F-4141-9919-A18D887B4BAE}" destId="{487331B4-49D0-472B-80AC-2A9E480E07B9}" srcOrd="0" destOrd="0" presId="urn:microsoft.com/office/officeart/2005/8/layout/hList1"/>
    <dgm:cxn modelId="{F3489C86-515F-4CE5-AE0A-7DA58A7524F9}" type="presOf" srcId="{FCB9402C-F9A3-4C88-8570-784502B733E5}" destId="{D86CD8AB-68D1-4FB0-9101-B5C9104C8EE4}" srcOrd="0" destOrd="1" presId="urn:microsoft.com/office/officeart/2005/8/layout/hList1"/>
    <dgm:cxn modelId="{B255876C-B93B-4B5D-8423-7EA587F1C499}" srcId="{64FE63BE-5522-460A-A67F-1E2AEB246F91}" destId="{EBB4B328-846F-4141-9919-A18D887B4BAE}" srcOrd="0" destOrd="0" parTransId="{BCFAD1AA-542C-4F33-A88C-1EE71147A08A}" sibTransId="{03E705FD-90F3-480F-8FE6-9D02BB7402F7}"/>
    <dgm:cxn modelId="{587E12C5-A991-4F23-86DB-EB2033D25994}" srcId="{64FE63BE-5522-460A-A67F-1E2AEB246F91}" destId="{F53DD20E-F066-40F2-A383-719C75F8E22A}" srcOrd="2" destOrd="0" parTransId="{D6186395-57E2-4185-B338-22A4D5F9BAD2}" sibTransId="{46C4BB71-E32C-41BE-A982-A325A7D169FB}"/>
    <dgm:cxn modelId="{86DB06AD-BB7C-43D3-8BCB-65628F8F3982}" type="presOf" srcId="{A0008A5E-4188-44BF-8D0D-BAE02C624E1C}" destId="{1EE35573-50C3-43DB-ADE9-539B2246DAD3}" srcOrd="0" destOrd="1" presId="urn:microsoft.com/office/officeart/2005/8/layout/hList1"/>
    <dgm:cxn modelId="{9FFF8E43-24FE-4C0B-8FAA-DE6B82F036B5}" srcId="{64FE63BE-5522-460A-A67F-1E2AEB246F91}" destId="{C0734535-F3AC-4941-B00A-DDAA7864C0C2}" srcOrd="1" destOrd="0" parTransId="{C0FC7062-6B71-422F-8168-9423208803CB}" sibTransId="{795FEF0D-6AC1-45FD-80B9-D25941B80747}"/>
    <dgm:cxn modelId="{0537C502-C360-4257-AC16-D7716742F7F5}" type="presOf" srcId="{64FE63BE-5522-460A-A67F-1E2AEB246F91}" destId="{032D48DE-FCE1-4E08-AC99-64BADE81F354}" srcOrd="0" destOrd="0" presId="urn:microsoft.com/office/officeart/2005/8/layout/hList1"/>
    <dgm:cxn modelId="{D8C376D0-8A27-4D7A-B7CC-D1B2E007F3AE}" srcId="{C0734535-F3AC-4941-B00A-DDAA7864C0C2}" destId="{ACFC6A50-8C68-4604-913D-C8F533217B34}" srcOrd="1" destOrd="0" parTransId="{BB4ABD1A-52EE-44B4-92D7-4A0C2E3FBA1B}" sibTransId="{FD6F6397-C5D7-4F13-B68A-DBE12BAABEEE}"/>
    <dgm:cxn modelId="{A7CAE043-07BA-4519-AA7B-2F0E19D69D15}" srcId="{C0734535-F3AC-4941-B00A-DDAA7864C0C2}" destId="{232432C6-FEFA-44E3-9F87-D7363E4E07FB}" srcOrd="0" destOrd="0" parTransId="{1797FB0E-BAA8-4575-A7E0-3ED56A1F81B1}" sibTransId="{0EB49C90-01AF-488D-A433-D6CE43E98708}"/>
    <dgm:cxn modelId="{E59F8548-2F98-474A-A817-78E6814D6FEB}" type="presOf" srcId="{1A18FB28-8AB4-49AC-A638-80AA2B057593}" destId="{D86CD8AB-68D1-4FB0-9101-B5C9104C8EE4}" srcOrd="0" destOrd="0" presId="urn:microsoft.com/office/officeart/2005/8/layout/hList1"/>
    <dgm:cxn modelId="{FF558E2D-F3CF-415B-A7E5-AF637E1B641F}" type="presParOf" srcId="{032D48DE-FCE1-4E08-AC99-64BADE81F354}" destId="{F6D48B23-7B73-45A7-8BD1-F81F05364AE1}" srcOrd="0" destOrd="0" presId="urn:microsoft.com/office/officeart/2005/8/layout/hList1"/>
    <dgm:cxn modelId="{9475181A-2BD5-4C8A-A9FE-42199F868AC5}" type="presParOf" srcId="{F6D48B23-7B73-45A7-8BD1-F81F05364AE1}" destId="{487331B4-49D0-472B-80AC-2A9E480E07B9}" srcOrd="0" destOrd="0" presId="urn:microsoft.com/office/officeart/2005/8/layout/hList1"/>
    <dgm:cxn modelId="{F970B73A-B80D-46D4-8ADB-AA1B723508E8}" type="presParOf" srcId="{F6D48B23-7B73-45A7-8BD1-F81F05364AE1}" destId="{D86CD8AB-68D1-4FB0-9101-B5C9104C8EE4}" srcOrd="1" destOrd="0" presId="urn:microsoft.com/office/officeart/2005/8/layout/hList1"/>
    <dgm:cxn modelId="{6BFB35F8-5E07-4E5A-BBE8-94EE5252C34A}" type="presParOf" srcId="{032D48DE-FCE1-4E08-AC99-64BADE81F354}" destId="{B47A9970-1513-49A9-AEBE-4A13D2A84E04}" srcOrd="1" destOrd="0" presId="urn:microsoft.com/office/officeart/2005/8/layout/hList1"/>
    <dgm:cxn modelId="{0FD87295-5082-4F2C-874D-547F8718C3AA}" type="presParOf" srcId="{032D48DE-FCE1-4E08-AC99-64BADE81F354}" destId="{F1AB5A54-1177-4DEF-A044-188A7587E2EC}" srcOrd="2" destOrd="0" presId="urn:microsoft.com/office/officeart/2005/8/layout/hList1"/>
    <dgm:cxn modelId="{23D80F61-727D-4C6E-AB77-F7507B3F52DB}" type="presParOf" srcId="{F1AB5A54-1177-4DEF-A044-188A7587E2EC}" destId="{D4948199-0640-4C27-BFA5-01FB7B6B9A24}" srcOrd="0" destOrd="0" presId="urn:microsoft.com/office/officeart/2005/8/layout/hList1"/>
    <dgm:cxn modelId="{74332094-051C-4FC3-AA6F-7420D8E00F79}" type="presParOf" srcId="{F1AB5A54-1177-4DEF-A044-188A7587E2EC}" destId="{58D5E680-7192-43CE-9A93-76E67561416C}" srcOrd="1" destOrd="0" presId="urn:microsoft.com/office/officeart/2005/8/layout/hList1"/>
    <dgm:cxn modelId="{2105B70A-0F92-438F-ABEF-F5C50745E99B}" type="presParOf" srcId="{032D48DE-FCE1-4E08-AC99-64BADE81F354}" destId="{512C2EC6-3AEE-45EE-81B9-9CB0796C4557}" srcOrd="3" destOrd="0" presId="urn:microsoft.com/office/officeart/2005/8/layout/hList1"/>
    <dgm:cxn modelId="{E70ABC5B-F8D8-45C0-9F0B-A85E02DE9EDC}" type="presParOf" srcId="{032D48DE-FCE1-4E08-AC99-64BADE81F354}" destId="{678534D6-518D-4BCA-9C00-CC8A536959D0}" srcOrd="4" destOrd="0" presId="urn:microsoft.com/office/officeart/2005/8/layout/hList1"/>
    <dgm:cxn modelId="{70D696A3-0CC7-4B33-90E5-6439C07F3CAB}" type="presParOf" srcId="{678534D6-518D-4BCA-9C00-CC8A536959D0}" destId="{D27BBFF0-015C-41EA-9C75-6FCA751B3A6D}" srcOrd="0" destOrd="0" presId="urn:microsoft.com/office/officeart/2005/8/layout/hList1"/>
    <dgm:cxn modelId="{B63373DF-9297-4662-BFA1-4FD87DB76FAC}" type="presParOf" srcId="{678534D6-518D-4BCA-9C00-CC8A536959D0}" destId="{1EE35573-50C3-43DB-ADE9-539B2246DA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FE63BE-5522-460A-A67F-1E2AEB246F9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BB4B328-846F-4141-9919-A18D887B4BAE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2025</a:t>
          </a:r>
          <a:endParaRPr lang="ru-RU" sz="1600" dirty="0"/>
        </a:p>
      </dgm:t>
    </dgm:pt>
    <dgm:pt modelId="{BCFAD1AA-542C-4F33-A88C-1EE71147A08A}" type="parTrans" cxnId="{B255876C-B93B-4B5D-8423-7EA587F1C499}">
      <dgm:prSet/>
      <dgm:spPr/>
      <dgm:t>
        <a:bodyPr/>
        <a:lstStyle/>
        <a:p>
          <a:endParaRPr lang="ru-RU"/>
        </a:p>
      </dgm:t>
    </dgm:pt>
    <dgm:pt modelId="{03E705FD-90F3-480F-8FE6-9D02BB7402F7}" type="sibTrans" cxnId="{B255876C-B93B-4B5D-8423-7EA587F1C499}">
      <dgm:prSet/>
      <dgm:spPr/>
      <dgm:t>
        <a:bodyPr/>
        <a:lstStyle/>
        <a:p>
          <a:endParaRPr lang="ru-RU"/>
        </a:p>
      </dgm:t>
    </dgm:pt>
    <dgm:pt modelId="{1A18FB28-8AB4-49AC-A638-80AA2B057593}">
      <dgm:prSet phldrT="[Текст]" custT="1"/>
      <dgm:spPr/>
      <dgm:t>
        <a:bodyPr/>
        <a:lstStyle/>
        <a:p>
          <a:r>
            <a:rPr lang="ru-RU" sz="1600" dirty="0" smtClean="0"/>
            <a:t>240,0</a:t>
          </a:r>
          <a:endParaRPr lang="ru-RU" sz="1600" dirty="0"/>
        </a:p>
      </dgm:t>
    </dgm:pt>
    <dgm:pt modelId="{D4FC4A8A-5FA2-473C-AF0B-B5F628192800}" type="parTrans" cxnId="{E544502A-BC2D-4209-A07C-7EA0A5391251}">
      <dgm:prSet/>
      <dgm:spPr/>
      <dgm:t>
        <a:bodyPr/>
        <a:lstStyle/>
        <a:p>
          <a:endParaRPr lang="ru-RU"/>
        </a:p>
      </dgm:t>
    </dgm:pt>
    <dgm:pt modelId="{9E36B17B-E037-4AF4-B47F-43C32F557C12}" type="sibTrans" cxnId="{E544502A-BC2D-4209-A07C-7EA0A5391251}">
      <dgm:prSet/>
      <dgm:spPr/>
      <dgm:t>
        <a:bodyPr/>
        <a:lstStyle/>
        <a:p>
          <a:endParaRPr lang="ru-RU"/>
        </a:p>
      </dgm:t>
    </dgm:pt>
    <dgm:pt modelId="{FCB9402C-F9A3-4C88-8570-784502B733E5}">
      <dgm:prSet phldrT="[Текст]" custT="1"/>
      <dgm:spPr/>
      <dgm:t>
        <a:bodyPr/>
        <a:lstStyle/>
        <a:p>
          <a:r>
            <a:rPr lang="ru-RU" sz="1600" dirty="0" smtClean="0"/>
            <a:t>18</a:t>
          </a:r>
          <a:endParaRPr lang="ru-RU" sz="1600" dirty="0"/>
        </a:p>
      </dgm:t>
    </dgm:pt>
    <dgm:pt modelId="{E82DEAF1-FB87-42CD-A09C-84748CA251DF}" type="parTrans" cxnId="{B0DB3AD4-E17D-48E3-BD77-3C1256390388}">
      <dgm:prSet/>
      <dgm:spPr/>
      <dgm:t>
        <a:bodyPr/>
        <a:lstStyle/>
        <a:p>
          <a:endParaRPr lang="ru-RU"/>
        </a:p>
      </dgm:t>
    </dgm:pt>
    <dgm:pt modelId="{BAE0B53E-FF48-408E-9682-0E6C2BD449C3}" type="sibTrans" cxnId="{B0DB3AD4-E17D-48E3-BD77-3C1256390388}">
      <dgm:prSet/>
      <dgm:spPr/>
      <dgm:t>
        <a:bodyPr/>
        <a:lstStyle/>
        <a:p>
          <a:endParaRPr lang="ru-RU"/>
        </a:p>
      </dgm:t>
    </dgm:pt>
    <dgm:pt modelId="{C0734535-F3AC-4941-B00A-DDAA7864C0C2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2026</a:t>
          </a:r>
          <a:endParaRPr lang="ru-RU" sz="1600" dirty="0"/>
        </a:p>
      </dgm:t>
    </dgm:pt>
    <dgm:pt modelId="{C0FC7062-6B71-422F-8168-9423208803CB}" type="parTrans" cxnId="{9FFF8E43-24FE-4C0B-8FAA-DE6B82F036B5}">
      <dgm:prSet/>
      <dgm:spPr/>
      <dgm:t>
        <a:bodyPr/>
        <a:lstStyle/>
        <a:p>
          <a:endParaRPr lang="ru-RU"/>
        </a:p>
      </dgm:t>
    </dgm:pt>
    <dgm:pt modelId="{795FEF0D-6AC1-45FD-80B9-D25941B80747}" type="sibTrans" cxnId="{9FFF8E43-24FE-4C0B-8FAA-DE6B82F036B5}">
      <dgm:prSet/>
      <dgm:spPr/>
      <dgm:t>
        <a:bodyPr/>
        <a:lstStyle/>
        <a:p>
          <a:endParaRPr lang="ru-RU"/>
        </a:p>
      </dgm:t>
    </dgm:pt>
    <dgm:pt modelId="{232432C6-FEFA-44E3-9F87-D7363E4E07FB}">
      <dgm:prSet phldrT="[Текст]" custT="1"/>
      <dgm:spPr/>
      <dgm:t>
        <a:bodyPr/>
        <a:lstStyle/>
        <a:p>
          <a:r>
            <a:rPr lang="ru-RU" sz="1600" dirty="0" smtClean="0"/>
            <a:t>240,0</a:t>
          </a:r>
          <a:endParaRPr lang="ru-RU" sz="1600" dirty="0"/>
        </a:p>
      </dgm:t>
    </dgm:pt>
    <dgm:pt modelId="{1797FB0E-BAA8-4575-A7E0-3ED56A1F81B1}" type="parTrans" cxnId="{A7CAE043-07BA-4519-AA7B-2F0E19D69D15}">
      <dgm:prSet/>
      <dgm:spPr/>
      <dgm:t>
        <a:bodyPr/>
        <a:lstStyle/>
        <a:p>
          <a:endParaRPr lang="ru-RU"/>
        </a:p>
      </dgm:t>
    </dgm:pt>
    <dgm:pt modelId="{0EB49C90-01AF-488D-A433-D6CE43E98708}" type="sibTrans" cxnId="{A7CAE043-07BA-4519-AA7B-2F0E19D69D15}">
      <dgm:prSet/>
      <dgm:spPr/>
      <dgm:t>
        <a:bodyPr/>
        <a:lstStyle/>
        <a:p>
          <a:endParaRPr lang="ru-RU"/>
        </a:p>
      </dgm:t>
    </dgm:pt>
    <dgm:pt modelId="{ACFC6A50-8C68-4604-913D-C8F533217B34}">
      <dgm:prSet phldrT="[Текст]" custT="1"/>
      <dgm:spPr/>
      <dgm:t>
        <a:bodyPr/>
        <a:lstStyle/>
        <a:p>
          <a:r>
            <a:rPr lang="ru-RU" sz="1600" dirty="0" smtClean="0"/>
            <a:t>18</a:t>
          </a:r>
          <a:endParaRPr lang="ru-RU" sz="1600" dirty="0"/>
        </a:p>
      </dgm:t>
    </dgm:pt>
    <dgm:pt modelId="{BB4ABD1A-52EE-44B4-92D7-4A0C2E3FBA1B}" type="parTrans" cxnId="{D8C376D0-8A27-4D7A-B7CC-D1B2E007F3AE}">
      <dgm:prSet/>
      <dgm:spPr/>
      <dgm:t>
        <a:bodyPr/>
        <a:lstStyle/>
        <a:p>
          <a:endParaRPr lang="ru-RU"/>
        </a:p>
      </dgm:t>
    </dgm:pt>
    <dgm:pt modelId="{FD6F6397-C5D7-4F13-B68A-DBE12BAABEEE}" type="sibTrans" cxnId="{D8C376D0-8A27-4D7A-B7CC-D1B2E007F3AE}">
      <dgm:prSet/>
      <dgm:spPr/>
      <dgm:t>
        <a:bodyPr/>
        <a:lstStyle/>
        <a:p>
          <a:endParaRPr lang="ru-RU"/>
        </a:p>
      </dgm:t>
    </dgm:pt>
    <dgm:pt modelId="{F53DD20E-F066-40F2-A383-719C75F8E22A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2027</a:t>
          </a:r>
          <a:endParaRPr lang="ru-RU" sz="1600" dirty="0"/>
        </a:p>
      </dgm:t>
    </dgm:pt>
    <dgm:pt modelId="{D6186395-57E2-4185-B338-22A4D5F9BAD2}" type="parTrans" cxnId="{587E12C5-A991-4F23-86DB-EB2033D25994}">
      <dgm:prSet/>
      <dgm:spPr/>
      <dgm:t>
        <a:bodyPr/>
        <a:lstStyle/>
        <a:p>
          <a:endParaRPr lang="ru-RU"/>
        </a:p>
      </dgm:t>
    </dgm:pt>
    <dgm:pt modelId="{46C4BB71-E32C-41BE-A982-A325A7D169FB}" type="sibTrans" cxnId="{587E12C5-A991-4F23-86DB-EB2033D25994}">
      <dgm:prSet/>
      <dgm:spPr/>
      <dgm:t>
        <a:bodyPr/>
        <a:lstStyle/>
        <a:p>
          <a:endParaRPr lang="ru-RU"/>
        </a:p>
      </dgm:t>
    </dgm:pt>
    <dgm:pt modelId="{860E0EEA-8E0D-4FF2-A4F2-FBD343754FF2}">
      <dgm:prSet phldrT="[Текст]" custT="1"/>
      <dgm:spPr/>
      <dgm:t>
        <a:bodyPr/>
        <a:lstStyle/>
        <a:p>
          <a:r>
            <a:rPr lang="ru-RU" sz="1600" dirty="0" smtClean="0"/>
            <a:t>240,0</a:t>
          </a:r>
          <a:endParaRPr lang="ru-RU" sz="1600" dirty="0"/>
        </a:p>
      </dgm:t>
    </dgm:pt>
    <dgm:pt modelId="{1C86135B-3674-4F5B-83DB-1E2C1B52638A}" type="parTrans" cxnId="{8A1337C8-C1A2-427C-BA97-AB5B9ADFBF0B}">
      <dgm:prSet/>
      <dgm:spPr/>
      <dgm:t>
        <a:bodyPr/>
        <a:lstStyle/>
        <a:p>
          <a:endParaRPr lang="ru-RU"/>
        </a:p>
      </dgm:t>
    </dgm:pt>
    <dgm:pt modelId="{E6AD1C51-A1FE-4196-A13E-93A2815B1A96}" type="sibTrans" cxnId="{8A1337C8-C1A2-427C-BA97-AB5B9ADFBF0B}">
      <dgm:prSet/>
      <dgm:spPr/>
      <dgm:t>
        <a:bodyPr/>
        <a:lstStyle/>
        <a:p>
          <a:endParaRPr lang="ru-RU"/>
        </a:p>
      </dgm:t>
    </dgm:pt>
    <dgm:pt modelId="{A0008A5E-4188-44BF-8D0D-BAE02C624E1C}">
      <dgm:prSet phldrT="[Текст]" custT="1"/>
      <dgm:spPr/>
      <dgm:t>
        <a:bodyPr/>
        <a:lstStyle/>
        <a:p>
          <a:r>
            <a:rPr lang="ru-RU" sz="1600" dirty="0" smtClean="0"/>
            <a:t>18</a:t>
          </a:r>
          <a:endParaRPr lang="ru-RU" sz="1600" dirty="0"/>
        </a:p>
      </dgm:t>
    </dgm:pt>
    <dgm:pt modelId="{9CC38DA0-13CC-4BAB-9535-270942EB8BE9}" type="parTrans" cxnId="{9D8CCCC9-6DEB-4166-8143-C672FAC5ECB0}">
      <dgm:prSet/>
      <dgm:spPr/>
      <dgm:t>
        <a:bodyPr/>
        <a:lstStyle/>
        <a:p>
          <a:endParaRPr lang="ru-RU"/>
        </a:p>
      </dgm:t>
    </dgm:pt>
    <dgm:pt modelId="{BDA9FF1F-5749-477C-9ECE-B7199DC00168}" type="sibTrans" cxnId="{9D8CCCC9-6DEB-4166-8143-C672FAC5ECB0}">
      <dgm:prSet/>
      <dgm:spPr/>
      <dgm:t>
        <a:bodyPr/>
        <a:lstStyle/>
        <a:p>
          <a:endParaRPr lang="ru-RU"/>
        </a:p>
      </dgm:t>
    </dgm:pt>
    <dgm:pt modelId="{032D48DE-FCE1-4E08-AC99-64BADE81F354}" type="pres">
      <dgm:prSet presAssocID="{64FE63BE-5522-460A-A67F-1E2AEB246F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D48B23-7B73-45A7-8BD1-F81F05364AE1}" type="pres">
      <dgm:prSet presAssocID="{EBB4B328-846F-4141-9919-A18D887B4BAE}" presName="composite" presStyleCnt="0"/>
      <dgm:spPr/>
    </dgm:pt>
    <dgm:pt modelId="{487331B4-49D0-472B-80AC-2A9E480E07B9}" type="pres">
      <dgm:prSet presAssocID="{EBB4B328-846F-4141-9919-A18D887B4BAE}" presName="parTx" presStyleLbl="alignNode1" presStyleIdx="0" presStyleCnt="3" custLinFactNeighborX="-94194" custLinFactNeighborY="-6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CD8AB-68D1-4FB0-9101-B5C9104C8EE4}" type="pres">
      <dgm:prSet presAssocID="{EBB4B328-846F-4141-9919-A18D887B4BA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A9970-1513-49A9-AEBE-4A13D2A84E04}" type="pres">
      <dgm:prSet presAssocID="{03E705FD-90F3-480F-8FE6-9D02BB7402F7}" presName="space" presStyleCnt="0"/>
      <dgm:spPr/>
    </dgm:pt>
    <dgm:pt modelId="{F1AB5A54-1177-4DEF-A044-188A7587E2EC}" type="pres">
      <dgm:prSet presAssocID="{C0734535-F3AC-4941-B00A-DDAA7864C0C2}" presName="composite" presStyleCnt="0"/>
      <dgm:spPr/>
    </dgm:pt>
    <dgm:pt modelId="{D4948199-0640-4C27-BFA5-01FB7B6B9A24}" type="pres">
      <dgm:prSet presAssocID="{C0734535-F3AC-4941-B00A-DDAA7864C0C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5E680-7192-43CE-9A93-76E67561416C}" type="pres">
      <dgm:prSet presAssocID="{C0734535-F3AC-4941-B00A-DDAA7864C0C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2EC6-3AEE-45EE-81B9-9CB0796C4557}" type="pres">
      <dgm:prSet presAssocID="{795FEF0D-6AC1-45FD-80B9-D25941B80747}" presName="space" presStyleCnt="0"/>
      <dgm:spPr/>
    </dgm:pt>
    <dgm:pt modelId="{678534D6-518D-4BCA-9C00-CC8A536959D0}" type="pres">
      <dgm:prSet presAssocID="{F53DD20E-F066-40F2-A383-719C75F8E22A}" presName="composite" presStyleCnt="0"/>
      <dgm:spPr/>
    </dgm:pt>
    <dgm:pt modelId="{D27BBFF0-015C-41EA-9C75-6FCA751B3A6D}" type="pres">
      <dgm:prSet presAssocID="{F53DD20E-F066-40F2-A383-719C75F8E22A}" presName="parTx" presStyleLbl="alignNode1" presStyleIdx="2" presStyleCnt="3" custLinFactNeighborX="3920" custLinFactNeighborY="-92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35573-50C3-43DB-ADE9-539B2246DAD3}" type="pres">
      <dgm:prSet presAssocID="{F53DD20E-F066-40F2-A383-719C75F8E22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8CCCC9-6DEB-4166-8143-C672FAC5ECB0}" srcId="{F53DD20E-F066-40F2-A383-719C75F8E22A}" destId="{A0008A5E-4188-44BF-8D0D-BAE02C624E1C}" srcOrd="1" destOrd="0" parTransId="{9CC38DA0-13CC-4BAB-9535-270942EB8BE9}" sibTransId="{BDA9FF1F-5749-477C-9ECE-B7199DC00168}"/>
    <dgm:cxn modelId="{B255876C-B93B-4B5D-8423-7EA587F1C499}" srcId="{64FE63BE-5522-460A-A67F-1E2AEB246F91}" destId="{EBB4B328-846F-4141-9919-A18D887B4BAE}" srcOrd="0" destOrd="0" parTransId="{BCFAD1AA-542C-4F33-A88C-1EE71147A08A}" sibTransId="{03E705FD-90F3-480F-8FE6-9D02BB7402F7}"/>
    <dgm:cxn modelId="{587E12C5-A991-4F23-86DB-EB2033D25994}" srcId="{64FE63BE-5522-460A-A67F-1E2AEB246F91}" destId="{F53DD20E-F066-40F2-A383-719C75F8E22A}" srcOrd="2" destOrd="0" parTransId="{D6186395-57E2-4185-B338-22A4D5F9BAD2}" sibTransId="{46C4BB71-E32C-41BE-A982-A325A7D169FB}"/>
    <dgm:cxn modelId="{9FFF8E43-24FE-4C0B-8FAA-DE6B82F036B5}" srcId="{64FE63BE-5522-460A-A67F-1E2AEB246F91}" destId="{C0734535-F3AC-4941-B00A-DDAA7864C0C2}" srcOrd="1" destOrd="0" parTransId="{C0FC7062-6B71-422F-8168-9423208803CB}" sibTransId="{795FEF0D-6AC1-45FD-80B9-D25941B80747}"/>
    <dgm:cxn modelId="{8A1337C8-C1A2-427C-BA97-AB5B9ADFBF0B}" srcId="{F53DD20E-F066-40F2-A383-719C75F8E22A}" destId="{860E0EEA-8E0D-4FF2-A4F2-FBD343754FF2}" srcOrd="0" destOrd="0" parTransId="{1C86135B-3674-4F5B-83DB-1E2C1B52638A}" sibTransId="{E6AD1C51-A1FE-4196-A13E-93A2815B1A96}"/>
    <dgm:cxn modelId="{8D6147F8-331E-4903-B811-0E6918086609}" type="presOf" srcId="{232432C6-FEFA-44E3-9F87-D7363E4E07FB}" destId="{58D5E680-7192-43CE-9A93-76E67561416C}" srcOrd="0" destOrd="0" presId="urn:microsoft.com/office/officeart/2005/8/layout/hList1"/>
    <dgm:cxn modelId="{D8C376D0-8A27-4D7A-B7CC-D1B2E007F3AE}" srcId="{C0734535-F3AC-4941-B00A-DDAA7864C0C2}" destId="{ACFC6A50-8C68-4604-913D-C8F533217B34}" srcOrd="1" destOrd="0" parTransId="{BB4ABD1A-52EE-44B4-92D7-4A0C2E3FBA1B}" sibTransId="{FD6F6397-C5D7-4F13-B68A-DBE12BAABEEE}"/>
    <dgm:cxn modelId="{BC4A2027-A172-4073-ACD4-8AF711562F3D}" type="presOf" srcId="{A0008A5E-4188-44BF-8D0D-BAE02C624E1C}" destId="{1EE35573-50C3-43DB-ADE9-539B2246DAD3}" srcOrd="0" destOrd="1" presId="urn:microsoft.com/office/officeart/2005/8/layout/hList1"/>
    <dgm:cxn modelId="{0671E2C5-E4DC-4106-B04E-DE99B14FFE5E}" type="presOf" srcId="{F53DD20E-F066-40F2-A383-719C75F8E22A}" destId="{D27BBFF0-015C-41EA-9C75-6FCA751B3A6D}" srcOrd="0" destOrd="0" presId="urn:microsoft.com/office/officeart/2005/8/layout/hList1"/>
    <dgm:cxn modelId="{EACB0E25-6AF2-4B21-9734-48DC25DCA012}" type="presOf" srcId="{1A18FB28-8AB4-49AC-A638-80AA2B057593}" destId="{D86CD8AB-68D1-4FB0-9101-B5C9104C8EE4}" srcOrd="0" destOrd="0" presId="urn:microsoft.com/office/officeart/2005/8/layout/hList1"/>
    <dgm:cxn modelId="{07574123-948F-4D0E-9FAD-0D66F49ED91D}" type="presOf" srcId="{ACFC6A50-8C68-4604-913D-C8F533217B34}" destId="{58D5E680-7192-43CE-9A93-76E67561416C}" srcOrd="0" destOrd="1" presId="urn:microsoft.com/office/officeart/2005/8/layout/hList1"/>
    <dgm:cxn modelId="{B47897AC-BB71-422A-A961-E666B2A72D1C}" type="presOf" srcId="{FCB9402C-F9A3-4C88-8570-784502B733E5}" destId="{D86CD8AB-68D1-4FB0-9101-B5C9104C8EE4}" srcOrd="0" destOrd="1" presId="urn:microsoft.com/office/officeart/2005/8/layout/hList1"/>
    <dgm:cxn modelId="{4C82B5B4-A81F-4B5E-9113-6BFE169DA437}" type="presOf" srcId="{C0734535-F3AC-4941-B00A-DDAA7864C0C2}" destId="{D4948199-0640-4C27-BFA5-01FB7B6B9A24}" srcOrd="0" destOrd="0" presId="urn:microsoft.com/office/officeart/2005/8/layout/hList1"/>
    <dgm:cxn modelId="{CE1A997A-4BEA-4A09-84C6-3356D10FDFBD}" type="presOf" srcId="{EBB4B328-846F-4141-9919-A18D887B4BAE}" destId="{487331B4-49D0-472B-80AC-2A9E480E07B9}" srcOrd="0" destOrd="0" presId="urn:microsoft.com/office/officeart/2005/8/layout/hList1"/>
    <dgm:cxn modelId="{DE262CF3-4794-4051-8C40-DEE919D738E0}" type="presOf" srcId="{64FE63BE-5522-460A-A67F-1E2AEB246F91}" destId="{032D48DE-FCE1-4E08-AC99-64BADE81F354}" srcOrd="0" destOrd="0" presId="urn:microsoft.com/office/officeart/2005/8/layout/hList1"/>
    <dgm:cxn modelId="{A7CAE043-07BA-4519-AA7B-2F0E19D69D15}" srcId="{C0734535-F3AC-4941-B00A-DDAA7864C0C2}" destId="{232432C6-FEFA-44E3-9F87-D7363E4E07FB}" srcOrd="0" destOrd="0" parTransId="{1797FB0E-BAA8-4575-A7E0-3ED56A1F81B1}" sibTransId="{0EB49C90-01AF-488D-A433-D6CE43E98708}"/>
    <dgm:cxn modelId="{B0DB3AD4-E17D-48E3-BD77-3C1256390388}" srcId="{EBB4B328-846F-4141-9919-A18D887B4BAE}" destId="{FCB9402C-F9A3-4C88-8570-784502B733E5}" srcOrd="1" destOrd="0" parTransId="{E82DEAF1-FB87-42CD-A09C-84748CA251DF}" sibTransId="{BAE0B53E-FF48-408E-9682-0E6C2BD449C3}"/>
    <dgm:cxn modelId="{C07ACCCD-2E36-4F61-A287-D9AD41BB789A}" type="presOf" srcId="{860E0EEA-8E0D-4FF2-A4F2-FBD343754FF2}" destId="{1EE35573-50C3-43DB-ADE9-539B2246DAD3}" srcOrd="0" destOrd="0" presId="urn:microsoft.com/office/officeart/2005/8/layout/hList1"/>
    <dgm:cxn modelId="{E544502A-BC2D-4209-A07C-7EA0A5391251}" srcId="{EBB4B328-846F-4141-9919-A18D887B4BAE}" destId="{1A18FB28-8AB4-49AC-A638-80AA2B057593}" srcOrd="0" destOrd="0" parTransId="{D4FC4A8A-5FA2-473C-AF0B-B5F628192800}" sibTransId="{9E36B17B-E037-4AF4-B47F-43C32F557C12}"/>
    <dgm:cxn modelId="{27D915D3-B699-4526-BBF4-46926785FCB4}" type="presParOf" srcId="{032D48DE-FCE1-4E08-AC99-64BADE81F354}" destId="{F6D48B23-7B73-45A7-8BD1-F81F05364AE1}" srcOrd="0" destOrd="0" presId="urn:microsoft.com/office/officeart/2005/8/layout/hList1"/>
    <dgm:cxn modelId="{20F6BDE1-074A-41B5-899A-8F3B0F66E0BE}" type="presParOf" srcId="{F6D48B23-7B73-45A7-8BD1-F81F05364AE1}" destId="{487331B4-49D0-472B-80AC-2A9E480E07B9}" srcOrd="0" destOrd="0" presId="urn:microsoft.com/office/officeart/2005/8/layout/hList1"/>
    <dgm:cxn modelId="{E6AFD772-6D72-4C9E-A074-D02803B36F77}" type="presParOf" srcId="{F6D48B23-7B73-45A7-8BD1-F81F05364AE1}" destId="{D86CD8AB-68D1-4FB0-9101-B5C9104C8EE4}" srcOrd="1" destOrd="0" presId="urn:microsoft.com/office/officeart/2005/8/layout/hList1"/>
    <dgm:cxn modelId="{034BC0CE-9067-46F4-8793-271BC80BDB77}" type="presParOf" srcId="{032D48DE-FCE1-4E08-AC99-64BADE81F354}" destId="{B47A9970-1513-49A9-AEBE-4A13D2A84E04}" srcOrd="1" destOrd="0" presId="urn:microsoft.com/office/officeart/2005/8/layout/hList1"/>
    <dgm:cxn modelId="{C44D90F3-998B-4AF6-B2D4-A416A4A788E6}" type="presParOf" srcId="{032D48DE-FCE1-4E08-AC99-64BADE81F354}" destId="{F1AB5A54-1177-4DEF-A044-188A7587E2EC}" srcOrd="2" destOrd="0" presId="urn:microsoft.com/office/officeart/2005/8/layout/hList1"/>
    <dgm:cxn modelId="{247EED2E-7145-4B01-8BBA-59FB5E6A2F9F}" type="presParOf" srcId="{F1AB5A54-1177-4DEF-A044-188A7587E2EC}" destId="{D4948199-0640-4C27-BFA5-01FB7B6B9A24}" srcOrd="0" destOrd="0" presId="urn:microsoft.com/office/officeart/2005/8/layout/hList1"/>
    <dgm:cxn modelId="{2B042C15-87E2-49B7-B27D-A94C93472DCA}" type="presParOf" srcId="{F1AB5A54-1177-4DEF-A044-188A7587E2EC}" destId="{58D5E680-7192-43CE-9A93-76E67561416C}" srcOrd="1" destOrd="0" presId="urn:microsoft.com/office/officeart/2005/8/layout/hList1"/>
    <dgm:cxn modelId="{4E8BD830-A9CF-4012-8C5E-AD91322CAEFA}" type="presParOf" srcId="{032D48DE-FCE1-4E08-AC99-64BADE81F354}" destId="{512C2EC6-3AEE-45EE-81B9-9CB0796C4557}" srcOrd="3" destOrd="0" presId="urn:microsoft.com/office/officeart/2005/8/layout/hList1"/>
    <dgm:cxn modelId="{9709BACC-4C77-4D64-BD4F-CAFDB960B176}" type="presParOf" srcId="{032D48DE-FCE1-4E08-AC99-64BADE81F354}" destId="{678534D6-518D-4BCA-9C00-CC8A536959D0}" srcOrd="4" destOrd="0" presId="urn:microsoft.com/office/officeart/2005/8/layout/hList1"/>
    <dgm:cxn modelId="{65D61C84-C717-4C5D-94FE-382F886FCB7D}" type="presParOf" srcId="{678534D6-518D-4BCA-9C00-CC8A536959D0}" destId="{D27BBFF0-015C-41EA-9C75-6FCA751B3A6D}" srcOrd="0" destOrd="0" presId="urn:microsoft.com/office/officeart/2005/8/layout/hList1"/>
    <dgm:cxn modelId="{5CA713A4-8A80-4272-8111-C419E73065BA}" type="presParOf" srcId="{678534D6-518D-4BCA-9C00-CC8A536959D0}" destId="{1EE35573-50C3-43DB-ADE9-539B2246DA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FE63BE-5522-460A-A67F-1E2AEB246F9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BB4B328-846F-4141-9919-A18D887B4BAE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2025</a:t>
          </a:r>
          <a:endParaRPr lang="ru-RU" sz="1600" dirty="0"/>
        </a:p>
      </dgm:t>
    </dgm:pt>
    <dgm:pt modelId="{BCFAD1AA-542C-4F33-A88C-1EE71147A08A}" type="parTrans" cxnId="{B255876C-B93B-4B5D-8423-7EA587F1C499}">
      <dgm:prSet/>
      <dgm:spPr/>
      <dgm:t>
        <a:bodyPr/>
        <a:lstStyle/>
        <a:p>
          <a:endParaRPr lang="ru-RU"/>
        </a:p>
      </dgm:t>
    </dgm:pt>
    <dgm:pt modelId="{03E705FD-90F3-480F-8FE6-9D02BB7402F7}" type="sibTrans" cxnId="{B255876C-B93B-4B5D-8423-7EA587F1C499}">
      <dgm:prSet/>
      <dgm:spPr/>
      <dgm:t>
        <a:bodyPr/>
        <a:lstStyle/>
        <a:p>
          <a:endParaRPr lang="ru-RU"/>
        </a:p>
      </dgm:t>
    </dgm:pt>
    <dgm:pt modelId="{1A18FB28-8AB4-49AC-A638-80AA2B057593}">
      <dgm:prSet phldrT="[Текст]" custT="1"/>
      <dgm:spPr/>
      <dgm:t>
        <a:bodyPr/>
        <a:lstStyle/>
        <a:p>
          <a:r>
            <a:rPr lang="ru-RU" sz="1600" dirty="0" smtClean="0"/>
            <a:t>1 438,2</a:t>
          </a:r>
          <a:endParaRPr lang="ru-RU" sz="1600" dirty="0"/>
        </a:p>
      </dgm:t>
    </dgm:pt>
    <dgm:pt modelId="{D4FC4A8A-5FA2-473C-AF0B-B5F628192800}" type="parTrans" cxnId="{E544502A-BC2D-4209-A07C-7EA0A5391251}">
      <dgm:prSet/>
      <dgm:spPr/>
      <dgm:t>
        <a:bodyPr/>
        <a:lstStyle/>
        <a:p>
          <a:endParaRPr lang="ru-RU"/>
        </a:p>
      </dgm:t>
    </dgm:pt>
    <dgm:pt modelId="{9E36B17B-E037-4AF4-B47F-43C32F557C12}" type="sibTrans" cxnId="{E544502A-BC2D-4209-A07C-7EA0A5391251}">
      <dgm:prSet/>
      <dgm:spPr/>
      <dgm:t>
        <a:bodyPr/>
        <a:lstStyle/>
        <a:p>
          <a:endParaRPr lang="ru-RU"/>
        </a:p>
      </dgm:t>
    </dgm:pt>
    <dgm:pt modelId="{FCB9402C-F9A3-4C88-8570-784502B733E5}">
      <dgm:prSet phldrT="[Текст]" custT="1"/>
      <dgm:spPr/>
      <dgm:t>
        <a:bodyPr/>
        <a:lstStyle/>
        <a:p>
          <a:r>
            <a:rPr lang="ru-RU" sz="1600" dirty="0" smtClean="0"/>
            <a:t>97</a:t>
          </a:r>
          <a:endParaRPr lang="ru-RU" sz="1600" dirty="0"/>
        </a:p>
      </dgm:t>
    </dgm:pt>
    <dgm:pt modelId="{E82DEAF1-FB87-42CD-A09C-84748CA251DF}" type="parTrans" cxnId="{B0DB3AD4-E17D-48E3-BD77-3C1256390388}">
      <dgm:prSet/>
      <dgm:spPr/>
      <dgm:t>
        <a:bodyPr/>
        <a:lstStyle/>
        <a:p>
          <a:endParaRPr lang="ru-RU"/>
        </a:p>
      </dgm:t>
    </dgm:pt>
    <dgm:pt modelId="{BAE0B53E-FF48-408E-9682-0E6C2BD449C3}" type="sibTrans" cxnId="{B0DB3AD4-E17D-48E3-BD77-3C1256390388}">
      <dgm:prSet/>
      <dgm:spPr/>
      <dgm:t>
        <a:bodyPr/>
        <a:lstStyle/>
        <a:p>
          <a:endParaRPr lang="ru-RU"/>
        </a:p>
      </dgm:t>
    </dgm:pt>
    <dgm:pt modelId="{C0734535-F3AC-4941-B00A-DDAA7864C0C2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2026</a:t>
          </a:r>
          <a:endParaRPr lang="ru-RU" sz="1600" dirty="0"/>
        </a:p>
      </dgm:t>
    </dgm:pt>
    <dgm:pt modelId="{C0FC7062-6B71-422F-8168-9423208803CB}" type="parTrans" cxnId="{9FFF8E43-24FE-4C0B-8FAA-DE6B82F036B5}">
      <dgm:prSet/>
      <dgm:spPr/>
      <dgm:t>
        <a:bodyPr/>
        <a:lstStyle/>
        <a:p>
          <a:endParaRPr lang="ru-RU"/>
        </a:p>
      </dgm:t>
    </dgm:pt>
    <dgm:pt modelId="{795FEF0D-6AC1-45FD-80B9-D25941B80747}" type="sibTrans" cxnId="{9FFF8E43-24FE-4C0B-8FAA-DE6B82F036B5}">
      <dgm:prSet/>
      <dgm:spPr/>
      <dgm:t>
        <a:bodyPr/>
        <a:lstStyle/>
        <a:p>
          <a:endParaRPr lang="ru-RU"/>
        </a:p>
      </dgm:t>
    </dgm:pt>
    <dgm:pt modelId="{232432C6-FEFA-44E3-9F87-D7363E4E07FB}">
      <dgm:prSet phldrT="[Текст]" custT="1"/>
      <dgm:spPr/>
      <dgm:t>
        <a:bodyPr/>
        <a:lstStyle/>
        <a:p>
          <a:r>
            <a:rPr lang="ru-RU" sz="1600" dirty="0" smtClean="0"/>
            <a:t>1 438,2</a:t>
          </a:r>
          <a:endParaRPr lang="ru-RU" sz="1600" dirty="0"/>
        </a:p>
      </dgm:t>
    </dgm:pt>
    <dgm:pt modelId="{1797FB0E-BAA8-4575-A7E0-3ED56A1F81B1}" type="parTrans" cxnId="{A7CAE043-07BA-4519-AA7B-2F0E19D69D15}">
      <dgm:prSet/>
      <dgm:spPr/>
      <dgm:t>
        <a:bodyPr/>
        <a:lstStyle/>
        <a:p>
          <a:endParaRPr lang="ru-RU"/>
        </a:p>
      </dgm:t>
    </dgm:pt>
    <dgm:pt modelId="{0EB49C90-01AF-488D-A433-D6CE43E98708}" type="sibTrans" cxnId="{A7CAE043-07BA-4519-AA7B-2F0E19D69D15}">
      <dgm:prSet/>
      <dgm:spPr/>
      <dgm:t>
        <a:bodyPr/>
        <a:lstStyle/>
        <a:p>
          <a:endParaRPr lang="ru-RU"/>
        </a:p>
      </dgm:t>
    </dgm:pt>
    <dgm:pt modelId="{ACFC6A50-8C68-4604-913D-C8F533217B34}">
      <dgm:prSet phldrT="[Текст]" custT="1"/>
      <dgm:spPr/>
      <dgm:t>
        <a:bodyPr/>
        <a:lstStyle/>
        <a:p>
          <a:r>
            <a:rPr lang="ru-RU" sz="1600" dirty="0" smtClean="0"/>
            <a:t>97</a:t>
          </a:r>
          <a:endParaRPr lang="ru-RU" sz="1600" dirty="0"/>
        </a:p>
      </dgm:t>
    </dgm:pt>
    <dgm:pt modelId="{BB4ABD1A-52EE-44B4-92D7-4A0C2E3FBA1B}" type="parTrans" cxnId="{D8C376D0-8A27-4D7A-B7CC-D1B2E007F3AE}">
      <dgm:prSet/>
      <dgm:spPr/>
      <dgm:t>
        <a:bodyPr/>
        <a:lstStyle/>
        <a:p>
          <a:endParaRPr lang="ru-RU"/>
        </a:p>
      </dgm:t>
    </dgm:pt>
    <dgm:pt modelId="{FD6F6397-C5D7-4F13-B68A-DBE12BAABEEE}" type="sibTrans" cxnId="{D8C376D0-8A27-4D7A-B7CC-D1B2E007F3AE}">
      <dgm:prSet/>
      <dgm:spPr/>
      <dgm:t>
        <a:bodyPr/>
        <a:lstStyle/>
        <a:p>
          <a:endParaRPr lang="ru-RU"/>
        </a:p>
      </dgm:t>
    </dgm:pt>
    <dgm:pt modelId="{F53DD20E-F066-40F2-A383-719C75F8E22A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2027</a:t>
          </a:r>
          <a:endParaRPr lang="ru-RU" sz="1600" dirty="0"/>
        </a:p>
      </dgm:t>
    </dgm:pt>
    <dgm:pt modelId="{D6186395-57E2-4185-B338-22A4D5F9BAD2}" type="parTrans" cxnId="{587E12C5-A991-4F23-86DB-EB2033D25994}">
      <dgm:prSet/>
      <dgm:spPr/>
      <dgm:t>
        <a:bodyPr/>
        <a:lstStyle/>
        <a:p>
          <a:endParaRPr lang="ru-RU"/>
        </a:p>
      </dgm:t>
    </dgm:pt>
    <dgm:pt modelId="{46C4BB71-E32C-41BE-A982-A325A7D169FB}" type="sibTrans" cxnId="{587E12C5-A991-4F23-86DB-EB2033D25994}">
      <dgm:prSet/>
      <dgm:spPr/>
      <dgm:t>
        <a:bodyPr/>
        <a:lstStyle/>
        <a:p>
          <a:endParaRPr lang="ru-RU"/>
        </a:p>
      </dgm:t>
    </dgm:pt>
    <dgm:pt modelId="{860E0EEA-8E0D-4FF2-A4F2-FBD343754FF2}">
      <dgm:prSet phldrT="[Текст]" custT="1"/>
      <dgm:spPr/>
      <dgm:t>
        <a:bodyPr/>
        <a:lstStyle/>
        <a:p>
          <a:r>
            <a:rPr lang="ru-RU" sz="1600" dirty="0" smtClean="0"/>
            <a:t>1 438,2</a:t>
          </a:r>
          <a:endParaRPr lang="ru-RU" sz="1600" dirty="0"/>
        </a:p>
      </dgm:t>
    </dgm:pt>
    <dgm:pt modelId="{1C86135B-3674-4F5B-83DB-1E2C1B52638A}" type="parTrans" cxnId="{8A1337C8-C1A2-427C-BA97-AB5B9ADFBF0B}">
      <dgm:prSet/>
      <dgm:spPr/>
      <dgm:t>
        <a:bodyPr/>
        <a:lstStyle/>
        <a:p>
          <a:endParaRPr lang="ru-RU"/>
        </a:p>
      </dgm:t>
    </dgm:pt>
    <dgm:pt modelId="{E6AD1C51-A1FE-4196-A13E-93A2815B1A96}" type="sibTrans" cxnId="{8A1337C8-C1A2-427C-BA97-AB5B9ADFBF0B}">
      <dgm:prSet/>
      <dgm:spPr/>
      <dgm:t>
        <a:bodyPr/>
        <a:lstStyle/>
        <a:p>
          <a:endParaRPr lang="ru-RU"/>
        </a:p>
      </dgm:t>
    </dgm:pt>
    <dgm:pt modelId="{A0008A5E-4188-44BF-8D0D-BAE02C624E1C}">
      <dgm:prSet phldrT="[Текст]" custT="1"/>
      <dgm:spPr/>
      <dgm:t>
        <a:bodyPr/>
        <a:lstStyle/>
        <a:p>
          <a:r>
            <a:rPr lang="ru-RU" sz="1600" dirty="0" smtClean="0"/>
            <a:t>97</a:t>
          </a:r>
          <a:endParaRPr lang="ru-RU" sz="1600" dirty="0"/>
        </a:p>
      </dgm:t>
    </dgm:pt>
    <dgm:pt modelId="{9CC38DA0-13CC-4BAB-9535-270942EB8BE9}" type="parTrans" cxnId="{9D8CCCC9-6DEB-4166-8143-C672FAC5ECB0}">
      <dgm:prSet/>
      <dgm:spPr/>
      <dgm:t>
        <a:bodyPr/>
        <a:lstStyle/>
        <a:p>
          <a:endParaRPr lang="ru-RU"/>
        </a:p>
      </dgm:t>
    </dgm:pt>
    <dgm:pt modelId="{BDA9FF1F-5749-477C-9ECE-B7199DC00168}" type="sibTrans" cxnId="{9D8CCCC9-6DEB-4166-8143-C672FAC5ECB0}">
      <dgm:prSet/>
      <dgm:spPr/>
      <dgm:t>
        <a:bodyPr/>
        <a:lstStyle/>
        <a:p>
          <a:endParaRPr lang="ru-RU"/>
        </a:p>
      </dgm:t>
    </dgm:pt>
    <dgm:pt modelId="{032D48DE-FCE1-4E08-AC99-64BADE81F354}" type="pres">
      <dgm:prSet presAssocID="{64FE63BE-5522-460A-A67F-1E2AEB246F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D48B23-7B73-45A7-8BD1-F81F05364AE1}" type="pres">
      <dgm:prSet presAssocID="{EBB4B328-846F-4141-9919-A18D887B4BAE}" presName="composite" presStyleCnt="0"/>
      <dgm:spPr/>
    </dgm:pt>
    <dgm:pt modelId="{487331B4-49D0-472B-80AC-2A9E480E07B9}" type="pres">
      <dgm:prSet presAssocID="{EBB4B328-846F-4141-9919-A18D887B4BAE}" presName="parTx" presStyleLbl="alignNode1" presStyleIdx="0" presStyleCnt="3" custLinFactNeighborX="-94194" custLinFactNeighborY="-6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CD8AB-68D1-4FB0-9101-B5C9104C8EE4}" type="pres">
      <dgm:prSet presAssocID="{EBB4B328-846F-4141-9919-A18D887B4BA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A9970-1513-49A9-AEBE-4A13D2A84E04}" type="pres">
      <dgm:prSet presAssocID="{03E705FD-90F3-480F-8FE6-9D02BB7402F7}" presName="space" presStyleCnt="0"/>
      <dgm:spPr/>
    </dgm:pt>
    <dgm:pt modelId="{F1AB5A54-1177-4DEF-A044-188A7587E2EC}" type="pres">
      <dgm:prSet presAssocID="{C0734535-F3AC-4941-B00A-DDAA7864C0C2}" presName="composite" presStyleCnt="0"/>
      <dgm:spPr/>
    </dgm:pt>
    <dgm:pt modelId="{D4948199-0640-4C27-BFA5-01FB7B6B9A24}" type="pres">
      <dgm:prSet presAssocID="{C0734535-F3AC-4941-B00A-DDAA7864C0C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5E680-7192-43CE-9A93-76E67561416C}" type="pres">
      <dgm:prSet presAssocID="{C0734535-F3AC-4941-B00A-DDAA7864C0C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2EC6-3AEE-45EE-81B9-9CB0796C4557}" type="pres">
      <dgm:prSet presAssocID="{795FEF0D-6AC1-45FD-80B9-D25941B80747}" presName="space" presStyleCnt="0"/>
      <dgm:spPr/>
    </dgm:pt>
    <dgm:pt modelId="{678534D6-518D-4BCA-9C00-CC8A536959D0}" type="pres">
      <dgm:prSet presAssocID="{F53DD20E-F066-40F2-A383-719C75F8E22A}" presName="composite" presStyleCnt="0"/>
      <dgm:spPr/>
    </dgm:pt>
    <dgm:pt modelId="{D27BBFF0-015C-41EA-9C75-6FCA751B3A6D}" type="pres">
      <dgm:prSet presAssocID="{F53DD20E-F066-40F2-A383-719C75F8E22A}" presName="parTx" presStyleLbl="alignNode1" presStyleIdx="2" presStyleCnt="3" custLinFactNeighborX="3920" custLinFactNeighborY="-92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35573-50C3-43DB-ADE9-539B2246DAD3}" type="pres">
      <dgm:prSet presAssocID="{F53DD20E-F066-40F2-A383-719C75F8E22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8CCCC9-6DEB-4166-8143-C672FAC5ECB0}" srcId="{F53DD20E-F066-40F2-A383-719C75F8E22A}" destId="{A0008A5E-4188-44BF-8D0D-BAE02C624E1C}" srcOrd="1" destOrd="0" parTransId="{9CC38DA0-13CC-4BAB-9535-270942EB8BE9}" sibTransId="{BDA9FF1F-5749-477C-9ECE-B7199DC00168}"/>
    <dgm:cxn modelId="{B255876C-B93B-4B5D-8423-7EA587F1C499}" srcId="{64FE63BE-5522-460A-A67F-1E2AEB246F91}" destId="{EBB4B328-846F-4141-9919-A18D887B4BAE}" srcOrd="0" destOrd="0" parTransId="{BCFAD1AA-542C-4F33-A88C-1EE71147A08A}" sibTransId="{03E705FD-90F3-480F-8FE6-9D02BB7402F7}"/>
    <dgm:cxn modelId="{587E12C5-A991-4F23-86DB-EB2033D25994}" srcId="{64FE63BE-5522-460A-A67F-1E2AEB246F91}" destId="{F53DD20E-F066-40F2-A383-719C75F8E22A}" srcOrd="2" destOrd="0" parTransId="{D6186395-57E2-4185-B338-22A4D5F9BAD2}" sibTransId="{46C4BB71-E32C-41BE-A982-A325A7D169FB}"/>
    <dgm:cxn modelId="{9FFF8E43-24FE-4C0B-8FAA-DE6B82F036B5}" srcId="{64FE63BE-5522-460A-A67F-1E2AEB246F91}" destId="{C0734535-F3AC-4941-B00A-DDAA7864C0C2}" srcOrd="1" destOrd="0" parTransId="{C0FC7062-6B71-422F-8168-9423208803CB}" sibTransId="{795FEF0D-6AC1-45FD-80B9-D25941B80747}"/>
    <dgm:cxn modelId="{BA859A97-4464-4257-B89C-434D0E5F3C32}" type="presOf" srcId="{EBB4B328-846F-4141-9919-A18D887B4BAE}" destId="{487331B4-49D0-472B-80AC-2A9E480E07B9}" srcOrd="0" destOrd="0" presId="urn:microsoft.com/office/officeart/2005/8/layout/hList1"/>
    <dgm:cxn modelId="{86CD2AD5-2799-40E5-B42F-82157490DA1D}" type="presOf" srcId="{A0008A5E-4188-44BF-8D0D-BAE02C624E1C}" destId="{1EE35573-50C3-43DB-ADE9-539B2246DAD3}" srcOrd="0" destOrd="1" presId="urn:microsoft.com/office/officeart/2005/8/layout/hList1"/>
    <dgm:cxn modelId="{7928CD15-7A5D-468D-833B-E5E6228D3E7C}" type="presOf" srcId="{C0734535-F3AC-4941-B00A-DDAA7864C0C2}" destId="{D4948199-0640-4C27-BFA5-01FB7B6B9A24}" srcOrd="0" destOrd="0" presId="urn:microsoft.com/office/officeart/2005/8/layout/hList1"/>
    <dgm:cxn modelId="{8A1337C8-C1A2-427C-BA97-AB5B9ADFBF0B}" srcId="{F53DD20E-F066-40F2-A383-719C75F8E22A}" destId="{860E0EEA-8E0D-4FF2-A4F2-FBD343754FF2}" srcOrd="0" destOrd="0" parTransId="{1C86135B-3674-4F5B-83DB-1E2C1B52638A}" sibTransId="{E6AD1C51-A1FE-4196-A13E-93A2815B1A96}"/>
    <dgm:cxn modelId="{F7B50EAB-560E-4FCB-8502-30E5C0523B9D}" type="presOf" srcId="{F53DD20E-F066-40F2-A383-719C75F8E22A}" destId="{D27BBFF0-015C-41EA-9C75-6FCA751B3A6D}" srcOrd="0" destOrd="0" presId="urn:microsoft.com/office/officeart/2005/8/layout/hList1"/>
    <dgm:cxn modelId="{D8C376D0-8A27-4D7A-B7CC-D1B2E007F3AE}" srcId="{C0734535-F3AC-4941-B00A-DDAA7864C0C2}" destId="{ACFC6A50-8C68-4604-913D-C8F533217B34}" srcOrd="1" destOrd="0" parTransId="{BB4ABD1A-52EE-44B4-92D7-4A0C2E3FBA1B}" sibTransId="{FD6F6397-C5D7-4F13-B68A-DBE12BAABEEE}"/>
    <dgm:cxn modelId="{A77BD14F-80B7-431B-8476-D42FF71CD7F3}" type="presOf" srcId="{FCB9402C-F9A3-4C88-8570-784502B733E5}" destId="{D86CD8AB-68D1-4FB0-9101-B5C9104C8EE4}" srcOrd="0" destOrd="1" presId="urn:microsoft.com/office/officeart/2005/8/layout/hList1"/>
    <dgm:cxn modelId="{D1195DBF-7D78-4535-9B21-F2903EA3D080}" type="presOf" srcId="{232432C6-FEFA-44E3-9F87-D7363E4E07FB}" destId="{58D5E680-7192-43CE-9A93-76E67561416C}" srcOrd="0" destOrd="0" presId="urn:microsoft.com/office/officeart/2005/8/layout/hList1"/>
    <dgm:cxn modelId="{69ED6271-B23C-497B-8A81-0D1D02BA5301}" type="presOf" srcId="{64FE63BE-5522-460A-A67F-1E2AEB246F91}" destId="{032D48DE-FCE1-4E08-AC99-64BADE81F354}" srcOrd="0" destOrd="0" presId="urn:microsoft.com/office/officeart/2005/8/layout/hList1"/>
    <dgm:cxn modelId="{004B4A2E-7C71-4B9F-95CC-6710B259D74D}" type="presOf" srcId="{860E0EEA-8E0D-4FF2-A4F2-FBD343754FF2}" destId="{1EE35573-50C3-43DB-ADE9-539B2246DAD3}" srcOrd="0" destOrd="0" presId="urn:microsoft.com/office/officeart/2005/8/layout/hList1"/>
    <dgm:cxn modelId="{94652873-8C99-47F0-BE57-D60D094FB90E}" type="presOf" srcId="{1A18FB28-8AB4-49AC-A638-80AA2B057593}" destId="{D86CD8AB-68D1-4FB0-9101-B5C9104C8EE4}" srcOrd="0" destOrd="0" presId="urn:microsoft.com/office/officeart/2005/8/layout/hList1"/>
    <dgm:cxn modelId="{95DDF0AD-C573-4079-A9EF-1CC4223B0F81}" type="presOf" srcId="{ACFC6A50-8C68-4604-913D-C8F533217B34}" destId="{58D5E680-7192-43CE-9A93-76E67561416C}" srcOrd="0" destOrd="1" presId="urn:microsoft.com/office/officeart/2005/8/layout/hList1"/>
    <dgm:cxn modelId="{A7CAE043-07BA-4519-AA7B-2F0E19D69D15}" srcId="{C0734535-F3AC-4941-B00A-DDAA7864C0C2}" destId="{232432C6-FEFA-44E3-9F87-D7363E4E07FB}" srcOrd="0" destOrd="0" parTransId="{1797FB0E-BAA8-4575-A7E0-3ED56A1F81B1}" sibTransId="{0EB49C90-01AF-488D-A433-D6CE43E98708}"/>
    <dgm:cxn modelId="{B0DB3AD4-E17D-48E3-BD77-3C1256390388}" srcId="{EBB4B328-846F-4141-9919-A18D887B4BAE}" destId="{FCB9402C-F9A3-4C88-8570-784502B733E5}" srcOrd="1" destOrd="0" parTransId="{E82DEAF1-FB87-42CD-A09C-84748CA251DF}" sibTransId="{BAE0B53E-FF48-408E-9682-0E6C2BD449C3}"/>
    <dgm:cxn modelId="{E544502A-BC2D-4209-A07C-7EA0A5391251}" srcId="{EBB4B328-846F-4141-9919-A18D887B4BAE}" destId="{1A18FB28-8AB4-49AC-A638-80AA2B057593}" srcOrd="0" destOrd="0" parTransId="{D4FC4A8A-5FA2-473C-AF0B-B5F628192800}" sibTransId="{9E36B17B-E037-4AF4-B47F-43C32F557C12}"/>
    <dgm:cxn modelId="{705E1403-EE32-4E78-851B-FF2E94816317}" type="presParOf" srcId="{032D48DE-FCE1-4E08-AC99-64BADE81F354}" destId="{F6D48B23-7B73-45A7-8BD1-F81F05364AE1}" srcOrd="0" destOrd="0" presId="urn:microsoft.com/office/officeart/2005/8/layout/hList1"/>
    <dgm:cxn modelId="{34F973BA-9C83-4567-9B01-76105913289B}" type="presParOf" srcId="{F6D48B23-7B73-45A7-8BD1-F81F05364AE1}" destId="{487331B4-49D0-472B-80AC-2A9E480E07B9}" srcOrd="0" destOrd="0" presId="urn:microsoft.com/office/officeart/2005/8/layout/hList1"/>
    <dgm:cxn modelId="{BF37CFDF-CB37-47A5-8B47-D585222A4C99}" type="presParOf" srcId="{F6D48B23-7B73-45A7-8BD1-F81F05364AE1}" destId="{D86CD8AB-68D1-4FB0-9101-B5C9104C8EE4}" srcOrd="1" destOrd="0" presId="urn:microsoft.com/office/officeart/2005/8/layout/hList1"/>
    <dgm:cxn modelId="{E636E066-DF75-4999-B5B8-1E6388CF7EE4}" type="presParOf" srcId="{032D48DE-FCE1-4E08-AC99-64BADE81F354}" destId="{B47A9970-1513-49A9-AEBE-4A13D2A84E04}" srcOrd="1" destOrd="0" presId="urn:microsoft.com/office/officeart/2005/8/layout/hList1"/>
    <dgm:cxn modelId="{B1F36074-3F6D-47C8-AC7B-B5DC22D19B8D}" type="presParOf" srcId="{032D48DE-FCE1-4E08-AC99-64BADE81F354}" destId="{F1AB5A54-1177-4DEF-A044-188A7587E2EC}" srcOrd="2" destOrd="0" presId="urn:microsoft.com/office/officeart/2005/8/layout/hList1"/>
    <dgm:cxn modelId="{D6788F21-CA2F-4E11-AA65-F80BEF7C74C6}" type="presParOf" srcId="{F1AB5A54-1177-4DEF-A044-188A7587E2EC}" destId="{D4948199-0640-4C27-BFA5-01FB7B6B9A24}" srcOrd="0" destOrd="0" presId="urn:microsoft.com/office/officeart/2005/8/layout/hList1"/>
    <dgm:cxn modelId="{440909FE-F569-4182-8A8E-7706C4996CD2}" type="presParOf" srcId="{F1AB5A54-1177-4DEF-A044-188A7587E2EC}" destId="{58D5E680-7192-43CE-9A93-76E67561416C}" srcOrd="1" destOrd="0" presId="urn:microsoft.com/office/officeart/2005/8/layout/hList1"/>
    <dgm:cxn modelId="{5C93A65D-FB87-4C7F-A401-950729E55BB8}" type="presParOf" srcId="{032D48DE-FCE1-4E08-AC99-64BADE81F354}" destId="{512C2EC6-3AEE-45EE-81B9-9CB0796C4557}" srcOrd="3" destOrd="0" presId="urn:microsoft.com/office/officeart/2005/8/layout/hList1"/>
    <dgm:cxn modelId="{36FCC6E0-F754-4472-B88F-9784A1A31582}" type="presParOf" srcId="{032D48DE-FCE1-4E08-AC99-64BADE81F354}" destId="{678534D6-518D-4BCA-9C00-CC8A536959D0}" srcOrd="4" destOrd="0" presId="urn:microsoft.com/office/officeart/2005/8/layout/hList1"/>
    <dgm:cxn modelId="{5E8CF65F-8E5D-4438-B89C-AF381A01CA0C}" type="presParOf" srcId="{678534D6-518D-4BCA-9C00-CC8A536959D0}" destId="{D27BBFF0-015C-41EA-9C75-6FCA751B3A6D}" srcOrd="0" destOrd="0" presId="urn:microsoft.com/office/officeart/2005/8/layout/hList1"/>
    <dgm:cxn modelId="{5F383610-5A51-41EF-B73F-710660C17E84}" type="presParOf" srcId="{678534D6-518D-4BCA-9C00-CC8A536959D0}" destId="{1EE35573-50C3-43DB-ADE9-539B2246DA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FE63BE-5522-460A-A67F-1E2AEB246F9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BB4B328-846F-4141-9919-A18D887B4BAE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2025</a:t>
          </a:r>
          <a:endParaRPr lang="ru-RU" sz="1600" dirty="0"/>
        </a:p>
      </dgm:t>
    </dgm:pt>
    <dgm:pt modelId="{BCFAD1AA-542C-4F33-A88C-1EE71147A08A}" type="parTrans" cxnId="{B255876C-B93B-4B5D-8423-7EA587F1C499}">
      <dgm:prSet/>
      <dgm:spPr/>
      <dgm:t>
        <a:bodyPr/>
        <a:lstStyle/>
        <a:p>
          <a:endParaRPr lang="ru-RU"/>
        </a:p>
      </dgm:t>
    </dgm:pt>
    <dgm:pt modelId="{03E705FD-90F3-480F-8FE6-9D02BB7402F7}" type="sibTrans" cxnId="{B255876C-B93B-4B5D-8423-7EA587F1C499}">
      <dgm:prSet/>
      <dgm:spPr/>
      <dgm:t>
        <a:bodyPr/>
        <a:lstStyle/>
        <a:p>
          <a:endParaRPr lang="ru-RU"/>
        </a:p>
      </dgm:t>
    </dgm:pt>
    <dgm:pt modelId="{1A18FB28-8AB4-49AC-A638-80AA2B057593}">
      <dgm:prSet phldrT="[Текст]" custT="1"/>
      <dgm:spPr/>
      <dgm:t>
        <a:bodyPr/>
        <a:lstStyle/>
        <a:p>
          <a:r>
            <a:rPr lang="ru-RU" sz="1600" dirty="0" smtClean="0"/>
            <a:t>1 598,9</a:t>
          </a:r>
          <a:endParaRPr lang="ru-RU" sz="1600" dirty="0"/>
        </a:p>
      </dgm:t>
    </dgm:pt>
    <dgm:pt modelId="{D4FC4A8A-5FA2-473C-AF0B-B5F628192800}" type="parTrans" cxnId="{E544502A-BC2D-4209-A07C-7EA0A5391251}">
      <dgm:prSet/>
      <dgm:spPr/>
      <dgm:t>
        <a:bodyPr/>
        <a:lstStyle/>
        <a:p>
          <a:endParaRPr lang="ru-RU"/>
        </a:p>
      </dgm:t>
    </dgm:pt>
    <dgm:pt modelId="{9E36B17B-E037-4AF4-B47F-43C32F557C12}" type="sibTrans" cxnId="{E544502A-BC2D-4209-A07C-7EA0A5391251}">
      <dgm:prSet/>
      <dgm:spPr/>
      <dgm:t>
        <a:bodyPr/>
        <a:lstStyle/>
        <a:p>
          <a:endParaRPr lang="ru-RU"/>
        </a:p>
      </dgm:t>
    </dgm:pt>
    <dgm:pt modelId="{FCB9402C-F9A3-4C88-8570-784502B733E5}">
      <dgm:prSet phldrT="[Текст]" custT="1"/>
      <dgm:spPr/>
      <dgm:t>
        <a:bodyPr/>
        <a:lstStyle/>
        <a:p>
          <a:r>
            <a:rPr lang="ru-RU" sz="1600" dirty="0" smtClean="0"/>
            <a:t>548</a:t>
          </a:r>
          <a:endParaRPr lang="ru-RU" sz="1600" dirty="0"/>
        </a:p>
      </dgm:t>
    </dgm:pt>
    <dgm:pt modelId="{E82DEAF1-FB87-42CD-A09C-84748CA251DF}" type="parTrans" cxnId="{B0DB3AD4-E17D-48E3-BD77-3C1256390388}">
      <dgm:prSet/>
      <dgm:spPr/>
      <dgm:t>
        <a:bodyPr/>
        <a:lstStyle/>
        <a:p>
          <a:endParaRPr lang="ru-RU"/>
        </a:p>
      </dgm:t>
    </dgm:pt>
    <dgm:pt modelId="{BAE0B53E-FF48-408E-9682-0E6C2BD449C3}" type="sibTrans" cxnId="{B0DB3AD4-E17D-48E3-BD77-3C1256390388}">
      <dgm:prSet/>
      <dgm:spPr/>
      <dgm:t>
        <a:bodyPr/>
        <a:lstStyle/>
        <a:p>
          <a:endParaRPr lang="ru-RU"/>
        </a:p>
      </dgm:t>
    </dgm:pt>
    <dgm:pt modelId="{C0734535-F3AC-4941-B00A-DDAA7864C0C2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2026</a:t>
          </a:r>
          <a:endParaRPr lang="ru-RU" sz="1600" dirty="0"/>
        </a:p>
      </dgm:t>
    </dgm:pt>
    <dgm:pt modelId="{C0FC7062-6B71-422F-8168-9423208803CB}" type="parTrans" cxnId="{9FFF8E43-24FE-4C0B-8FAA-DE6B82F036B5}">
      <dgm:prSet/>
      <dgm:spPr/>
      <dgm:t>
        <a:bodyPr/>
        <a:lstStyle/>
        <a:p>
          <a:endParaRPr lang="ru-RU"/>
        </a:p>
      </dgm:t>
    </dgm:pt>
    <dgm:pt modelId="{795FEF0D-6AC1-45FD-80B9-D25941B80747}" type="sibTrans" cxnId="{9FFF8E43-24FE-4C0B-8FAA-DE6B82F036B5}">
      <dgm:prSet/>
      <dgm:spPr/>
      <dgm:t>
        <a:bodyPr/>
        <a:lstStyle/>
        <a:p>
          <a:endParaRPr lang="ru-RU"/>
        </a:p>
      </dgm:t>
    </dgm:pt>
    <dgm:pt modelId="{232432C6-FEFA-44E3-9F87-D7363E4E07FB}">
      <dgm:prSet phldrT="[Текст]" custT="1"/>
      <dgm:spPr/>
      <dgm:t>
        <a:bodyPr/>
        <a:lstStyle/>
        <a:p>
          <a:r>
            <a:rPr lang="ru-RU" sz="1600" dirty="0" smtClean="0"/>
            <a:t>498,9</a:t>
          </a:r>
          <a:endParaRPr lang="ru-RU" sz="1600" dirty="0"/>
        </a:p>
      </dgm:t>
    </dgm:pt>
    <dgm:pt modelId="{1797FB0E-BAA8-4575-A7E0-3ED56A1F81B1}" type="parTrans" cxnId="{A7CAE043-07BA-4519-AA7B-2F0E19D69D15}">
      <dgm:prSet/>
      <dgm:spPr/>
      <dgm:t>
        <a:bodyPr/>
        <a:lstStyle/>
        <a:p>
          <a:endParaRPr lang="ru-RU"/>
        </a:p>
      </dgm:t>
    </dgm:pt>
    <dgm:pt modelId="{0EB49C90-01AF-488D-A433-D6CE43E98708}" type="sibTrans" cxnId="{A7CAE043-07BA-4519-AA7B-2F0E19D69D15}">
      <dgm:prSet/>
      <dgm:spPr/>
      <dgm:t>
        <a:bodyPr/>
        <a:lstStyle/>
        <a:p>
          <a:endParaRPr lang="ru-RU"/>
        </a:p>
      </dgm:t>
    </dgm:pt>
    <dgm:pt modelId="{ACFC6A50-8C68-4604-913D-C8F533217B34}">
      <dgm:prSet phldrT="[Текст]" custT="1"/>
      <dgm:spPr/>
      <dgm:t>
        <a:bodyPr/>
        <a:lstStyle/>
        <a:p>
          <a:r>
            <a:rPr lang="ru-RU" sz="1600" dirty="0" smtClean="0"/>
            <a:t>548</a:t>
          </a:r>
          <a:endParaRPr lang="ru-RU" sz="1600" dirty="0"/>
        </a:p>
      </dgm:t>
    </dgm:pt>
    <dgm:pt modelId="{BB4ABD1A-52EE-44B4-92D7-4A0C2E3FBA1B}" type="parTrans" cxnId="{D8C376D0-8A27-4D7A-B7CC-D1B2E007F3AE}">
      <dgm:prSet/>
      <dgm:spPr/>
      <dgm:t>
        <a:bodyPr/>
        <a:lstStyle/>
        <a:p>
          <a:endParaRPr lang="ru-RU"/>
        </a:p>
      </dgm:t>
    </dgm:pt>
    <dgm:pt modelId="{FD6F6397-C5D7-4F13-B68A-DBE12BAABEEE}" type="sibTrans" cxnId="{D8C376D0-8A27-4D7A-B7CC-D1B2E007F3AE}">
      <dgm:prSet/>
      <dgm:spPr/>
      <dgm:t>
        <a:bodyPr/>
        <a:lstStyle/>
        <a:p>
          <a:endParaRPr lang="ru-RU"/>
        </a:p>
      </dgm:t>
    </dgm:pt>
    <dgm:pt modelId="{F53DD20E-F066-40F2-A383-719C75F8E22A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2027</a:t>
          </a:r>
          <a:endParaRPr lang="ru-RU" sz="1600" dirty="0"/>
        </a:p>
      </dgm:t>
    </dgm:pt>
    <dgm:pt modelId="{D6186395-57E2-4185-B338-22A4D5F9BAD2}" type="parTrans" cxnId="{587E12C5-A991-4F23-86DB-EB2033D25994}">
      <dgm:prSet/>
      <dgm:spPr/>
      <dgm:t>
        <a:bodyPr/>
        <a:lstStyle/>
        <a:p>
          <a:endParaRPr lang="ru-RU"/>
        </a:p>
      </dgm:t>
    </dgm:pt>
    <dgm:pt modelId="{46C4BB71-E32C-41BE-A982-A325A7D169FB}" type="sibTrans" cxnId="{587E12C5-A991-4F23-86DB-EB2033D25994}">
      <dgm:prSet/>
      <dgm:spPr/>
      <dgm:t>
        <a:bodyPr/>
        <a:lstStyle/>
        <a:p>
          <a:endParaRPr lang="ru-RU"/>
        </a:p>
      </dgm:t>
    </dgm:pt>
    <dgm:pt modelId="{860E0EEA-8E0D-4FF2-A4F2-FBD343754FF2}">
      <dgm:prSet phldrT="[Текст]" custT="1"/>
      <dgm:spPr/>
      <dgm:t>
        <a:bodyPr/>
        <a:lstStyle/>
        <a:p>
          <a:r>
            <a:rPr lang="ru-RU" sz="1600" dirty="0" smtClean="0"/>
            <a:t>898,9</a:t>
          </a:r>
          <a:endParaRPr lang="ru-RU" sz="1600" dirty="0"/>
        </a:p>
      </dgm:t>
    </dgm:pt>
    <dgm:pt modelId="{1C86135B-3674-4F5B-83DB-1E2C1B52638A}" type="parTrans" cxnId="{8A1337C8-C1A2-427C-BA97-AB5B9ADFBF0B}">
      <dgm:prSet/>
      <dgm:spPr/>
      <dgm:t>
        <a:bodyPr/>
        <a:lstStyle/>
        <a:p>
          <a:endParaRPr lang="ru-RU"/>
        </a:p>
      </dgm:t>
    </dgm:pt>
    <dgm:pt modelId="{E6AD1C51-A1FE-4196-A13E-93A2815B1A96}" type="sibTrans" cxnId="{8A1337C8-C1A2-427C-BA97-AB5B9ADFBF0B}">
      <dgm:prSet/>
      <dgm:spPr/>
      <dgm:t>
        <a:bodyPr/>
        <a:lstStyle/>
        <a:p>
          <a:endParaRPr lang="ru-RU"/>
        </a:p>
      </dgm:t>
    </dgm:pt>
    <dgm:pt modelId="{A0008A5E-4188-44BF-8D0D-BAE02C624E1C}">
      <dgm:prSet phldrT="[Текст]" custT="1"/>
      <dgm:spPr/>
      <dgm:t>
        <a:bodyPr/>
        <a:lstStyle/>
        <a:p>
          <a:r>
            <a:rPr lang="ru-RU" sz="1600" dirty="0" smtClean="0"/>
            <a:t>548</a:t>
          </a:r>
          <a:endParaRPr lang="ru-RU" sz="1600" dirty="0"/>
        </a:p>
      </dgm:t>
    </dgm:pt>
    <dgm:pt modelId="{9CC38DA0-13CC-4BAB-9535-270942EB8BE9}" type="parTrans" cxnId="{9D8CCCC9-6DEB-4166-8143-C672FAC5ECB0}">
      <dgm:prSet/>
      <dgm:spPr/>
      <dgm:t>
        <a:bodyPr/>
        <a:lstStyle/>
        <a:p>
          <a:endParaRPr lang="ru-RU"/>
        </a:p>
      </dgm:t>
    </dgm:pt>
    <dgm:pt modelId="{BDA9FF1F-5749-477C-9ECE-B7199DC00168}" type="sibTrans" cxnId="{9D8CCCC9-6DEB-4166-8143-C672FAC5ECB0}">
      <dgm:prSet/>
      <dgm:spPr/>
      <dgm:t>
        <a:bodyPr/>
        <a:lstStyle/>
        <a:p>
          <a:endParaRPr lang="ru-RU"/>
        </a:p>
      </dgm:t>
    </dgm:pt>
    <dgm:pt modelId="{032D48DE-FCE1-4E08-AC99-64BADE81F354}" type="pres">
      <dgm:prSet presAssocID="{64FE63BE-5522-460A-A67F-1E2AEB246F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D48B23-7B73-45A7-8BD1-F81F05364AE1}" type="pres">
      <dgm:prSet presAssocID="{EBB4B328-846F-4141-9919-A18D887B4BAE}" presName="composite" presStyleCnt="0"/>
      <dgm:spPr/>
    </dgm:pt>
    <dgm:pt modelId="{487331B4-49D0-472B-80AC-2A9E480E07B9}" type="pres">
      <dgm:prSet presAssocID="{EBB4B328-846F-4141-9919-A18D887B4BAE}" presName="parTx" presStyleLbl="alignNode1" presStyleIdx="0" presStyleCnt="3" custLinFactNeighborX="-94194" custLinFactNeighborY="-6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CD8AB-68D1-4FB0-9101-B5C9104C8EE4}" type="pres">
      <dgm:prSet presAssocID="{EBB4B328-846F-4141-9919-A18D887B4BA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A9970-1513-49A9-AEBE-4A13D2A84E04}" type="pres">
      <dgm:prSet presAssocID="{03E705FD-90F3-480F-8FE6-9D02BB7402F7}" presName="space" presStyleCnt="0"/>
      <dgm:spPr/>
    </dgm:pt>
    <dgm:pt modelId="{F1AB5A54-1177-4DEF-A044-188A7587E2EC}" type="pres">
      <dgm:prSet presAssocID="{C0734535-F3AC-4941-B00A-DDAA7864C0C2}" presName="composite" presStyleCnt="0"/>
      <dgm:spPr/>
    </dgm:pt>
    <dgm:pt modelId="{D4948199-0640-4C27-BFA5-01FB7B6B9A24}" type="pres">
      <dgm:prSet presAssocID="{C0734535-F3AC-4941-B00A-DDAA7864C0C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5E680-7192-43CE-9A93-76E67561416C}" type="pres">
      <dgm:prSet presAssocID="{C0734535-F3AC-4941-B00A-DDAA7864C0C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2EC6-3AEE-45EE-81B9-9CB0796C4557}" type="pres">
      <dgm:prSet presAssocID="{795FEF0D-6AC1-45FD-80B9-D25941B80747}" presName="space" presStyleCnt="0"/>
      <dgm:spPr/>
    </dgm:pt>
    <dgm:pt modelId="{678534D6-518D-4BCA-9C00-CC8A536959D0}" type="pres">
      <dgm:prSet presAssocID="{F53DD20E-F066-40F2-A383-719C75F8E22A}" presName="composite" presStyleCnt="0"/>
      <dgm:spPr/>
    </dgm:pt>
    <dgm:pt modelId="{D27BBFF0-015C-41EA-9C75-6FCA751B3A6D}" type="pres">
      <dgm:prSet presAssocID="{F53DD20E-F066-40F2-A383-719C75F8E22A}" presName="parTx" presStyleLbl="alignNode1" presStyleIdx="2" presStyleCnt="3" custLinFactNeighborX="3920" custLinFactNeighborY="-92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35573-50C3-43DB-ADE9-539B2246DAD3}" type="pres">
      <dgm:prSet presAssocID="{F53DD20E-F066-40F2-A383-719C75F8E22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333238-14B9-43E0-AC35-6FA5766012C6}" type="presOf" srcId="{860E0EEA-8E0D-4FF2-A4F2-FBD343754FF2}" destId="{1EE35573-50C3-43DB-ADE9-539B2246DAD3}" srcOrd="0" destOrd="0" presId="urn:microsoft.com/office/officeart/2005/8/layout/hList1"/>
    <dgm:cxn modelId="{9D8CCCC9-6DEB-4166-8143-C672FAC5ECB0}" srcId="{F53DD20E-F066-40F2-A383-719C75F8E22A}" destId="{A0008A5E-4188-44BF-8D0D-BAE02C624E1C}" srcOrd="1" destOrd="0" parTransId="{9CC38DA0-13CC-4BAB-9535-270942EB8BE9}" sibTransId="{BDA9FF1F-5749-477C-9ECE-B7199DC00168}"/>
    <dgm:cxn modelId="{B255876C-B93B-4B5D-8423-7EA587F1C499}" srcId="{64FE63BE-5522-460A-A67F-1E2AEB246F91}" destId="{EBB4B328-846F-4141-9919-A18D887B4BAE}" srcOrd="0" destOrd="0" parTransId="{BCFAD1AA-542C-4F33-A88C-1EE71147A08A}" sibTransId="{03E705FD-90F3-480F-8FE6-9D02BB7402F7}"/>
    <dgm:cxn modelId="{ADF82700-9938-4EE6-9B12-6DC8903A4A5B}" type="presOf" srcId="{F53DD20E-F066-40F2-A383-719C75F8E22A}" destId="{D27BBFF0-015C-41EA-9C75-6FCA751B3A6D}" srcOrd="0" destOrd="0" presId="urn:microsoft.com/office/officeart/2005/8/layout/hList1"/>
    <dgm:cxn modelId="{587E12C5-A991-4F23-86DB-EB2033D25994}" srcId="{64FE63BE-5522-460A-A67F-1E2AEB246F91}" destId="{F53DD20E-F066-40F2-A383-719C75F8E22A}" srcOrd="2" destOrd="0" parTransId="{D6186395-57E2-4185-B338-22A4D5F9BAD2}" sibTransId="{46C4BB71-E32C-41BE-A982-A325A7D169FB}"/>
    <dgm:cxn modelId="{9FFF8E43-24FE-4C0B-8FAA-DE6B82F036B5}" srcId="{64FE63BE-5522-460A-A67F-1E2AEB246F91}" destId="{C0734535-F3AC-4941-B00A-DDAA7864C0C2}" srcOrd="1" destOrd="0" parTransId="{C0FC7062-6B71-422F-8168-9423208803CB}" sibTransId="{795FEF0D-6AC1-45FD-80B9-D25941B80747}"/>
    <dgm:cxn modelId="{FDA6B45B-E52B-4888-8F4B-B0B3792E6075}" type="presOf" srcId="{C0734535-F3AC-4941-B00A-DDAA7864C0C2}" destId="{D4948199-0640-4C27-BFA5-01FB7B6B9A24}" srcOrd="0" destOrd="0" presId="urn:microsoft.com/office/officeart/2005/8/layout/hList1"/>
    <dgm:cxn modelId="{8A1337C8-C1A2-427C-BA97-AB5B9ADFBF0B}" srcId="{F53DD20E-F066-40F2-A383-719C75F8E22A}" destId="{860E0EEA-8E0D-4FF2-A4F2-FBD343754FF2}" srcOrd="0" destOrd="0" parTransId="{1C86135B-3674-4F5B-83DB-1E2C1B52638A}" sibTransId="{E6AD1C51-A1FE-4196-A13E-93A2815B1A96}"/>
    <dgm:cxn modelId="{D5AF5AA3-C4EC-4822-BDFD-82B06A41FD77}" type="presOf" srcId="{64FE63BE-5522-460A-A67F-1E2AEB246F91}" destId="{032D48DE-FCE1-4E08-AC99-64BADE81F354}" srcOrd="0" destOrd="0" presId="urn:microsoft.com/office/officeart/2005/8/layout/hList1"/>
    <dgm:cxn modelId="{D8C376D0-8A27-4D7A-B7CC-D1B2E007F3AE}" srcId="{C0734535-F3AC-4941-B00A-DDAA7864C0C2}" destId="{ACFC6A50-8C68-4604-913D-C8F533217B34}" srcOrd="1" destOrd="0" parTransId="{BB4ABD1A-52EE-44B4-92D7-4A0C2E3FBA1B}" sibTransId="{FD6F6397-C5D7-4F13-B68A-DBE12BAABEEE}"/>
    <dgm:cxn modelId="{8E1CB59A-49B5-4D71-B942-7B067AA09C2E}" type="presOf" srcId="{ACFC6A50-8C68-4604-913D-C8F533217B34}" destId="{58D5E680-7192-43CE-9A93-76E67561416C}" srcOrd="0" destOrd="1" presId="urn:microsoft.com/office/officeart/2005/8/layout/hList1"/>
    <dgm:cxn modelId="{02770ABC-D6CE-4A45-B4D4-9894617A1BD6}" type="presOf" srcId="{232432C6-FEFA-44E3-9F87-D7363E4E07FB}" destId="{58D5E680-7192-43CE-9A93-76E67561416C}" srcOrd="0" destOrd="0" presId="urn:microsoft.com/office/officeart/2005/8/layout/hList1"/>
    <dgm:cxn modelId="{27D9B02E-B6E0-488E-8366-E37971A93A9A}" type="presOf" srcId="{EBB4B328-846F-4141-9919-A18D887B4BAE}" destId="{487331B4-49D0-472B-80AC-2A9E480E07B9}" srcOrd="0" destOrd="0" presId="urn:microsoft.com/office/officeart/2005/8/layout/hList1"/>
    <dgm:cxn modelId="{A7CAE043-07BA-4519-AA7B-2F0E19D69D15}" srcId="{C0734535-F3AC-4941-B00A-DDAA7864C0C2}" destId="{232432C6-FEFA-44E3-9F87-D7363E4E07FB}" srcOrd="0" destOrd="0" parTransId="{1797FB0E-BAA8-4575-A7E0-3ED56A1F81B1}" sibTransId="{0EB49C90-01AF-488D-A433-D6CE43E98708}"/>
    <dgm:cxn modelId="{B0DB3AD4-E17D-48E3-BD77-3C1256390388}" srcId="{EBB4B328-846F-4141-9919-A18D887B4BAE}" destId="{FCB9402C-F9A3-4C88-8570-784502B733E5}" srcOrd="1" destOrd="0" parTransId="{E82DEAF1-FB87-42CD-A09C-84748CA251DF}" sibTransId="{BAE0B53E-FF48-408E-9682-0E6C2BD449C3}"/>
    <dgm:cxn modelId="{A446CF15-F513-4637-804D-B8E6D89D5165}" type="presOf" srcId="{FCB9402C-F9A3-4C88-8570-784502B733E5}" destId="{D86CD8AB-68D1-4FB0-9101-B5C9104C8EE4}" srcOrd="0" destOrd="1" presId="urn:microsoft.com/office/officeart/2005/8/layout/hList1"/>
    <dgm:cxn modelId="{0734AB91-67A4-483C-84AB-A4633738B814}" type="presOf" srcId="{A0008A5E-4188-44BF-8D0D-BAE02C624E1C}" destId="{1EE35573-50C3-43DB-ADE9-539B2246DAD3}" srcOrd="0" destOrd="1" presId="urn:microsoft.com/office/officeart/2005/8/layout/hList1"/>
    <dgm:cxn modelId="{E544502A-BC2D-4209-A07C-7EA0A5391251}" srcId="{EBB4B328-846F-4141-9919-A18D887B4BAE}" destId="{1A18FB28-8AB4-49AC-A638-80AA2B057593}" srcOrd="0" destOrd="0" parTransId="{D4FC4A8A-5FA2-473C-AF0B-B5F628192800}" sibTransId="{9E36B17B-E037-4AF4-B47F-43C32F557C12}"/>
    <dgm:cxn modelId="{F63EC4B0-1DE0-4DF2-B09C-00B1ED301BD8}" type="presOf" srcId="{1A18FB28-8AB4-49AC-A638-80AA2B057593}" destId="{D86CD8AB-68D1-4FB0-9101-B5C9104C8EE4}" srcOrd="0" destOrd="0" presId="urn:microsoft.com/office/officeart/2005/8/layout/hList1"/>
    <dgm:cxn modelId="{B02DC218-18FF-4DB6-80F4-9FD6A6B4EC5A}" type="presParOf" srcId="{032D48DE-FCE1-4E08-AC99-64BADE81F354}" destId="{F6D48B23-7B73-45A7-8BD1-F81F05364AE1}" srcOrd="0" destOrd="0" presId="urn:microsoft.com/office/officeart/2005/8/layout/hList1"/>
    <dgm:cxn modelId="{6A30FC08-6A8A-4187-B4E4-7FCDF0A51332}" type="presParOf" srcId="{F6D48B23-7B73-45A7-8BD1-F81F05364AE1}" destId="{487331B4-49D0-472B-80AC-2A9E480E07B9}" srcOrd="0" destOrd="0" presId="urn:microsoft.com/office/officeart/2005/8/layout/hList1"/>
    <dgm:cxn modelId="{01258720-061C-4762-AD18-3143A8E37CDB}" type="presParOf" srcId="{F6D48B23-7B73-45A7-8BD1-F81F05364AE1}" destId="{D86CD8AB-68D1-4FB0-9101-B5C9104C8EE4}" srcOrd="1" destOrd="0" presId="urn:microsoft.com/office/officeart/2005/8/layout/hList1"/>
    <dgm:cxn modelId="{E9066BBF-4A4B-45E1-B270-1396A331AA4A}" type="presParOf" srcId="{032D48DE-FCE1-4E08-AC99-64BADE81F354}" destId="{B47A9970-1513-49A9-AEBE-4A13D2A84E04}" srcOrd="1" destOrd="0" presId="urn:microsoft.com/office/officeart/2005/8/layout/hList1"/>
    <dgm:cxn modelId="{7B13A2F2-09AB-41F5-8602-9750A61B477C}" type="presParOf" srcId="{032D48DE-FCE1-4E08-AC99-64BADE81F354}" destId="{F1AB5A54-1177-4DEF-A044-188A7587E2EC}" srcOrd="2" destOrd="0" presId="urn:microsoft.com/office/officeart/2005/8/layout/hList1"/>
    <dgm:cxn modelId="{43CE36E6-8A50-4CCA-9114-A24716247A0C}" type="presParOf" srcId="{F1AB5A54-1177-4DEF-A044-188A7587E2EC}" destId="{D4948199-0640-4C27-BFA5-01FB7B6B9A24}" srcOrd="0" destOrd="0" presId="urn:microsoft.com/office/officeart/2005/8/layout/hList1"/>
    <dgm:cxn modelId="{C7F38D57-C046-4BE0-9308-6EF43120932E}" type="presParOf" srcId="{F1AB5A54-1177-4DEF-A044-188A7587E2EC}" destId="{58D5E680-7192-43CE-9A93-76E67561416C}" srcOrd="1" destOrd="0" presId="urn:microsoft.com/office/officeart/2005/8/layout/hList1"/>
    <dgm:cxn modelId="{F942B9FE-47B3-4040-B59D-706ED6A4F7C0}" type="presParOf" srcId="{032D48DE-FCE1-4E08-AC99-64BADE81F354}" destId="{512C2EC6-3AEE-45EE-81B9-9CB0796C4557}" srcOrd="3" destOrd="0" presId="urn:microsoft.com/office/officeart/2005/8/layout/hList1"/>
    <dgm:cxn modelId="{1418B17C-BA01-4D8D-BDD6-A82464D13DB8}" type="presParOf" srcId="{032D48DE-FCE1-4E08-AC99-64BADE81F354}" destId="{678534D6-518D-4BCA-9C00-CC8A536959D0}" srcOrd="4" destOrd="0" presId="urn:microsoft.com/office/officeart/2005/8/layout/hList1"/>
    <dgm:cxn modelId="{EA975A3B-F1EF-4079-812D-3E6D19D67C21}" type="presParOf" srcId="{678534D6-518D-4BCA-9C00-CC8A536959D0}" destId="{D27BBFF0-015C-41EA-9C75-6FCA751B3A6D}" srcOrd="0" destOrd="0" presId="urn:microsoft.com/office/officeart/2005/8/layout/hList1"/>
    <dgm:cxn modelId="{53C5FDBA-46FE-4E44-99BB-DA5F3DAB06F3}" type="presParOf" srcId="{678534D6-518D-4BCA-9C00-CC8A536959D0}" destId="{1EE35573-50C3-43DB-ADE9-539B2246DA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FE63BE-5522-460A-A67F-1E2AEB246F9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BB4B328-846F-4141-9919-A18D887B4BAE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2025</a:t>
          </a:r>
          <a:endParaRPr lang="ru-RU" sz="1600" dirty="0"/>
        </a:p>
      </dgm:t>
    </dgm:pt>
    <dgm:pt modelId="{BCFAD1AA-542C-4F33-A88C-1EE71147A08A}" type="parTrans" cxnId="{B255876C-B93B-4B5D-8423-7EA587F1C499}">
      <dgm:prSet/>
      <dgm:spPr/>
      <dgm:t>
        <a:bodyPr/>
        <a:lstStyle/>
        <a:p>
          <a:endParaRPr lang="ru-RU"/>
        </a:p>
      </dgm:t>
    </dgm:pt>
    <dgm:pt modelId="{03E705FD-90F3-480F-8FE6-9D02BB7402F7}" type="sibTrans" cxnId="{B255876C-B93B-4B5D-8423-7EA587F1C499}">
      <dgm:prSet/>
      <dgm:spPr/>
      <dgm:t>
        <a:bodyPr/>
        <a:lstStyle/>
        <a:p>
          <a:endParaRPr lang="ru-RU"/>
        </a:p>
      </dgm:t>
    </dgm:pt>
    <dgm:pt modelId="{1A18FB28-8AB4-49AC-A638-80AA2B057593}">
      <dgm:prSet phldrT="[Текст]" custT="1"/>
      <dgm:spPr/>
      <dgm:t>
        <a:bodyPr/>
        <a:lstStyle/>
        <a:p>
          <a:r>
            <a:rPr lang="ru-RU" sz="1600" dirty="0" smtClean="0"/>
            <a:t>2 284,7</a:t>
          </a:r>
          <a:endParaRPr lang="ru-RU" sz="1600" dirty="0"/>
        </a:p>
      </dgm:t>
    </dgm:pt>
    <dgm:pt modelId="{D4FC4A8A-5FA2-473C-AF0B-B5F628192800}" type="parTrans" cxnId="{E544502A-BC2D-4209-A07C-7EA0A5391251}">
      <dgm:prSet/>
      <dgm:spPr/>
      <dgm:t>
        <a:bodyPr/>
        <a:lstStyle/>
        <a:p>
          <a:endParaRPr lang="ru-RU"/>
        </a:p>
      </dgm:t>
    </dgm:pt>
    <dgm:pt modelId="{9E36B17B-E037-4AF4-B47F-43C32F557C12}" type="sibTrans" cxnId="{E544502A-BC2D-4209-A07C-7EA0A5391251}">
      <dgm:prSet/>
      <dgm:spPr/>
      <dgm:t>
        <a:bodyPr/>
        <a:lstStyle/>
        <a:p>
          <a:endParaRPr lang="ru-RU"/>
        </a:p>
      </dgm:t>
    </dgm:pt>
    <dgm:pt modelId="{FCB9402C-F9A3-4C88-8570-784502B733E5}">
      <dgm:prSet phldrT="[Текст]" custT="1"/>
      <dgm:spPr/>
      <dgm:t>
        <a:bodyPr/>
        <a:lstStyle/>
        <a:p>
          <a:r>
            <a:rPr lang="ru-RU" sz="1600" dirty="0" smtClean="0"/>
            <a:t>21</a:t>
          </a:r>
          <a:endParaRPr lang="ru-RU" sz="1600" dirty="0"/>
        </a:p>
      </dgm:t>
    </dgm:pt>
    <dgm:pt modelId="{E82DEAF1-FB87-42CD-A09C-84748CA251DF}" type="parTrans" cxnId="{B0DB3AD4-E17D-48E3-BD77-3C1256390388}">
      <dgm:prSet/>
      <dgm:spPr/>
      <dgm:t>
        <a:bodyPr/>
        <a:lstStyle/>
        <a:p>
          <a:endParaRPr lang="ru-RU"/>
        </a:p>
      </dgm:t>
    </dgm:pt>
    <dgm:pt modelId="{BAE0B53E-FF48-408E-9682-0E6C2BD449C3}" type="sibTrans" cxnId="{B0DB3AD4-E17D-48E3-BD77-3C1256390388}">
      <dgm:prSet/>
      <dgm:spPr/>
      <dgm:t>
        <a:bodyPr/>
        <a:lstStyle/>
        <a:p>
          <a:endParaRPr lang="ru-RU"/>
        </a:p>
      </dgm:t>
    </dgm:pt>
    <dgm:pt modelId="{C0734535-F3AC-4941-B00A-DDAA7864C0C2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2026</a:t>
          </a:r>
          <a:endParaRPr lang="ru-RU" sz="1600" dirty="0"/>
        </a:p>
      </dgm:t>
    </dgm:pt>
    <dgm:pt modelId="{C0FC7062-6B71-422F-8168-9423208803CB}" type="parTrans" cxnId="{9FFF8E43-24FE-4C0B-8FAA-DE6B82F036B5}">
      <dgm:prSet/>
      <dgm:spPr/>
      <dgm:t>
        <a:bodyPr/>
        <a:lstStyle/>
        <a:p>
          <a:endParaRPr lang="ru-RU"/>
        </a:p>
      </dgm:t>
    </dgm:pt>
    <dgm:pt modelId="{795FEF0D-6AC1-45FD-80B9-D25941B80747}" type="sibTrans" cxnId="{9FFF8E43-24FE-4C0B-8FAA-DE6B82F036B5}">
      <dgm:prSet/>
      <dgm:spPr/>
      <dgm:t>
        <a:bodyPr/>
        <a:lstStyle/>
        <a:p>
          <a:endParaRPr lang="ru-RU"/>
        </a:p>
      </dgm:t>
    </dgm:pt>
    <dgm:pt modelId="{232432C6-FEFA-44E3-9F87-D7363E4E07FB}">
      <dgm:prSet phldrT="[Текст]" custT="1"/>
      <dgm:spPr/>
      <dgm:t>
        <a:bodyPr/>
        <a:lstStyle/>
        <a:p>
          <a:r>
            <a:rPr lang="ru-RU" sz="1600" dirty="0" smtClean="0"/>
            <a:t>1 520,2</a:t>
          </a:r>
          <a:endParaRPr lang="ru-RU" sz="1600" dirty="0"/>
        </a:p>
      </dgm:t>
    </dgm:pt>
    <dgm:pt modelId="{1797FB0E-BAA8-4575-A7E0-3ED56A1F81B1}" type="parTrans" cxnId="{A7CAE043-07BA-4519-AA7B-2F0E19D69D15}">
      <dgm:prSet/>
      <dgm:spPr/>
      <dgm:t>
        <a:bodyPr/>
        <a:lstStyle/>
        <a:p>
          <a:endParaRPr lang="ru-RU"/>
        </a:p>
      </dgm:t>
    </dgm:pt>
    <dgm:pt modelId="{0EB49C90-01AF-488D-A433-D6CE43E98708}" type="sibTrans" cxnId="{A7CAE043-07BA-4519-AA7B-2F0E19D69D15}">
      <dgm:prSet/>
      <dgm:spPr/>
      <dgm:t>
        <a:bodyPr/>
        <a:lstStyle/>
        <a:p>
          <a:endParaRPr lang="ru-RU"/>
        </a:p>
      </dgm:t>
    </dgm:pt>
    <dgm:pt modelId="{ACFC6A50-8C68-4604-913D-C8F533217B34}">
      <dgm:prSet phldrT="[Текст]" custT="1"/>
      <dgm:spPr/>
      <dgm:t>
        <a:bodyPr/>
        <a:lstStyle/>
        <a:p>
          <a:r>
            <a:rPr lang="ru-RU" sz="1600" dirty="0" smtClean="0"/>
            <a:t>21</a:t>
          </a:r>
          <a:endParaRPr lang="ru-RU" sz="1600" dirty="0"/>
        </a:p>
      </dgm:t>
    </dgm:pt>
    <dgm:pt modelId="{BB4ABD1A-52EE-44B4-92D7-4A0C2E3FBA1B}" type="parTrans" cxnId="{D8C376D0-8A27-4D7A-B7CC-D1B2E007F3AE}">
      <dgm:prSet/>
      <dgm:spPr/>
      <dgm:t>
        <a:bodyPr/>
        <a:lstStyle/>
        <a:p>
          <a:endParaRPr lang="ru-RU"/>
        </a:p>
      </dgm:t>
    </dgm:pt>
    <dgm:pt modelId="{FD6F6397-C5D7-4F13-B68A-DBE12BAABEEE}" type="sibTrans" cxnId="{D8C376D0-8A27-4D7A-B7CC-D1B2E007F3AE}">
      <dgm:prSet/>
      <dgm:spPr/>
      <dgm:t>
        <a:bodyPr/>
        <a:lstStyle/>
        <a:p>
          <a:endParaRPr lang="ru-RU"/>
        </a:p>
      </dgm:t>
    </dgm:pt>
    <dgm:pt modelId="{F53DD20E-F066-40F2-A383-719C75F8E22A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2027</a:t>
          </a:r>
          <a:endParaRPr lang="ru-RU" sz="1600" dirty="0"/>
        </a:p>
      </dgm:t>
    </dgm:pt>
    <dgm:pt modelId="{D6186395-57E2-4185-B338-22A4D5F9BAD2}" type="parTrans" cxnId="{587E12C5-A991-4F23-86DB-EB2033D25994}">
      <dgm:prSet/>
      <dgm:spPr/>
      <dgm:t>
        <a:bodyPr/>
        <a:lstStyle/>
        <a:p>
          <a:endParaRPr lang="ru-RU"/>
        </a:p>
      </dgm:t>
    </dgm:pt>
    <dgm:pt modelId="{46C4BB71-E32C-41BE-A982-A325A7D169FB}" type="sibTrans" cxnId="{587E12C5-A991-4F23-86DB-EB2033D25994}">
      <dgm:prSet/>
      <dgm:spPr/>
      <dgm:t>
        <a:bodyPr/>
        <a:lstStyle/>
        <a:p>
          <a:endParaRPr lang="ru-RU"/>
        </a:p>
      </dgm:t>
    </dgm:pt>
    <dgm:pt modelId="{860E0EEA-8E0D-4FF2-A4F2-FBD343754FF2}">
      <dgm:prSet phldrT="[Текст]" custT="1"/>
      <dgm:spPr/>
      <dgm:t>
        <a:bodyPr/>
        <a:lstStyle/>
        <a:p>
          <a:r>
            <a:rPr lang="ru-RU" sz="1600" dirty="0" smtClean="0"/>
            <a:t>1 067,2</a:t>
          </a:r>
          <a:endParaRPr lang="ru-RU" sz="1600" dirty="0"/>
        </a:p>
      </dgm:t>
    </dgm:pt>
    <dgm:pt modelId="{1C86135B-3674-4F5B-83DB-1E2C1B52638A}" type="parTrans" cxnId="{8A1337C8-C1A2-427C-BA97-AB5B9ADFBF0B}">
      <dgm:prSet/>
      <dgm:spPr/>
      <dgm:t>
        <a:bodyPr/>
        <a:lstStyle/>
        <a:p>
          <a:endParaRPr lang="ru-RU"/>
        </a:p>
      </dgm:t>
    </dgm:pt>
    <dgm:pt modelId="{E6AD1C51-A1FE-4196-A13E-93A2815B1A96}" type="sibTrans" cxnId="{8A1337C8-C1A2-427C-BA97-AB5B9ADFBF0B}">
      <dgm:prSet/>
      <dgm:spPr/>
      <dgm:t>
        <a:bodyPr/>
        <a:lstStyle/>
        <a:p>
          <a:endParaRPr lang="ru-RU"/>
        </a:p>
      </dgm:t>
    </dgm:pt>
    <dgm:pt modelId="{A0008A5E-4188-44BF-8D0D-BAE02C624E1C}">
      <dgm:prSet phldrT="[Текст]" custT="1"/>
      <dgm:spPr/>
      <dgm:t>
        <a:bodyPr/>
        <a:lstStyle/>
        <a:p>
          <a:r>
            <a:rPr lang="ru-RU" sz="1600" dirty="0" smtClean="0"/>
            <a:t>21</a:t>
          </a:r>
          <a:endParaRPr lang="ru-RU" sz="1600" dirty="0"/>
        </a:p>
      </dgm:t>
    </dgm:pt>
    <dgm:pt modelId="{9CC38DA0-13CC-4BAB-9535-270942EB8BE9}" type="parTrans" cxnId="{9D8CCCC9-6DEB-4166-8143-C672FAC5ECB0}">
      <dgm:prSet/>
      <dgm:spPr/>
      <dgm:t>
        <a:bodyPr/>
        <a:lstStyle/>
        <a:p>
          <a:endParaRPr lang="ru-RU"/>
        </a:p>
      </dgm:t>
    </dgm:pt>
    <dgm:pt modelId="{BDA9FF1F-5749-477C-9ECE-B7199DC00168}" type="sibTrans" cxnId="{9D8CCCC9-6DEB-4166-8143-C672FAC5ECB0}">
      <dgm:prSet/>
      <dgm:spPr/>
      <dgm:t>
        <a:bodyPr/>
        <a:lstStyle/>
        <a:p>
          <a:endParaRPr lang="ru-RU"/>
        </a:p>
      </dgm:t>
    </dgm:pt>
    <dgm:pt modelId="{032D48DE-FCE1-4E08-AC99-64BADE81F354}" type="pres">
      <dgm:prSet presAssocID="{64FE63BE-5522-460A-A67F-1E2AEB246F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D48B23-7B73-45A7-8BD1-F81F05364AE1}" type="pres">
      <dgm:prSet presAssocID="{EBB4B328-846F-4141-9919-A18D887B4BAE}" presName="composite" presStyleCnt="0"/>
      <dgm:spPr/>
    </dgm:pt>
    <dgm:pt modelId="{487331B4-49D0-472B-80AC-2A9E480E07B9}" type="pres">
      <dgm:prSet presAssocID="{EBB4B328-846F-4141-9919-A18D887B4BAE}" presName="parTx" presStyleLbl="alignNode1" presStyleIdx="0" presStyleCnt="3" custLinFactNeighborX="-94194" custLinFactNeighborY="-6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CD8AB-68D1-4FB0-9101-B5C9104C8EE4}" type="pres">
      <dgm:prSet presAssocID="{EBB4B328-846F-4141-9919-A18D887B4BA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A9970-1513-49A9-AEBE-4A13D2A84E04}" type="pres">
      <dgm:prSet presAssocID="{03E705FD-90F3-480F-8FE6-9D02BB7402F7}" presName="space" presStyleCnt="0"/>
      <dgm:spPr/>
    </dgm:pt>
    <dgm:pt modelId="{F1AB5A54-1177-4DEF-A044-188A7587E2EC}" type="pres">
      <dgm:prSet presAssocID="{C0734535-F3AC-4941-B00A-DDAA7864C0C2}" presName="composite" presStyleCnt="0"/>
      <dgm:spPr/>
    </dgm:pt>
    <dgm:pt modelId="{D4948199-0640-4C27-BFA5-01FB7B6B9A24}" type="pres">
      <dgm:prSet presAssocID="{C0734535-F3AC-4941-B00A-DDAA7864C0C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5E680-7192-43CE-9A93-76E67561416C}" type="pres">
      <dgm:prSet presAssocID="{C0734535-F3AC-4941-B00A-DDAA7864C0C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2EC6-3AEE-45EE-81B9-9CB0796C4557}" type="pres">
      <dgm:prSet presAssocID="{795FEF0D-6AC1-45FD-80B9-D25941B80747}" presName="space" presStyleCnt="0"/>
      <dgm:spPr/>
    </dgm:pt>
    <dgm:pt modelId="{678534D6-518D-4BCA-9C00-CC8A536959D0}" type="pres">
      <dgm:prSet presAssocID="{F53DD20E-F066-40F2-A383-719C75F8E22A}" presName="composite" presStyleCnt="0"/>
      <dgm:spPr/>
    </dgm:pt>
    <dgm:pt modelId="{D27BBFF0-015C-41EA-9C75-6FCA751B3A6D}" type="pres">
      <dgm:prSet presAssocID="{F53DD20E-F066-40F2-A383-719C75F8E22A}" presName="parTx" presStyleLbl="alignNode1" presStyleIdx="2" presStyleCnt="3" custLinFactNeighborX="3920" custLinFactNeighborY="-92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35573-50C3-43DB-ADE9-539B2246DAD3}" type="pres">
      <dgm:prSet presAssocID="{F53DD20E-F066-40F2-A383-719C75F8E22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8CCCC9-6DEB-4166-8143-C672FAC5ECB0}" srcId="{F53DD20E-F066-40F2-A383-719C75F8E22A}" destId="{A0008A5E-4188-44BF-8D0D-BAE02C624E1C}" srcOrd="1" destOrd="0" parTransId="{9CC38DA0-13CC-4BAB-9535-270942EB8BE9}" sibTransId="{BDA9FF1F-5749-477C-9ECE-B7199DC00168}"/>
    <dgm:cxn modelId="{B255876C-B93B-4B5D-8423-7EA587F1C499}" srcId="{64FE63BE-5522-460A-A67F-1E2AEB246F91}" destId="{EBB4B328-846F-4141-9919-A18D887B4BAE}" srcOrd="0" destOrd="0" parTransId="{BCFAD1AA-542C-4F33-A88C-1EE71147A08A}" sibTransId="{03E705FD-90F3-480F-8FE6-9D02BB7402F7}"/>
    <dgm:cxn modelId="{587E12C5-A991-4F23-86DB-EB2033D25994}" srcId="{64FE63BE-5522-460A-A67F-1E2AEB246F91}" destId="{F53DD20E-F066-40F2-A383-719C75F8E22A}" srcOrd="2" destOrd="0" parTransId="{D6186395-57E2-4185-B338-22A4D5F9BAD2}" sibTransId="{46C4BB71-E32C-41BE-A982-A325A7D169FB}"/>
    <dgm:cxn modelId="{9FFF8E43-24FE-4C0B-8FAA-DE6B82F036B5}" srcId="{64FE63BE-5522-460A-A67F-1E2AEB246F91}" destId="{C0734535-F3AC-4941-B00A-DDAA7864C0C2}" srcOrd="1" destOrd="0" parTransId="{C0FC7062-6B71-422F-8168-9423208803CB}" sibTransId="{795FEF0D-6AC1-45FD-80B9-D25941B80747}"/>
    <dgm:cxn modelId="{2383A026-2DAE-4D79-8E61-846143843CC2}" type="presOf" srcId="{232432C6-FEFA-44E3-9F87-D7363E4E07FB}" destId="{58D5E680-7192-43CE-9A93-76E67561416C}" srcOrd="0" destOrd="0" presId="urn:microsoft.com/office/officeart/2005/8/layout/hList1"/>
    <dgm:cxn modelId="{BF58A201-B288-4B6B-8D54-B5C30CCC2F0F}" type="presOf" srcId="{EBB4B328-846F-4141-9919-A18D887B4BAE}" destId="{487331B4-49D0-472B-80AC-2A9E480E07B9}" srcOrd="0" destOrd="0" presId="urn:microsoft.com/office/officeart/2005/8/layout/hList1"/>
    <dgm:cxn modelId="{8A1337C8-C1A2-427C-BA97-AB5B9ADFBF0B}" srcId="{F53DD20E-F066-40F2-A383-719C75F8E22A}" destId="{860E0EEA-8E0D-4FF2-A4F2-FBD343754FF2}" srcOrd="0" destOrd="0" parTransId="{1C86135B-3674-4F5B-83DB-1E2C1B52638A}" sibTransId="{E6AD1C51-A1FE-4196-A13E-93A2815B1A96}"/>
    <dgm:cxn modelId="{BABD1435-020F-4F2B-A64B-5B08E38BD3D9}" type="presOf" srcId="{1A18FB28-8AB4-49AC-A638-80AA2B057593}" destId="{D86CD8AB-68D1-4FB0-9101-B5C9104C8EE4}" srcOrd="0" destOrd="0" presId="urn:microsoft.com/office/officeart/2005/8/layout/hList1"/>
    <dgm:cxn modelId="{11167B5B-AA4B-4930-8A14-3F439F1A9F2A}" type="presOf" srcId="{FCB9402C-F9A3-4C88-8570-784502B733E5}" destId="{D86CD8AB-68D1-4FB0-9101-B5C9104C8EE4}" srcOrd="0" destOrd="1" presId="urn:microsoft.com/office/officeart/2005/8/layout/hList1"/>
    <dgm:cxn modelId="{D8C376D0-8A27-4D7A-B7CC-D1B2E007F3AE}" srcId="{C0734535-F3AC-4941-B00A-DDAA7864C0C2}" destId="{ACFC6A50-8C68-4604-913D-C8F533217B34}" srcOrd="1" destOrd="0" parTransId="{BB4ABD1A-52EE-44B4-92D7-4A0C2E3FBA1B}" sibTransId="{FD6F6397-C5D7-4F13-B68A-DBE12BAABEEE}"/>
    <dgm:cxn modelId="{954BDE3D-A6CF-469D-A3CF-7721877D7568}" type="presOf" srcId="{64FE63BE-5522-460A-A67F-1E2AEB246F91}" destId="{032D48DE-FCE1-4E08-AC99-64BADE81F354}" srcOrd="0" destOrd="0" presId="urn:microsoft.com/office/officeart/2005/8/layout/hList1"/>
    <dgm:cxn modelId="{4718008F-04CE-4BA8-8E62-A33CA5CC3F5E}" type="presOf" srcId="{A0008A5E-4188-44BF-8D0D-BAE02C624E1C}" destId="{1EE35573-50C3-43DB-ADE9-539B2246DAD3}" srcOrd="0" destOrd="1" presId="urn:microsoft.com/office/officeart/2005/8/layout/hList1"/>
    <dgm:cxn modelId="{E0A3FF4E-13C9-4278-AFC6-A67C0355CF09}" type="presOf" srcId="{ACFC6A50-8C68-4604-913D-C8F533217B34}" destId="{58D5E680-7192-43CE-9A93-76E67561416C}" srcOrd="0" destOrd="1" presId="urn:microsoft.com/office/officeart/2005/8/layout/hList1"/>
    <dgm:cxn modelId="{28ABB873-B873-4A84-B697-2CD6DBCDE0A8}" type="presOf" srcId="{C0734535-F3AC-4941-B00A-DDAA7864C0C2}" destId="{D4948199-0640-4C27-BFA5-01FB7B6B9A24}" srcOrd="0" destOrd="0" presId="urn:microsoft.com/office/officeart/2005/8/layout/hList1"/>
    <dgm:cxn modelId="{FD2024BB-6BF1-4768-9ED4-4764BD5419E8}" type="presOf" srcId="{860E0EEA-8E0D-4FF2-A4F2-FBD343754FF2}" destId="{1EE35573-50C3-43DB-ADE9-539B2246DAD3}" srcOrd="0" destOrd="0" presId="urn:microsoft.com/office/officeart/2005/8/layout/hList1"/>
    <dgm:cxn modelId="{A7CAE043-07BA-4519-AA7B-2F0E19D69D15}" srcId="{C0734535-F3AC-4941-B00A-DDAA7864C0C2}" destId="{232432C6-FEFA-44E3-9F87-D7363E4E07FB}" srcOrd="0" destOrd="0" parTransId="{1797FB0E-BAA8-4575-A7E0-3ED56A1F81B1}" sibTransId="{0EB49C90-01AF-488D-A433-D6CE43E98708}"/>
    <dgm:cxn modelId="{B0DB3AD4-E17D-48E3-BD77-3C1256390388}" srcId="{EBB4B328-846F-4141-9919-A18D887B4BAE}" destId="{FCB9402C-F9A3-4C88-8570-784502B733E5}" srcOrd="1" destOrd="0" parTransId="{E82DEAF1-FB87-42CD-A09C-84748CA251DF}" sibTransId="{BAE0B53E-FF48-408E-9682-0E6C2BD449C3}"/>
    <dgm:cxn modelId="{D8DA8681-FA4E-4CE2-A1FD-D175906030F6}" type="presOf" srcId="{F53DD20E-F066-40F2-A383-719C75F8E22A}" destId="{D27BBFF0-015C-41EA-9C75-6FCA751B3A6D}" srcOrd="0" destOrd="0" presId="urn:microsoft.com/office/officeart/2005/8/layout/hList1"/>
    <dgm:cxn modelId="{E544502A-BC2D-4209-A07C-7EA0A5391251}" srcId="{EBB4B328-846F-4141-9919-A18D887B4BAE}" destId="{1A18FB28-8AB4-49AC-A638-80AA2B057593}" srcOrd="0" destOrd="0" parTransId="{D4FC4A8A-5FA2-473C-AF0B-B5F628192800}" sibTransId="{9E36B17B-E037-4AF4-B47F-43C32F557C12}"/>
    <dgm:cxn modelId="{79524853-5234-4823-BE31-DBEEAD35127C}" type="presParOf" srcId="{032D48DE-FCE1-4E08-AC99-64BADE81F354}" destId="{F6D48B23-7B73-45A7-8BD1-F81F05364AE1}" srcOrd="0" destOrd="0" presId="urn:microsoft.com/office/officeart/2005/8/layout/hList1"/>
    <dgm:cxn modelId="{201D4385-EAA8-4CBE-875F-B639E957E0E0}" type="presParOf" srcId="{F6D48B23-7B73-45A7-8BD1-F81F05364AE1}" destId="{487331B4-49D0-472B-80AC-2A9E480E07B9}" srcOrd="0" destOrd="0" presId="urn:microsoft.com/office/officeart/2005/8/layout/hList1"/>
    <dgm:cxn modelId="{FA846894-C87E-4D1D-880B-92F9B80BBAD3}" type="presParOf" srcId="{F6D48B23-7B73-45A7-8BD1-F81F05364AE1}" destId="{D86CD8AB-68D1-4FB0-9101-B5C9104C8EE4}" srcOrd="1" destOrd="0" presId="urn:microsoft.com/office/officeart/2005/8/layout/hList1"/>
    <dgm:cxn modelId="{17696CEA-FEE5-412D-A5C7-F2114D3E71A2}" type="presParOf" srcId="{032D48DE-FCE1-4E08-AC99-64BADE81F354}" destId="{B47A9970-1513-49A9-AEBE-4A13D2A84E04}" srcOrd="1" destOrd="0" presId="urn:microsoft.com/office/officeart/2005/8/layout/hList1"/>
    <dgm:cxn modelId="{D7CC8F35-C5FF-4285-A2E3-C51DC4AF1898}" type="presParOf" srcId="{032D48DE-FCE1-4E08-AC99-64BADE81F354}" destId="{F1AB5A54-1177-4DEF-A044-188A7587E2EC}" srcOrd="2" destOrd="0" presId="urn:microsoft.com/office/officeart/2005/8/layout/hList1"/>
    <dgm:cxn modelId="{48820212-D45D-45D9-B3F6-6ADBDD2EF3FE}" type="presParOf" srcId="{F1AB5A54-1177-4DEF-A044-188A7587E2EC}" destId="{D4948199-0640-4C27-BFA5-01FB7B6B9A24}" srcOrd="0" destOrd="0" presId="urn:microsoft.com/office/officeart/2005/8/layout/hList1"/>
    <dgm:cxn modelId="{0C476216-3936-4F76-9A01-90B205A059BC}" type="presParOf" srcId="{F1AB5A54-1177-4DEF-A044-188A7587E2EC}" destId="{58D5E680-7192-43CE-9A93-76E67561416C}" srcOrd="1" destOrd="0" presId="urn:microsoft.com/office/officeart/2005/8/layout/hList1"/>
    <dgm:cxn modelId="{CB485FFD-C934-4A5B-8CAC-C01377D8604E}" type="presParOf" srcId="{032D48DE-FCE1-4E08-AC99-64BADE81F354}" destId="{512C2EC6-3AEE-45EE-81B9-9CB0796C4557}" srcOrd="3" destOrd="0" presId="urn:microsoft.com/office/officeart/2005/8/layout/hList1"/>
    <dgm:cxn modelId="{A77B834B-EAAA-4841-8940-19F2508E7D4F}" type="presParOf" srcId="{032D48DE-FCE1-4E08-AC99-64BADE81F354}" destId="{678534D6-518D-4BCA-9C00-CC8A536959D0}" srcOrd="4" destOrd="0" presId="urn:microsoft.com/office/officeart/2005/8/layout/hList1"/>
    <dgm:cxn modelId="{D637B4DC-484B-466B-9E8E-41505D5019B5}" type="presParOf" srcId="{678534D6-518D-4BCA-9C00-CC8A536959D0}" destId="{D27BBFF0-015C-41EA-9C75-6FCA751B3A6D}" srcOrd="0" destOrd="0" presId="urn:microsoft.com/office/officeart/2005/8/layout/hList1"/>
    <dgm:cxn modelId="{A83A3568-788B-495A-B62B-48C01B88C04B}" type="presParOf" srcId="{678534D6-518D-4BCA-9C00-CC8A536959D0}" destId="{1EE35573-50C3-43DB-ADE9-539B2246DA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FE63BE-5522-460A-A67F-1E2AEB246F9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BB4B328-846F-4141-9919-A18D887B4BAE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2025</a:t>
          </a:r>
          <a:endParaRPr lang="ru-RU" sz="1600" dirty="0"/>
        </a:p>
      </dgm:t>
    </dgm:pt>
    <dgm:pt modelId="{BCFAD1AA-542C-4F33-A88C-1EE71147A08A}" type="parTrans" cxnId="{B255876C-B93B-4B5D-8423-7EA587F1C499}">
      <dgm:prSet/>
      <dgm:spPr/>
      <dgm:t>
        <a:bodyPr/>
        <a:lstStyle/>
        <a:p>
          <a:endParaRPr lang="ru-RU"/>
        </a:p>
      </dgm:t>
    </dgm:pt>
    <dgm:pt modelId="{03E705FD-90F3-480F-8FE6-9D02BB7402F7}" type="sibTrans" cxnId="{B255876C-B93B-4B5D-8423-7EA587F1C499}">
      <dgm:prSet/>
      <dgm:spPr/>
      <dgm:t>
        <a:bodyPr/>
        <a:lstStyle/>
        <a:p>
          <a:endParaRPr lang="ru-RU"/>
        </a:p>
      </dgm:t>
    </dgm:pt>
    <dgm:pt modelId="{1A18FB28-8AB4-49AC-A638-80AA2B057593}">
      <dgm:prSet phldrT="[Текст]" custT="1"/>
      <dgm:spPr/>
      <dgm:t>
        <a:bodyPr/>
        <a:lstStyle/>
        <a:p>
          <a:pPr algn="l"/>
          <a:r>
            <a:rPr lang="ru-RU" sz="1600" b="0" dirty="0" smtClean="0"/>
            <a:t>0</a:t>
          </a:r>
          <a:endParaRPr lang="ru-RU" sz="1600" b="0" dirty="0"/>
        </a:p>
      </dgm:t>
    </dgm:pt>
    <dgm:pt modelId="{D4FC4A8A-5FA2-473C-AF0B-B5F628192800}" type="parTrans" cxnId="{E544502A-BC2D-4209-A07C-7EA0A5391251}">
      <dgm:prSet/>
      <dgm:spPr/>
      <dgm:t>
        <a:bodyPr/>
        <a:lstStyle/>
        <a:p>
          <a:endParaRPr lang="ru-RU"/>
        </a:p>
      </dgm:t>
    </dgm:pt>
    <dgm:pt modelId="{9E36B17B-E037-4AF4-B47F-43C32F557C12}" type="sibTrans" cxnId="{E544502A-BC2D-4209-A07C-7EA0A5391251}">
      <dgm:prSet/>
      <dgm:spPr/>
      <dgm:t>
        <a:bodyPr/>
        <a:lstStyle/>
        <a:p>
          <a:endParaRPr lang="ru-RU"/>
        </a:p>
      </dgm:t>
    </dgm:pt>
    <dgm:pt modelId="{FCB9402C-F9A3-4C88-8570-784502B733E5}">
      <dgm:prSet phldrT="[Текст]" custT="1"/>
      <dgm:spPr/>
      <dgm:t>
        <a:bodyPr/>
        <a:lstStyle/>
        <a:p>
          <a:pPr algn="l"/>
          <a:r>
            <a:rPr lang="ru-RU" sz="1600" b="0" dirty="0" smtClean="0"/>
            <a:t>0</a:t>
          </a:r>
          <a:endParaRPr lang="ru-RU" sz="1600" b="0" dirty="0"/>
        </a:p>
      </dgm:t>
    </dgm:pt>
    <dgm:pt modelId="{E82DEAF1-FB87-42CD-A09C-84748CA251DF}" type="parTrans" cxnId="{B0DB3AD4-E17D-48E3-BD77-3C1256390388}">
      <dgm:prSet/>
      <dgm:spPr/>
      <dgm:t>
        <a:bodyPr/>
        <a:lstStyle/>
        <a:p>
          <a:endParaRPr lang="ru-RU"/>
        </a:p>
      </dgm:t>
    </dgm:pt>
    <dgm:pt modelId="{BAE0B53E-FF48-408E-9682-0E6C2BD449C3}" type="sibTrans" cxnId="{B0DB3AD4-E17D-48E3-BD77-3C1256390388}">
      <dgm:prSet/>
      <dgm:spPr/>
      <dgm:t>
        <a:bodyPr/>
        <a:lstStyle/>
        <a:p>
          <a:endParaRPr lang="ru-RU"/>
        </a:p>
      </dgm:t>
    </dgm:pt>
    <dgm:pt modelId="{C0734535-F3AC-4941-B00A-DDAA7864C0C2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2026</a:t>
          </a:r>
          <a:endParaRPr lang="ru-RU" sz="1600" dirty="0"/>
        </a:p>
      </dgm:t>
    </dgm:pt>
    <dgm:pt modelId="{C0FC7062-6B71-422F-8168-9423208803CB}" type="parTrans" cxnId="{9FFF8E43-24FE-4C0B-8FAA-DE6B82F036B5}">
      <dgm:prSet/>
      <dgm:spPr/>
      <dgm:t>
        <a:bodyPr/>
        <a:lstStyle/>
        <a:p>
          <a:endParaRPr lang="ru-RU"/>
        </a:p>
      </dgm:t>
    </dgm:pt>
    <dgm:pt modelId="{795FEF0D-6AC1-45FD-80B9-D25941B80747}" type="sibTrans" cxnId="{9FFF8E43-24FE-4C0B-8FAA-DE6B82F036B5}">
      <dgm:prSet/>
      <dgm:spPr/>
      <dgm:t>
        <a:bodyPr/>
        <a:lstStyle/>
        <a:p>
          <a:endParaRPr lang="ru-RU"/>
        </a:p>
      </dgm:t>
    </dgm:pt>
    <dgm:pt modelId="{232432C6-FEFA-44E3-9F87-D7363E4E07FB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</a:rPr>
            <a:t>694,4</a:t>
          </a:r>
          <a:endParaRPr lang="ru-RU" sz="1600" b="0" dirty="0">
            <a:solidFill>
              <a:schemeClr val="tx1"/>
            </a:solidFill>
          </a:endParaRPr>
        </a:p>
      </dgm:t>
    </dgm:pt>
    <dgm:pt modelId="{1797FB0E-BAA8-4575-A7E0-3ED56A1F81B1}" type="parTrans" cxnId="{A7CAE043-07BA-4519-AA7B-2F0E19D69D15}">
      <dgm:prSet/>
      <dgm:spPr/>
      <dgm:t>
        <a:bodyPr/>
        <a:lstStyle/>
        <a:p>
          <a:endParaRPr lang="ru-RU"/>
        </a:p>
      </dgm:t>
    </dgm:pt>
    <dgm:pt modelId="{0EB49C90-01AF-488D-A433-D6CE43E98708}" type="sibTrans" cxnId="{A7CAE043-07BA-4519-AA7B-2F0E19D69D15}">
      <dgm:prSet/>
      <dgm:spPr/>
      <dgm:t>
        <a:bodyPr/>
        <a:lstStyle/>
        <a:p>
          <a:endParaRPr lang="ru-RU"/>
        </a:p>
      </dgm:t>
    </dgm:pt>
    <dgm:pt modelId="{ACFC6A50-8C68-4604-913D-C8F533217B34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</a:rPr>
            <a:t>4</a:t>
          </a:r>
          <a:endParaRPr lang="ru-RU" sz="1600" b="0" dirty="0">
            <a:solidFill>
              <a:schemeClr val="tx1"/>
            </a:solidFill>
          </a:endParaRPr>
        </a:p>
      </dgm:t>
    </dgm:pt>
    <dgm:pt modelId="{BB4ABD1A-52EE-44B4-92D7-4A0C2E3FBA1B}" type="parTrans" cxnId="{D8C376D0-8A27-4D7A-B7CC-D1B2E007F3AE}">
      <dgm:prSet/>
      <dgm:spPr/>
      <dgm:t>
        <a:bodyPr/>
        <a:lstStyle/>
        <a:p>
          <a:endParaRPr lang="ru-RU"/>
        </a:p>
      </dgm:t>
    </dgm:pt>
    <dgm:pt modelId="{FD6F6397-C5D7-4F13-B68A-DBE12BAABEEE}" type="sibTrans" cxnId="{D8C376D0-8A27-4D7A-B7CC-D1B2E007F3AE}">
      <dgm:prSet/>
      <dgm:spPr/>
      <dgm:t>
        <a:bodyPr/>
        <a:lstStyle/>
        <a:p>
          <a:endParaRPr lang="ru-RU"/>
        </a:p>
      </dgm:t>
    </dgm:pt>
    <dgm:pt modelId="{F53DD20E-F066-40F2-A383-719C75F8E22A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2027</a:t>
          </a:r>
          <a:endParaRPr lang="ru-RU" sz="1600" dirty="0"/>
        </a:p>
      </dgm:t>
    </dgm:pt>
    <dgm:pt modelId="{D6186395-57E2-4185-B338-22A4D5F9BAD2}" type="parTrans" cxnId="{587E12C5-A991-4F23-86DB-EB2033D25994}">
      <dgm:prSet/>
      <dgm:spPr/>
      <dgm:t>
        <a:bodyPr/>
        <a:lstStyle/>
        <a:p>
          <a:endParaRPr lang="ru-RU"/>
        </a:p>
      </dgm:t>
    </dgm:pt>
    <dgm:pt modelId="{46C4BB71-E32C-41BE-A982-A325A7D169FB}" type="sibTrans" cxnId="{587E12C5-A991-4F23-86DB-EB2033D25994}">
      <dgm:prSet/>
      <dgm:spPr/>
      <dgm:t>
        <a:bodyPr/>
        <a:lstStyle/>
        <a:p>
          <a:endParaRPr lang="ru-RU"/>
        </a:p>
      </dgm:t>
    </dgm:pt>
    <dgm:pt modelId="{860E0EEA-8E0D-4FF2-A4F2-FBD343754FF2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0</a:t>
          </a:r>
          <a:endParaRPr lang="ru-RU" sz="1600" dirty="0">
            <a:solidFill>
              <a:schemeClr val="tx1"/>
            </a:solidFill>
          </a:endParaRPr>
        </a:p>
      </dgm:t>
    </dgm:pt>
    <dgm:pt modelId="{1C86135B-3674-4F5B-83DB-1E2C1B52638A}" type="parTrans" cxnId="{8A1337C8-C1A2-427C-BA97-AB5B9ADFBF0B}">
      <dgm:prSet/>
      <dgm:spPr/>
      <dgm:t>
        <a:bodyPr/>
        <a:lstStyle/>
        <a:p>
          <a:endParaRPr lang="ru-RU"/>
        </a:p>
      </dgm:t>
    </dgm:pt>
    <dgm:pt modelId="{E6AD1C51-A1FE-4196-A13E-93A2815B1A96}" type="sibTrans" cxnId="{8A1337C8-C1A2-427C-BA97-AB5B9ADFBF0B}">
      <dgm:prSet/>
      <dgm:spPr/>
      <dgm:t>
        <a:bodyPr/>
        <a:lstStyle/>
        <a:p>
          <a:endParaRPr lang="ru-RU"/>
        </a:p>
      </dgm:t>
    </dgm:pt>
    <dgm:pt modelId="{A0008A5E-4188-44BF-8D0D-BAE02C624E1C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0</a:t>
          </a:r>
          <a:endParaRPr lang="ru-RU" sz="1600" dirty="0">
            <a:solidFill>
              <a:schemeClr val="tx1"/>
            </a:solidFill>
          </a:endParaRPr>
        </a:p>
      </dgm:t>
    </dgm:pt>
    <dgm:pt modelId="{9CC38DA0-13CC-4BAB-9535-270942EB8BE9}" type="parTrans" cxnId="{9D8CCCC9-6DEB-4166-8143-C672FAC5ECB0}">
      <dgm:prSet/>
      <dgm:spPr/>
      <dgm:t>
        <a:bodyPr/>
        <a:lstStyle/>
        <a:p>
          <a:endParaRPr lang="ru-RU"/>
        </a:p>
      </dgm:t>
    </dgm:pt>
    <dgm:pt modelId="{BDA9FF1F-5749-477C-9ECE-B7199DC00168}" type="sibTrans" cxnId="{9D8CCCC9-6DEB-4166-8143-C672FAC5ECB0}">
      <dgm:prSet/>
      <dgm:spPr/>
      <dgm:t>
        <a:bodyPr/>
        <a:lstStyle/>
        <a:p>
          <a:endParaRPr lang="ru-RU"/>
        </a:p>
      </dgm:t>
    </dgm:pt>
    <dgm:pt modelId="{032D48DE-FCE1-4E08-AC99-64BADE81F354}" type="pres">
      <dgm:prSet presAssocID="{64FE63BE-5522-460A-A67F-1E2AEB246F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D48B23-7B73-45A7-8BD1-F81F05364AE1}" type="pres">
      <dgm:prSet presAssocID="{EBB4B328-846F-4141-9919-A18D887B4BAE}" presName="composite" presStyleCnt="0"/>
      <dgm:spPr/>
    </dgm:pt>
    <dgm:pt modelId="{487331B4-49D0-472B-80AC-2A9E480E07B9}" type="pres">
      <dgm:prSet presAssocID="{EBB4B328-846F-4141-9919-A18D887B4BAE}" presName="parTx" presStyleLbl="alignNode1" presStyleIdx="0" presStyleCnt="3" custLinFactNeighborX="-94194" custLinFactNeighborY="-6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CD8AB-68D1-4FB0-9101-B5C9104C8EE4}" type="pres">
      <dgm:prSet presAssocID="{EBB4B328-846F-4141-9919-A18D887B4BA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A9970-1513-49A9-AEBE-4A13D2A84E04}" type="pres">
      <dgm:prSet presAssocID="{03E705FD-90F3-480F-8FE6-9D02BB7402F7}" presName="space" presStyleCnt="0"/>
      <dgm:spPr/>
    </dgm:pt>
    <dgm:pt modelId="{F1AB5A54-1177-4DEF-A044-188A7587E2EC}" type="pres">
      <dgm:prSet presAssocID="{C0734535-F3AC-4941-B00A-DDAA7864C0C2}" presName="composite" presStyleCnt="0"/>
      <dgm:spPr/>
    </dgm:pt>
    <dgm:pt modelId="{D4948199-0640-4C27-BFA5-01FB7B6B9A24}" type="pres">
      <dgm:prSet presAssocID="{C0734535-F3AC-4941-B00A-DDAA7864C0C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5E680-7192-43CE-9A93-76E67561416C}" type="pres">
      <dgm:prSet presAssocID="{C0734535-F3AC-4941-B00A-DDAA7864C0C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2EC6-3AEE-45EE-81B9-9CB0796C4557}" type="pres">
      <dgm:prSet presAssocID="{795FEF0D-6AC1-45FD-80B9-D25941B80747}" presName="space" presStyleCnt="0"/>
      <dgm:spPr/>
    </dgm:pt>
    <dgm:pt modelId="{678534D6-518D-4BCA-9C00-CC8A536959D0}" type="pres">
      <dgm:prSet presAssocID="{F53DD20E-F066-40F2-A383-719C75F8E22A}" presName="composite" presStyleCnt="0"/>
      <dgm:spPr/>
    </dgm:pt>
    <dgm:pt modelId="{D27BBFF0-015C-41EA-9C75-6FCA751B3A6D}" type="pres">
      <dgm:prSet presAssocID="{F53DD20E-F066-40F2-A383-719C75F8E22A}" presName="parTx" presStyleLbl="alignNode1" presStyleIdx="2" presStyleCnt="3" custLinFactNeighborX="3920" custLinFactNeighborY="-92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35573-50C3-43DB-ADE9-539B2246DAD3}" type="pres">
      <dgm:prSet presAssocID="{F53DD20E-F066-40F2-A383-719C75F8E22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8CCCC9-6DEB-4166-8143-C672FAC5ECB0}" srcId="{F53DD20E-F066-40F2-A383-719C75F8E22A}" destId="{A0008A5E-4188-44BF-8D0D-BAE02C624E1C}" srcOrd="1" destOrd="0" parTransId="{9CC38DA0-13CC-4BAB-9535-270942EB8BE9}" sibTransId="{BDA9FF1F-5749-477C-9ECE-B7199DC00168}"/>
    <dgm:cxn modelId="{B255876C-B93B-4B5D-8423-7EA587F1C499}" srcId="{64FE63BE-5522-460A-A67F-1E2AEB246F91}" destId="{EBB4B328-846F-4141-9919-A18D887B4BAE}" srcOrd="0" destOrd="0" parTransId="{BCFAD1AA-542C-4F33-A88C-1EE71147A08A}" sibTransId="{03E705FD-90F3-480F-8FE6-9D02BB7402F7}"/>
    <dgm:cxn modelId="{587E12C5-A991-4F23-86DB-EB2033D25994}" srcId="{64FE63BE-5522-460A-A67F-1E2AEB246F91}" destId="{F53DD20E-F066-40F2-A383-719C75F8E22A}" srcOrd="2" destOrd="0" parTransId="{D6186395-57E2-4185-B338-22A4D5F9BAD2}" sibTransId="{46C4BB71-E32C-41BE-A982-A325A7D169FB}"/>
    <dgm:cxn modelId="{9FFF8E43-24FE-4C0B-8FAA-DE6B82F036B5}" srcId="{64FE63BE-5522-460A-A67F-1E2AEB246F91}" destId="{C0734535-F3AC-4941-B00A-DDAA7864C0C2}" srcOrd="1" destOrd="0" parTransId="{C0FC7062-6B71-422F-8168-9423208803CB}" sibTransId="{795FEF0D-6AC1-45FD-80B9-D25941B80747}"/>
    <dgm:cxn modelId="{112EB411-D722-4ADF-A5B3-4D40ED0DAF42}" type="presOf" srcId="{F53DD20E-F066-40F2-A383-719C75F8E22A}" destId="{D27BBFF0-015C-41EA-9C75-6FCA751B3A6D}" srcOrd="0" destOrd="0" presId="urn:microsoft.com/office/officeart/2005/8/layout/hList1"/>
    <dgm:cxn modelId="{8A1337C8-C1A2-427C-BA97-AB5B9ADFBF0B}" srcId="{F53DD20E-F066-40F2-A383-719C75F8E22A}" destId="{860E0EEA-8E0D-4FF2-A4F2-FBD343754FF2}" srcOrd="0" destOrd="0" parTransId="{1C86135B-3674-4F5B-83DB-1E2C1B52638A}" sibTransId="{E6AD1C51-A1FE-4196-A13E-93A2815B1A96}"/>
    <dgm:cxn modelId="{025E577E-8F93-4542-8C6A-7A9AE757278A}" type="presOf" srcId="{A0008A5E-4188-44BF-8D0D-BAE02C624E1C}" destId="{1EE35573-50C3-43DB-ADE9-539B2246DAD3}" srcOrd="0" destOrd="1" presId="urn:microsoft.com/office/officeart/2005/8/layout/hList1"/>
    <dgm:cxn modelId="{D8C376D0-8A27-4D7A-B7CC-D1B2E007F3AE}" srcId="{C0734535-F3AC-4941-B00A-DDAA7864C0C2}" destId="{ACFC6A50-8C68-4604-913D-C8F533217B34}" srcOrd="1" destOrd="0" parTransId="{BB4ABD1A-52EE-44B4-92D7-4A0C2E3FBA1B}" sibTransId="{FD6F6397-C5D7-4F13-B68A-DBE12BAABEEE}"/>
    <dgm:cxn modelId="{CFD7B50B-57FD-4334-8AFE-645D01B09D28}" type="presOf" srcId="{860E0EEA-8E0D-4FF2-A4F2-FBD343754FF2}" destId="{1EE35573-50C3-43DB-ADE9-539B2246DAD3}" srcOrd="0" destOrd="0" presId="urn:microsoft.com/office/officeart/2005/8/layout/hList1"/>
    <dgm:cxn modelId="{225F6CFD-F745-4F02-9492-65730DA5A2BD}" type="presOf" srcId="{C0734535-F3AC-4941-B00A-DDAA7864C0C2}" destId="{D4948199-0640-4C27-BFA5-01FB7B6B9A24}" srcOrd="0" destOrd="0" presId="urn:microsoft.com/office/officeart/2005/8/layout/hList1"/>
    <dgm:cxn modelId="{48349E97-731B-4DE2-A55F-FF0A4D78A477}" type="presOf" srcId="{1A18FB28-8AB4-49AC-A638-80AA2B057593}" destId="{D86CD8AB-68D1-4FB0-9101-B5C9104C8EE4}" srcOrd="0" destOrd="0" presId="urn:microsoft.com/office/officeart/2005/8/layout/hList1"/>
    <dgm:cxn modelId="{031DF72A-DCEA-4998-9C9B-5B2984EEBE3B}" type="presOf" srcId="{64FE63BE-5522-460A-A67F-1E2AEB246F91}" destId="{032D48DE-FCE1-4E08-AC99-64BADE81F354}" srcOrd="0" destOrd="0" presId="urn:microsoft.com/office/officeart/2005/8/layout/hList1"/>
    <dgm:cxn modelId="{877F01AD-3CE8-43E5-BDA8-9C29FE2DCAED}" type="presOf" srcId="{FCB9402C-F9A3-4C88-8570-784502B733E5}" destId="{D86CD8AB-68D1-4FB0-9101-B5C9104C8EE4}" srcOrd="0" destOrd="1" presId="urn:microsoft.com/office/officeart/2005/8/layout/hList1"/>
    <dgm:cxn modelId="{BDBEAD5F-FFC3-477D-ADF4-7770B4951151}" type="presOf" srcId="{232432C6-FEFA-44E3-9F87-D7363E4E07FB}" destId="{58D5E680-7192-43CE-9A93-76E67561416C}" srcOrd="0" destOrd="0" presId="urn:microsoft.com/office/officeart/2005/8/layout/hList1"/>
    <dgm:cxn modelId="{A7CAE043-07BA-4519-AA7B-2F0E19D69D15}" srcId="{C0734535-F3AC-4941-B00A-DDAA7864C0C2}" destId="{232432C6-FEFA-44E3-9F87-D7363E4E07FB}" srcOrd="0" destOrd="0" parTransId="{1797FB0E-BAA8-4575-A7E0-3ED56A1F81B1}" sibTransId="{0EB49C90-01AF-488D-A433-D6CE43E98708}"/>
    <dgm:cxn modelId="{B0DB3AD4-E17D-48E3-BD77-3C1256390388}" srcId="{EBB4B328-846F-4141-9919-A18D887B4BAE}" destId="{FCB9402C-F9A3-4C88-8570-784502B733E5}" srcOrd="1" destOrd="0" parTransId="{E82DEAF1-FB87-42CD-A09C-84748CA251DF}" sibTransId="{BAE0B53E-FF48-408E-9682-0E6C2BD449C3}"/>
    <dgm:cxn modelId="{A273AB62-CA53-4401-9DA5-01EF0FC289EA}" type="presOf" srcId="{EBB4B328-846F-4141-9919-A18D887B4BAE}" destId="{487331B4-49D0-472B-80AC-2A9E480E07B9}" srcOrd="0" destOrd="0" presId="urn:microsoft.com/office/officeart/2005/8/layout/hList1"/>
    <dgm:cxn modelId="{8AF6F17F-0069-448F-8170-1406E283B088}" type="presOf" srcId="{ACFC6A50-8C68-4604-913D-C8F533217B34}" destId="{58D5E680-7192-43CE-9A93-76E67561416C}" srcOrd="0" destOrd="1" presId="urn:microsoft.com/office/officeart/2005/8/layout/hList1"/>
    <dgm:cxn modelId="{E544502A-BC2D-4209-A07C-7EA0A5391251}" srcId="{EBB4B328-846F-4141-9919-A18D887B4BAE}" destId="{1A18FB28-8AB4-49AC-A638-80AA2B057593}" srcOrd="0" destOrd="0" parTransId="{D4FC4A8A-5FA2-473C-AF0B-B5F628192800}" sibTransId="{9E36B17B-E037-4AF4-B47F-43C32F557C12}"/>
    <dgm:cxn modelId="{958679C5-425F-4925-8924-478ACF436832}" type="presParOf" srcId="{032D48DE-FCE1-4E08-AC99-64BADE81F354}" destId="{F6D48B23-7B73-45A7-8BD1-F81F05364AE1}" srcOrd="0" destOrd="0" presId="urn:microsoft.com/office/officeart/2005/8/layout/hList1"/>
    <dgm:cxn modelId="{C81250E0-B388-48E0-A929-4E0BBF6EA40C}" type="presParOf" srcId="{F6D48B23-7B73-45A7-8BD1-F81F05364AE1}" destId="{487331B4-49D0-472B-80AC-2A9E480E07B9}" srcOrd="0" destOrd="0" presId="urn:microsoft.com/office/officeart/2005/8/layout/hList1"/>
    <dgm:cxn modelId="{95A715E9-6503-4922-8FFC-6837CD613B10}" type="presParOf" srcId="{F6D48B23-7B73-45A7-8BD1-F81F05364AE1}" destId="{D86CD8AB-68D1-4FB0-9101-B5C9104C8EE4}" srcOrd="1" destOrd="0" presId="urn:microsoft.com/office/officeart/2005/8/layout/hList1"/>
    <dgm:cxn modelId="{543381A2-16EC-4649-8823-895D78C04F1A}" type="presParOf" srcId="{032D48DE-FCE1-4E08-AC99-64BADE81F354}" destId="{B47A9970-1513-49A9-AEBE-4A13D2A84E04}" srcOrd="1" destOrd="0" presId="urn:microsoft.com/office/officeart/2005/8/layout/hList1"/>
    <dgm:cxn modelId="{D9A0A455-6B5E-4F7B-8F70-62BD46037BB2}" type="presParOf" srcId="{032D48DE-FCE1-4E08-AC99-64BADE81F354}" destId="{F1AB5A54-1177-4DEF-A044-188A7587E2EC}" srcOrd="2" destOrd="0" presId="urn:microsoft.com/office/officeart/2005/8/layout/hList1"/>
    <dgm:cxn modelId="{1EA96AEC-E5F3-4E01-ACAC-64F6F704ED3C}" type="presParOf" srcId="{F1AB5A54-1177-4DEF-A044-188A7587E2EC}" destId="{D4948199-0640-4C27-BFA5-01FB7B6B9A24}" srcOrd="0" destOrd="0" presId="urn:microsoft.com/office/officeart/2005/8/layout/hList1"/>
    <dgm:cxn modelId="{2A0FDD36-3045-4B15-9A28-D1FFE69E14F7}" type="presParOf" srcId="{F1AB5A54-1177-4DEF-A044-188A7587E2EC}" destId="{58D5E680-7192-43CE-9A93-76E67561416C}" srcOrd="1" destOrd="0" presId="urn:microsoft.com/office/officeart/2005/8/layout/hList1"/>
    <dgm:cxn modelId="{A8C23718-DC07-42CE-800B-D88ABE51D41B}" type="presParOf" srcId="{032D48DE-FCE1-4E08-AC99-64BADE81F354}" destId="{512C2EC6-3AEE-45EE-81B9-9CB0796C4557}" srcOrd="3" destOrd="0" presId="urn:microsoft.com/office/officeart/2005/8/layout/hList1"/>
    <dgm:cxn modelId="{F8507C30-5A8E-4D4A-9EF4-EAEA24DAFC10}" type="presParOf" srcId="{032D48DE-FCE1-4E08-AC99-64BADE81F354}" destId="{678534D6-518D-4BCA-9C00-CC8A536959D0}" srcOrd="4" destOrd="0" presId="urn:microsoft.com/office/officeart/2005/8/layout/hList1"/>
    <dgm:cxn modelId="{54B8EEE7-903E-464D-B1BE-4B7DBC94EF0D}" type="presParOf" srcId="{678534D6-518D-4BCA-9C00-CC8A536959D0}" destId="{D27BBFF0-015C-41EA-9C75-6FCA751B3A6D}" srcOrd="0" destOrd="0" presId="urn:microsoft.com/office/officeart/2005/8/layout/hList1"/>
    <dgm:cxn modelId="{C5A664AB-9CAF-4EB5-8131-A7E4C8DD0EF0}" type="presParOf" srcId="{678534D6-518D-4BCA-9C00-CC8A536959D0}" destId="{1EE35573-50C3-43DB-ADE9-539B2246DA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331B4-49D0-472B-80AC-2A9E480E07B9}">
      <dsp:nvSpPr>
        <dsp:cNvPr id="0" name=""/>
        <dsp:cNvSpPr/>
      </dsp:nvSpPr>
      <dsp:spPr>
        <a:xfrm>
          <a:off x="0" y="0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2025</a:t>
          </a:r>
          <a:endParaRPr lang="ru-RU" sz="1600" kern="1200" dirty="0"/>
        </a:p>
      </dsp:txBody>
      <dsp:txXfrm>
        <a:off x="0" y="0"/>
        <a:ext cx="1100494" cy="440197"/>
      </dsp:txXfrm>
    </dsp:sp>
    <dsp:sp modelId="{D86CD8AB-68D1-4FB0-9101-B5C9104C8EE4}">
      <dsp:nvSpPr>
        <dsp:cNvPr id="0" name=""/>
        <dsp:cNvSpPr/>
      </dsp:nvSpPr>
      <dsp:spPr>
        <a:xfrm>
          <a:off x="1128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50" kern="1200" dirty="0" smtClean="0"/>
            <a:t>14 079,3</a:t>
          </a:r>
          <a:endParaRPr lang="ru-RU" sz="155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79</a:t>
          </a:r>
          <a:endParaRPr lang="ru-RU" sz="1600" kern="1200" dirty="0"/>
        </a:p>
      </dsp:txBody>
      <dsp:txXfrm>
        <a:off x="1128" y="441834"/>
        <a:ext cx="1100494" cy="834480"/>
      </dsp:txXfrm>
    </dsp:sp>
    <dsp:sp modelId="{D4948199-0640-4C27-BFA5-01FB7B6B9A24}">
      <dsp:nvSpPr>
        <dsp:cNvPr id="0" name=""/>
        <dsp:cNvSpPr/>
      </dsp:nvSpPr>
      <dsp:spPr>
        <a:xfrm>
          <a:off x="1255692" y="1636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2026</a:t>
          </a:r>
          <a:endParaRPr lang="ru-RU" sz="1600" kern="1200" dirty="0"/>
        </a:p>
      </dsp:txBody>
      <dsp:txXfrm>
        <a:off x="1255692" y="1636"/>
        <a:ext cx="1100494" cy="440197"/>
      </dsp:txXfrm>
    </dsp:sp>
    <dsp:sp modelId="{58D5E680-7192-43CE-9A93-76E67561416C}">
      <dsp:nvSpPr>
        <dsp:cNvPr id="0" name=""/>
        <dsp:cNvSpPr/>
      </dsp:nvSpPr>
      <dsp:spPr>
        <a:xfrm>
          <a:off x="1255692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50" kern="1200" dirty="0" smtClean="0"/>
            <a:t>14 079,3</a:t>
          </a:r>
          <a:endParaRPr lang="ru-RU" sz="155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79</a:t>
          </a:r>
          <a:endParaRPr lang="ru-RU" sz="1600" kern="1200" dirty="0"/>
        </a:p>
      </dsp:txBody>
      <dsp:txXfrm>
        <a:off x="1255692" y="441834"/>
        <a:ext cx="1100494" cy="834480"/>
      </dsp:txXfrm>
    </dsp:sp>
    <dsp:sp modelId="{D27BBFF0-015C-41EA-9C75-6FCA751B3A6D}">
      <dsp:nvSpPr>
        <dsp:cNvPr id="0" name=""/>
        <dsp:cNvSpPr/>
      </dsp:nvSpPr>
      <dsp:spPr>
        <a:xfrm>
          <a:off x="2511385" y="0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2027</a:t>
          </a:r>
          <a:endParaRPr lang="ru-RU" sz="1600" kern="1200" dirty="0"/>
        </a:p>
      </dsp:txBody>
      <dsp:txXfrm>
        <a:off x="2511385" y="0"/>
        <a:ext cx="1100494" cy="440197"/>
      </dsp:txXfrm>
    </dsp:sp>
    <dsp:sp modelId="{1EE35573-50C3-43DB-ADE9-539B2246DAD3}">
      <dsp:nvSpPr>
        <dsp:cNvPr id="0" name=""/>
        <dsp:cNvSpPr/>
      </dsp:nvSpPr>
      <dsp:spPr>
        <a:xfrm>
          <a:off x="2510256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50" kern="1200" dirty="0" smtClean="0"/>
            <a:t>14 079,3</a:t>
          </a:r>
          <a:endParaRPr lang="ru-RU" sz="155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79</a:t>
          </a:r>
          <a:endParaRPr lang="ru-RU" sz="1600" kern="1200" dirty="0"/>
        </a:p>
      </dsp:txBody>
      <dsp:txXfrm>
        <a:off x="2510256" y="441834"/>
        <a:ext cx="1100494" cy="834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331B4-49D0-472B-80AC-2A9E480E07B9}">
      <dsp:nvSpPr>
        <dsp:cNvPr id="0" name=""/>
        <dsp:cNvSpPr/>
      </dsp:nvSpPr>
      <dsp:spPr>
        <a:xfrm>
          <a:off x="0" y="0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2025</a:t>
          </a:r>
          <a:endParaRPr lang="ru-RU" sz="1600" kern="1200" dirty="0"/>
        </a:p>
      </dsp:txBody>
      <dsp:txXfrm>
        <a:off x="0" y="0"/>
        <a:ext cx="1100494" cy="440197"/>
      </dsp:txXfrm>
    </dsp:sp>
    <dsp:sp modelId="{D86CD8AB-68D1-4FB0-9101-B5C9104C8EE4}">
      <dsp:nvSpPr>
        <dsp:cNvPr id="0" name=""/>
        <dsp:cNvSpPr/>
      </dsp:nvSpPr>
      <dsp:spPr>
        <a:xfrm>
          <a:off x="1128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240,0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18</a:t>
          </a:r>
          <a:endParaRPr lang="ru-RU" sz="1600" kern="1200" dirty="0"/>
        </a:p>
      </dsp:txBody>
      <dsp:txXfrm>
        <a:off x="1128" y="441834"/>
        <a:ext cx="1100494" cy="834480"/>
      </dsp:txXfrm>
    </dsp:sp>
    <dsp:sp modelId="{D4948199-0640-4C27-BFA5-01FB7B6B9A24}">
      <dsp:nvSpPr>
        <dsp:cNvPr id="0" name=""/>
        <dsp:cNvSpPr/>
      </dsp:nvSpPr>
      <dsp:spPr>
        <a:xfrm>
          <a:off x="1255692" y="1636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2026</a:t>
          </a:r>
          <a:endParaRPr lang="ru-RU" sz="1600" kern="1200" dirty="0"/>
        </a:p>
      </dsp:txBody>
      <dsp:txXfrm>
        <a:off x="1255692" y="1636"/>
        <a:ext cx="1100494" cy="440197"/>
      </dsp:txXfrm>
    </dsp:sp>
    <dsp:sp modelId="{58D5E680-7192-43CE-9A93-76E67561416C}">
      <dsp:nvSpPr>
        <dsp:cNvPr id="0" name=""/>
        <dsp:cNvSpPr/>
      </dsp:nvSpPr>
      <dsp:spPr>
        <a:xfrm>
          <a:off x="1255692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240,0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18</a:t>
          </a:r>
          <a:endParaRPr lang="ru-RU" sz="1600" kern="1200" dirty="0"/>
        </a:p>
      </dsp:txBody>
      <dsp:txXfrm>
        <a:off x="1255692" y="441834"/>
        <a:ext cx="1100494" cy="834480"/>
      </dsp:txXfrm>
    </dsp:sp>
    <dsp:sp modelId="{D27BBFF0-015C-41EA-9C75-6FCA751B3A6D}">
      <dsp:nvSpPr>
        <dsp:cNvPr id="0" name=""/>
        <dsp:cNvSpPr/>
      </dsp:nvSpPr>
      <dsp:spPr>
        <a:xfrm>
          <a:off x="2511385" y="0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2027</a:t>
          </a:r>
          <a:endParaRPr lang="ru-RU" sz="1600" kern="1200" dirty="0"/>
        </a:p>
      </dsp:txBody>
      <dsp:txXfrm>
        <a:off x="2511385" y="0"/>
        <a:ext cx="1100494" cy="440197"/>
      </dsp:txXfrm>
    </dsp:sp>
    <dsp:sp modelId="{1EE35573-50C3-43DB-ADE9-539B2246DAD3}">
      <dsp:nvSpPr>
        <dsp:cNvPr id="0" name=""/>
        <dsp:cNvSpPr/>
      </dsp:nvSpPr>
      <dsp:spPr>
        <a:xfrm>
          <a:off x="2510256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240,0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18</a:t>
          </a:r>
          <a:endParaRPr lang="ru-RU" sz="1600" kern="1200" dirty="0"/>
        </a:p>
      </dsp:txBody>
      <dsp:txXfrm>
        <a:off x="2510256" y="441834"/>
        <a:ext cx="1100494" cy="8344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331B4-49D0-472B-80AC-2A9E480E07B9}">
      <dsp:nvSpPr>
        <dsp:cNvPr id="0" name=""/>
        <dsp:cNvSpPr/>
      </dsp:nvSpPr>
      <dsp:spPr>
        <a:xfrm>
          <a:off x="0" y="0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2025</a:t>
          </a:r>
          <a:endParaRPr lang="ru-RU" sz="1600" kern="1200" dirty="0"/>
        </a:p>
      </dsp:txBody>
      <dsp:txXfrm>
        <a:off x="0" y="0"/>
        <a:ext cx="1100494" cy="440197"/>
      </dsp:txXfrm>
    </dsp:sp>
    <dsp:sp modelId="{D86CD8AB-68D1-4FB0-9101-B5C9104C8EE4}">
      <dsp:nvSpPr>
        <dsp:cNvPr id="0" name=""/>
        <dsp:cNvSpPr/>
      </dsp:nvSpPr>
      <dsp:spPr>
        <a:xfrm>
          <a:off x="1128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1 438,2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97</a:t>
          </a:r>
          <a:endParaRPr lang="ru-RU" sz="1600" kern="1200" dirty="0"/>
        </a:p>
      </dsp:txBody>
      <dsp:txXfrm>
        <a:off x="1128" y="441834"/>
        <a:ext cx="1100494" cy="834480"/>
      </dsp:txXfrm>
    </dsp:sp>
    <dsp:sp modelId="{D4948199-0640-4C27-BFA5-01FB7B6B9A24}">
      <dsp:nvSpPr>
        <dsp:cNvPr id="0" name=""/>
        <dsp:cNvSpPr/>
      </dsp:nvSpPr>
      <dsp:spPr>
        <a:xfrm>
          <a:off x="1255692" y="1636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2026</a:t>
          </a:r>
          <a:endParaRPr lang="ru-RU" sz="1600" kern="1200" dirty="0"/>
        </a:p>
      </dsp:txBody>
      <dsp:txXfrm>
        <a:off x="1255692" y="1636"/>
        <a:ext cx="1100494" cy="440197"/>
      </dsp:txXfrm>
    </dsp:sp>
    <dsp:sp modelId="{58D5E680-7192-43CE-9A93-76E67561416C}">
      <dsp:nvSpPr>
        <dsp:cNvPr id="0" name=""/>
        <dsp:cNvSpPr/>
      </dsp:nvSpPr>
      <dsp:spPr>
        <a:xfrm>
          <a:off x="1255692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1 438,2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97</a:t>
          </a:r>
          <a:endParaRPr lang="ru-RU" sz="1600" kern="1200" dirty="0"/>
        </a:p>
      </dsp:txBody>
      <dsp:txXfrm>
        <a:off x="1255692" y="441834"/>
        <a:ext cx="1100494" cy="834480"/>
      </dsp:txXfrm>
    </dsp:sp>
    <dsp:sp modelId="{D27BBFF0-015C-41EA-9C75-6FCA751B3A6D}">
      <dsp:nvSpPr>
        <dsp:cNvPr id="0" name=""/>
        <dsp:cNvSpPr/>
      </dsp:nvSpPr>
      <dsp:spPr>
        <a:xfrm>
          <a:off x="2511385" y="0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2027</a:t>
          </a:r>
          <a:endParaRPr lang="ru-RU" sz="1600" kern="1200" dirty="0"/>
        </a:p>
      </dsp:txBody>
      <dsp:txXfrm>
        <a:off x="2511385" y="0"/>
        <a:ext cx="1100494" cy="440197"/>
      </dsp:txXfrm>
    </dsp:sp>
    <dsp:sp modelId="{1EE35573-50C3-43DB-ADE9-539B2246DAD3}">
      <dsp:nvSpPr>
        <dsp:cNvPr id="0" name=""/>
        <dsp:cNvSpPr/>
      </dsp:nvSpPr>
      <dsp:spPr>
        <a:xfrm>
          <a:off x="2510256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1 438,2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97</a:t>
          </a:r>
          <a:endParaRPr lang="ru-RU" sz="1600" kern="1200" dirty="0"/>
        </a:p>
      </dsp:txBody>
      <dsp:txXfrm>
        <a:off x="2510256" y="441834"/>
        <a:ext cx="1100494" cy="8344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331B4-49D0-472B-80AC-2A9E480E07B9}">
      <dsp:nvSpPr>
        <dsp:cNvPr id="0" name=""/>
        <dsp:cNvSpPr/>
      </dsp:nvSpPr>
      <dsp:spPr>
        <a:xfrm>
          <a:off x="0" y="0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2025</a:t>
          </a:r>
          <a:endParaRPr lang="ru-RU" sz="1600" kern="1200" dirty="0"/>
        </a:p>
      </dsp:txBody>
      <dsp:txXfrm>
        <a:off x="0" y="0"/>
        <a:ext cx="1100494" cy="440197"/>
      </dsp:txXfrm>
    </dsp:sp>
    <dsp:sp modelId="{D86CD8AB-68D1-4FB0-9101-B5C9104C8EE4}">
      <dsp:nvSpPr>
        <dsp:cNvPr id="0" name=""/>
        <dsp:cNvSpPr/>
      </dsp:nvSpPr>
      <dsp:spPr>
        <a:xfrm>
          <a:off x="1128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1 598,9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548</a:t>
          </a:r>
          <a:endParaRPr lang="ru-RU" sz="1600" kern="1200" dirty="0"/>
        </a:p>
      </dsp:txBody>
      <dsp:txXfrm>
        <a:off x="1128" y="441834"/>
        <a:ext cx="1100494" cy="834480"/>
      </dsp:txXfrm>
    </dsp:sp>
    <dsp:sp modelId="{D4948199-0640-4C27-BFA5-01FB7B6B9A24}">
      <dsp:nvSpPr>
        <dsp:cNvPr id="0" name=""/>
        <dsp:cNvSpPr/>
      </dsp:nvSpPr>
      <dsp:spPr>
        <a:xfrm>
          <a:off x="1255692" y="1636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2026</a:t>
          </a:r>
          <a:endParaRPr lang="ru-RU" sz="1600" kern="1200" dirty="0"/>
        </a:p>
      </dsp:txBody>
      <dsp:txXfrm>
        <a:off x="1255692" y="1636"/>
        <a:ext cx="1100494" cy="440197"/>
      </dsp:txXfrm>
    </dsp:sp>
    <dsp:sp modelId="{58D5E680-7192-43CE-9A93-76E67561416C}">
      <dsp:nvSpPr>
        <dsp:cNvPr id="0" name=""/>
        <dsp:cNvSpPr/>
      </dsp:nvSpPr>
      <dsp:spPr>
        <a:xfrm>
          <a:off x="1255692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498,9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548</a:t>
          </a:r>
          <a:endParaRPr lang="ru-RU" sz="1600" kern="1200" dirty="0"/>
        </a:p>
      </dsp:txBody>
      <dsp:txXfrm>
        <a:off x="1255692" y="441834"/>
        <a:ext cx="1100494" cy="834480"/>
      </dsp:txXfrm>
    </dsp:sp>
    <dsp:sp modelId="{D27BBFF0-015C-41EA-9C75-6FCA751B3A6D}">
      <dsp:nvSpPr>
        <dsp:cNvPr id="0" name=""/>
        <dsp:cNvSpPr/>
      </dsp:nvSpPr>
      <dsp:spPr>
        <a:xfrm>
          <a:off x="2511385" y="0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2027</a:t>
          </a:r>
          <a:endParaRPr lang="ru-RU" sz="1600" kern="1200" dirty="0"/>
        </a:p>
      </dsp:txBody>
      <dsp:txXfrm>
        <a:off x="2511385" y="0"/>
        <a:ext cx="1100494" cy="440197"/>
      </dsp:txXfrm>
    </dsp:sp>
    <dsp:sp modelId="{1EE35573-50C3-43DB-ADE9-539B2246DAD3}">
      <dsp:nvSpPr>
        <dsp:cNvPr id="0" name=""/>
        <dsp:cNvSpPr/>
      </dsp:nvSpPr>
      <dsp:spPr>
        <a:xfrm>
          <a:off x="2510256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898,9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548</a:t>
          </a:r>
          <a:endParaRPr lang="ru-RU" sz="1600" kern="1200" dirty="0"/>
        </a:p>
      </dsp:txBody>
      <dsp:txXfrm>
        <a:off x="2510256" y="441834"/>
        <a:ext cx="1100494" cy="8344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331B4-49D0-472B-80AC-2A9E480E07B9}">
      <dsp:nvSpPr>
        <dsp:cNvPr id="0" name=""/>
        <dsp:cNvSpPr/>
      </dsp:nvSpPr>
      <dsp:spPr>
        <a:xfrm>
          <a:off x="0" y="0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2025</a:t>
          </a:r>
          <a:endParaRPr lang="ru-RU" sz="1600" kern="1200" dirty="0"/>
        </a:p>
      </dsp:txBody>
      <dsp:txXfrm>
        <a:off x="0" y="0"/>
        <a:ext cx="1100494" cy="440197"/>
      </dsp:txXfrm>
    </dsp:sp>
    <dsp:sp modelId="{D86CD8AB-68D1-4FB0-9101-B5C9104C8EE4}">
      <dsp:nvSpPr>
        <dsp:cNvPr id="0" name=""/>
        <dsp:cNvSpPr/>
      </dsp:nvSpPr>
      <dsp:spPr>
        <a:xfrm>
          <a:off x="1128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2 284,7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21</a:t>
          </a:r>
          <a:endParaRPr lang="ru-RU" sz="1600" kern="1200" dirty="0"/>
        </a:p>
      </dsp:txBody>
      <dsp:txXfrm>
        <a:off x="1128" y="441834"/>
        <a:ext cx="1100494" cy="834480"/>
      </dsp:txXfrm>
    </dsp:sp>
    <dsp:sp modelId="{D4948199-0640-4C27-BFA5-01FB7B6B9A24}">
      <dsp:nvSpPr>
        <dsp:cNvPr id="0" name=""/>
        <dsp:cNvSpPr/>
      </dsp:nvSpPr>
      <dsp:spPr>
        <a:xfrm>
          <a:off x="1255692" y="1636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2026</a:t>
          </a:r>
          <a:endParaRPr lang="ru-RU" sz="1600" kern="1200" dirty="0"/>
        </a:p>
      </dsp:txBody>
      <dsp:txXfrm>
        <a:off x="1255692" y="1636"/>
        <a:ext cx="1100494" cy="440197"/>
      </dsp:txXfrm>
    </dsp:sp>
    <dsp:sp modelId="{58D5E680-7192-43CE-9A93-76E67561416C}">
      <dsp:nvSpPr>
        <dsp:cNvPr id="0" name=""/>
        <dsp:cNvSpPr/>
      </dsp:nvSpPr>
      <dsp:spPr>
        <a:xfrm>
          <a:off x="1255692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1 520,2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21</a:t>
          </a:r>
          <a:endParaRPr lang="ru-RU" sz="1600" kern="1200" dirty="0"/>
        </a:p>
      </dsp:txBody>
      <dsp:txXfrm>
        <a:off x="1255692" y="441834"/>
        <a:ext cx="1100494" cy="834480"/>
      </dsp:txXfrm>
    </dsp:sp>
    <dsp:sp modelId="{D27BBFF0-015C-41EA-9C75-6FCA751B3A6D}">
      <dsp:nvSpPr>
        <dsp:cNvPr id="0" name=""/>
        <dsp:cNvSpPr/>
      </dsp:nvSpPr>
      <dsp:spPr>
        <a:xfrm>
          <a:off x="2511385" y="0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2027</a:t>
          </a:r>
          <a:endParaRPr lang="ru-RU" sz="1600" kern="1200" dirty="0"/>
        </a:p>
      </dsp:txBody>
      <dsp:txXfrm>
        <a:off x="2511385" y="0"/>
        <a:ext cx="1100494" cy="440197"/>
      </dsp:txXfrm>
    </dsp:sp>
    <dsp:sp modelId="{1EE35573-50C3-43DB-ADE9-539B2246DAD3}">
      <dsp:nvSpPr>
        <dsp:cNvPr id="0" name=""/>
        <dsp:cNvSpPr/>
      </dsp:nvSpPr>
      <dsp:spPr>
        <a:xfrm>
          <a:off x="2510256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1 067,2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21</a:t>
          </a:r>
          <a:endParaRPr lang="ru-RU" sz="1600" kern="1200" dirty="0"/>
        </a:p>
      </dsp:txBody>
      <dsp:txXfrm>
        <a:off x="2510256" y="441834"/>
        <a:ext cx="1100494" cy="8344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331B4-49D0-472B-80AC-2A9E480E07B9}">
      <dsp:nvSpPr>
        <dsp:cNvPr id="0" name=""/>
        <dsp:cNvSpPr/>
      </dsp:nvSpPr>
      <dsp:spPr>
        <a:xfrm>
          <a:off x="0" y="0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2025</a:t>
          </a:r>
          <a:endParaRPr lang="ru-RU" sz="1600" kern="1200" dirty="0"/>
        </a:p>
      </dsp:txBody>
      <dsp:txXfrm>
        <a:off x="0" y="0"/>
        <a:ext cx="1100494" cy="440197"/>
      </dsp:txXfrm>
    </dsp:sp>
    <dsp:sp modelId="{D86CD8AB-68D1-4FB0-9101-B5C9104C8EE4}">
      <dsp:nvSpPr>
        <dsp:cNvPr id="0" name=""/>
        <dsp:cNvSpPr/>
      </dsp:nvSpPr>
      <dsp:spPr>
        <a:xfrm>
          <a:off x="1128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/>
            <a:t>0</a:t>
          </a:r>
          <a:endParaRPr lang="ru-RU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/>
            <a:t>0</a:t>
          </a:r>
          <a:endParaRPr lang="ru-RU" sz="1600" b="0" kern="1200" dirty="0"/>
        </a:p>
      </dsp:txBody>
      <dsp:txXfrm>
        <a:off x="1128" y="441834"/>
        <a:ext cx="1100494" cy="834480"/>
      </dsp:txXfrm>
    </dsp:sp>
    <dsp:sp modelId="{D4948199-0640-4C27-BFA5-01FB7B6B9A24}">
      <dsp:nvSpPr>
        <dsp:cNvPr id="0" name=""/>
        <dsp:cNvSpPr/>
      </dsp:nvSpPr>
      <dsp:spPr>
        <a:xfrm>
          <a:off x="1255692" y="1636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2026</a:t>
          </a:r>
          <a:endParaRPr lang="ru-RU" sz="1600" kern="1200" dirty="0"/>
        </a:p>
      </dsp:txBody>
      <dsp:txXfrm>
        <a:off x="1255692" y="1636"/>
        <a:ext cx="1100494" cy="440197"/>
      </dsp:txXfrm>
    </dsp:sp>
    <dsp:sp modelId="{58D5E680-7192-43CE-9A93-76E67561416C}">
      <dsp:nvSpPr>
        <dsp:cNvPr id="0" name=""/>
        <dsp:cNvSpPr/>
      </dsp:nvSpPr>
      <dsp:spPr>
        <a:xfrm>
          <a:off x="1255692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chemeClr val="tx1"/>
              </a:solidFill>
            </a:rPr>
            <a:t>694,4</a:t>
          </a:r>
          <a:endParaRPr lang="ru-RU" sz="1600" b="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chemeClr val="tx1"/>
              </a:solidFill>
            </a:rPr>
            <a:t>4</a:t>
          </a:r>
          <a:endParaRPr lang="ru-RU" sz="1600" b="0" kern="1200" dirty="0">
            <a:solidFill>
              <a:schemeClr val="tx1"/>
            </a:solidFill>
          </a:endParaRPr>
        </a:p>
      </dsp:txBody>
      <dsp:txXfrm>
        <a:off x="1255692" y="441834"/>
        <a:ext cx="1100494" cy="834480"/>
      </dsp:txXfrm>
    </dsp:sp>
    <dsp:sp modelId="{D27BBFF0-015C-41EA-9C75-6FCA751B3A6D}">
      <dsp:nvSpPr>
        <dsp:cNvPr id="0" name=""/>
        <dsp:cNvSpPr/>
      </dsp:nvSpPr>
      <dsp:spPr>
        <a:xfrm>
          <a:off x="2511385" y="0"/>
          <a:ext cx="1100494" cy="440197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1397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2027</a:t>
          </a:r>
          <a:endParaRPr lang="ru-RU" sz="1600" kern="1200" dirty="0"/>
        </a:p>
      </dsp:txBody>
      <dsp:txXfrm>
        <a:off x="2511385" y="0"/>
        <a:ext cx="1100494" cy="440197"/>
      </dsp:txXfrm>
    </dsp:sp>
    <dsp:sp modelId="{1EE35573-50C3-43DB-ADE9-539B2246DAD3}">
      <dsp:nvSpPr>
        <dsp:cNvPr id="0" name=""/>
        <dsp:cNvSpPr/>
      </dsp:nvSpPr>
      <dsp:spPr>
        <a:xfrm>
          <a:off x="2510256" y="441834"/>
          <a:ext cx="1100494" cy="83448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</a:rPr>
            <a:t>0</a:t>
          </a:r>
          <a:endParaRPr lang="ru-RU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</a:rPr>
            <a:t>0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510256" y="441834"/>
        <a:ext cx="1100494" cy="834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0.02058</cdr:x>
      <cdr:y>0.02979</cdr:y>
    </cdr:from>
    <cdr:to>
      <cdr:x>0.26499</cdr:x>
      <cdr:y>0.10351</cdr:y>
    </cdr:to>
    <cdr:sp macro="" textlink="">
      <cdr:nvSpPr>
        <cdr:cNvPr id="2" name="TextBox 15"/>
        <cdr:cNvSpPr txBox="1"/>
      </cdr:nvSpPr>
      <cdr:spPr>
        <a:xfrm xmlns:a="http://schemas.openxmlformats.org/drawingml/2006/main">
          <a:off x="119171" y="105722"/>
          <a:ext cx="1414914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dirty="0"/>
            <a:t>м</a:t>
          </a:r>
          <a:r>
            <a:rPr lang="ru-RU" sz="1100" b="1" dirty="0" smtClean="0"/>
            <a:t>лн. рублей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0.7055</cdr:x>
      <cdr:y>0.36657</cdr:y>
    </cdr:from>
    <cdr:to>
      <cdr:x>0.7565</cdr:x>
      <cdr:y>0.43098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84320" y="1300848"/>
          <a:ext cx="295275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50" dirty="0" smtClean="0">
              <a:solidFill>
                <a:schemeClr val="tx1"/>
              </a:solidFill>
            </a:rPr>
            <a:t>*</a:t>
          </a:r>
          <a:endParaRPr lang="ru-RU" sz="105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0.89386</cdr:x>
      <cdr:y>0.3547</cdr:y>
    </cdr:from>
    <cdr:to>
      <cdr:x>0.94486</cdr:x>
      <cdr:y>0.41912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174794" y="1258748"/>
          <a:ext cx="295275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50" dirty="0" smtClean="0">
              <a:solidFill>
                <a:schemeClr val="tx1"/>
              </a:solidFill>
            </a:rPr>
            <a:t>*</a:t>
          </a:r>
          <a:endParaRPr lang="ru-RU" sz="1050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0.68157</cdr:x>
      <cdr:y>0.36946</cdr:y>
    </cdr:from>
    <cdr:to>
      <cdr:x>0.7339</cdr:x>
      <cdr:y>0.41571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479161" y="1967190"/>
          <a:ext cx="574196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/>
            <a:t>(9,9%)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0.84319</cdr:x>
      <cdr:y>0.46286</cdr:y>
    </cdr:from>
    <cdr:to>
      <cdr:x>0.89552</cdr:x>
      <cdr:y>0.5091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9252714" y="2464488"/>
          <a:ext cx="574196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/>
            <a:t>(1,4%)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0.58583</cdr:x>
      <cdr:y>0.58497</cdr:y>
    </cdr:from>
    <cdr:to>
      <cdr:x>0.63816</cdr:x>
      <cdr:y>0.63121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6428598" y="3114634"/>
          <a:ext cx="574196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/>
            <a:t>(1,1%)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0.62925</cdr:x>
      <cdr:y>0.63863</cdr:y>
    </cdr:from>
    <cdr:to>
      <cdr:x>0.68157</cdr:x>
      <cdr:y>0.68488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6904965" y="3400384"/>
          <a:ext cx="574196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/>
            <a:t>(0,7%)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0.67111</cdr:x>
      <cdr:y>0.73166</cdr:y>
    </cdr:from>
    <cdr:to>
      <cdr:x>0.72344</cdr:x>
      <cdr:y>0.7779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7364394" y="3895684"/>
          <a:ext cx="574196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/>
            <a:t>(0,2%)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0.57324</cdr:x>
      <cdr:y>0.81752</cdr:y>
    </cdr:from>
    <cdr:to>
      <cdr:x>0.63901</cdr:x>
      <cdr:y>0.86377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6290439" y="4352884"/>
          <a:ext cx="721672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/>
            <a:t>(0,003%)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0.94095</cdr:x>
      <cdr:y>0.95376</cdr:y>
    </cdr:from>
    <cdr:to>
      <cdr:x>0.99328</cdr:x>
      <cdr:y>1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10325464" y="5078253"/>
          <a:ext cx="574196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/>
            <a:t>(0,1%)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0.1421</cdr:x>
      <cdr:y>0.39938</cdr:y>
    </cdr:from>
    <cdr:to>
      <cdr:x>0.30173</cdr:x>
      <cdr:y>0.63037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1559270" y="2126472"/>
          <a:ext cx="1751773" cy="12298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 smtClean="0"/>
            <a:t>доля программных расходов в общем объёме расходов бюджета муниципального района 99,9%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C00DF-A4B4-42F0-854E-B1B7A955FD8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CD1D5-61ED-4DB4-9899-79AB3774F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2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48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641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186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598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95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078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396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843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642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592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35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25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733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141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3513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017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929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8694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629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524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15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30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6087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9576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2654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6211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6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53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65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680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803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932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77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866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61444845-46E2-4649-BC63-6627152642A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2621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89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488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03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389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4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68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231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530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70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61444845-46E2-4649-BC63-6627152642A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8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chart" Target="../charts/char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3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9.xml"/><Relationship Id="rId4" Type="http://schemas.openxmlformats.org/officeDocument/2006/relationships/chart" Target="../charts/char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_________Microsoft_Word1.docx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4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5.xml"/><Relationship Id="rId5" Type="http://schemas.openxmlformats.org/officeDocument/2006/relationships/chart" Target="../charts/chart44.xml"/><Relationship Id="rId4" Type="http://schemas.openxmlformats.org/officeDocument/2006/relationships/chart" Target="../charts/char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5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2.xml"/><Relationship Id="rId4" Type="http://schemas.openxmlformats.org/officeDocument/2006/relationships/chart" Target="../charts/char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5.xml"/><Relationship Id="rId5" Type="http://schemas.openxmlformats.org/officeDocument/2006/relationships/chart" Target="../charts/chart54.xml"/><Relationship Id="rId4" Type="http://schemas.openxmlformats.org/officeDocument/2006/relationships/chart" Target="../charts/char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5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8.xml"/><Relationship Id="rId5" Type="http://schemas.openxmlformats.org/officeDocument/2006/relationships/chart" Target="../charts/chart57.xml"/><Relationship Id="rId4" Type="http://schemas.openxmlformats.org/officeDocument/2006/relationships/chart" Target="../charts/char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2.xml"/><Relationship Id="rId5" Type="http://schemas.openxmlformats.org/officeDocument/2006/relationships/chart" Target="../charts/chart61.xml"/><Relationship Id="rId4" Type="http://schemas.openxmlformats.org/officeDocument/2006/relationships/chart" Target="../charts/chart6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5.xml"/><Relationship Id="rId5" Type="http://schemas.openxmlformats.org/officeDocument/2006/relationships/chart" Target="../charts/chart64.xml"/><Relationship Id="rId4" Type="http://schemas.openxmlformats.org/officeDocument/2006/relationships/chart" Target="../charts/char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7.xml"/><Relationship Id="rId4" Type="http://schemas.openxmlformats.org/officeDocument/2006/relationships/chart" Target="../charts/chart6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9.xml"/><Relationship Id="rId4" Type="http://schemas.openxmlformats.org/officeDocument/2006/relationships/chart" Target="../charts/char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1.xml"/><Relationship Id="rId4" Type="http://schemas.openxmlformats.org/officeDocument/2006/relationships/chart" Target="../charts/chart7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7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chart" Target="../charts/chart7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8.xml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2.xml"/><Relationship Id="rId4" Type="http://schemas.openxmlformats.org/officeDocument/2006/relationships/image" Target="../media/image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4.xml"/><Relationship Id="rId5" Type="http://schemas.openxmlformats.org/officeDocument/2006/relationships/image" Target="../media/image17.jpeg"/><Relationship Id="rId4" Type="http://schemas.openxmlformats.org/officeDocument/2006/relationships/chart" Target="../charts/chart8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8.xml"/><Relationship Id="rId5" Type="http://schemas.openxmlformats.org/officeDocument/2006/relationships/chart" Target="../charts/chart87.xml"/><Relationship Id="rId4" Type="http://schemas.openxmlformats.org/officeDocument/2006/relationships/chart" Target="../charts/chart8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9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1.xml"/><Relationship Id="rId5" Type="http://schemas.openxmlformats.org/officeDocument/2006/relationships/chart" Target="../charts/chart90.xml"/><Relationship Id="rId4" Type="http://schemas.openxmlformats.org/officeDocument/2006/relationships/chart" Target="../charts/chart8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9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5.xml"/><Relationship Id="rId5" Type="http://schemas.openxmlformats.org/officeDocument/2006/relationships/chart" Target="../charts/chart94.xml"/><Relationship Id="rId4" Type="http://schemas.openxmlformats.org/officeDocument/2006/relationships/chart" Target="../charts/chart93.xml"/></Relationships>
</file>

<file path=ppt/slides/_rels/slide52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image" Target="../media/image4.pn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33" Type="http://schemas.microsoft.com/office/2007/relationships/diagramDrawing" Target="../diagrams/drawing6.xml"/><Relationship Id="rId2" Type="http://schemas.openxmlformats.org/officeDocument/2006/relationships/notesSlide" Target="../notesSlides/notesSlide30.xml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29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32" Type="http://schemas.openxmlformats.org/officeDocument/2006/relationships/diagramColors" Target="../diagrams/colors6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31" Type="http://schemas.openxmlformats.org/officeDocument/2006/relationships/diagramQuickStyle" Target="../diagrams/quickStyle6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Relationship Id="rId30" Type="http://schemas.openxmlformats.org/officeDocument/2006/relationships/diagramLayout" Target="../diagrams/layout6.xml"/><Relationship Id="rId8" Type="http://schemas.microsoft.com/office/2007/relationships/diagramDrawing" Target="../diagrams/drawing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odesskij-r52.gosweb.gosuslugi.ru/deyatelnost/napravleniya-deyatelnosti/byudzhet/" TargetMode="External"/><Relationship Id="rId11" Type="http://schemas.openxmlformats.org/officeDocument/2006/relationships/image" Target="../media/image18.emf"/><Relationship Id="rId5" Type="http://schemas.openxmlformats.org/officeDocument/2006/relationships/chart" Target="../charts/chart97.xml"/><Relationship Id="rId10" Type="http://schemas.openxmlformats.org/officeDocument/2006/relationships/oleObject" Target="../embeddings/oleObject1.bin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odesskij-r52.gosweb.gosuslugi.ru/deyatelnost/napravleniya-deyatelnosti/byudzhet/" TargetMode="External"/><Relationship Id="rId13" Type="http://schemas.openxmlformats.org/officeDocument/2006/relationships/image" Target="../media/image25.jpg"/><Relationship Id="rId3" Type="http://schemas.openxmlformats.org/officeDocument/2006/relationships/image" Target="../media/image4.png"/><Relationship Id="rId7" Type="http://schemas.openxmlformats.org/officeDocument/2006/relationships/hyperlink" Target="https://ok.ru/dk?cmd=logExternal&amp;st.cmd=logExternal&amp;st.sig=DoAH5zOO4dhB2_ghIl2cBX6fUnm0BGl47cBaJ5dIF2E&amp;st.link=https://t.me/OO200let&amp;st.name=externalLinkRedirect" TargetMode="External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away.php?to=https://ok.ru/group/59866645790927&amp;cc_key=" TargetMode="External"/><Relationship Id="rId11" Type="http://schemas.openxmlformats.org/officeDocument/2006/relationships/image" Target="../media/image23.png"/><Relationship Id="rId5" Type="http://schemas.openxmlformats.org/officeDocument/2006/relationships/hyperlink" Target="https://vk.com/away.php?to=http://odes.omskportal.ru/omsu/odes-3-52-242-1&amp;cc_key=" TargetMode="External"/><Relationship Id="rId10" Type="http://schemas.openxmlformats.org/officeDocument/2006/relationships/image" Target="../media/image22.png"/><Relationship Id="rId4" Type="http://schemas.openxmlformats.org/officeDocument/2006/relationships/chart" Target="../charts/chart98.xml"/><Relationship Id="rId9" Type="http://schemas.openxmlformats.org/officeDocument/2006/relationships/hyperlink" Target="https://odesskij-r52.gosweb.gosuslugi.ru/deyatelnost/napravleniya-deyatelnosti/byudzhet/byudzhet-dlya-grazhdan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4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Relationship Id="rId9" Type="http://schemas.openxmlformats.org/officeDocument/2006/relationships/chart" Target="../charts/char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10" Type="http://schemas.openxmlformats.org/officeDocument/2006/relationships/chart" Target="../charts/chart20.xml"/><Relationship Id="rId4" Type="http://schemas.openxmlformats.org/officeDocument/2006/relationships/chart" Target="../charts/chart14.xml"/><Relationship Id="rId9" Type="http://schemas.openxmlformats.org/officeDocument/2006/relationships/chart" Target="../charts/char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0322" y="2494108"/>
            <a:ext cx="8144134" cy="137307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/>
              <a:t>на 2025 год и на плановый период                  2026-2027 годов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80322" y="404261"/>
            <a:ext cx="8251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Брошюра                                                                                                       к проекту бюджета Одесского муниципального района Омской области 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144001" y="668215"/>
            <a:ext cx="2839914" cy="1899139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1" y="4444463"/>
            <a:ext cx="2839914" cy="189913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39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1" y="-54945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МУНИЦИПАЛЬНЫЙ ДОЛГ -</a:t>
            </a:r>
            <a:r>
              <a:rPr lang="ru-RU" sz="1800" b="1" i="1" dirty="0" smtClean="0"/>
              <a:t> </a:t>
            </a:r>
            <a:r>
              <a:rPr lang="ru-RU" sz="1800" dirty="0" smtClean="0"/>
              <a:t>это </a:t>
            </a:r>
            <a:r>
              <a:rPr lang="ru-RU" sz="1800" dirty="0"/>
              <a:t>сумма задолженностей муниципального образования, в которую входят непогашенные долговые обязательства и проценты по </a:t>
            </a:r>
            <a:r>
              <a:rPr lang="ru-RU" sz="1800" dirty="0" smtClean="0"/>
              <a:t>ним</a:t>
            </a:r>
            <a:endParaRPr lang="ru-RU" sz="18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1" y="2072771"/>
            <a:ext cx="1132114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 smtClean="0"/>
              <a:t>муниципальный долг возникает в силу осуществления заимствований</a:t>
            </a:r>
          </a:p>
          <a:p>
            <a:endParaRPr lang="ru-RU" i="1" dirty="0" smtClean="0"/>
          </a:p>
          <a:p>
            <a:endParaRPr lang="ru-RU" i="1" dirty="0">
              <a:solidFill>
                <a:schemeClr val="bg1"/>
              </a:solidFill>
            </a:endParaRPr>
          </a:p>
          <a:p>
            <a:endParaRPr lang="ru-RU" i="1" dirty="0" smtClean="0">
              <a:solidFill>
                <a:schemeClr val="bg1"/>
              </a:solidFill>
            </a:endParaRPr>
          </a:p>
          <a:p>
            <a:endParaRPr lang="ru-RU" i="1" dirty="0" smtClean="0">
              <a:solidFill>
                <a:schemeClr val="bg1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 smtClean="0"/>
              <a:t>цели заимствований</a:t>
            </a:r>
          </a:p>
          <a:p>
            <a:endParaRPr lang="ru-RU" sz="1600" i="1" dirty="0" smtClean="0"/>
          </a:p>
          <a:p>
            <a:endParaRPr lang="ru-RU" sz="1600" i="1" dirty="0" smtClean="0"/>
          </a:p>
          <a:p>
            <a:endParaRPr lang="ru-RU" sz="1600" i="1" dirty="0" smtClean="0"/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 smtClean="0"/>
              <a:t>все заимствования подлежат учету в долговой книге </a:t>
            </a:r>
          </a:p>
          <a:p>
            <a:endParaRPr lang="ru-RU" sz="1400" i="1" dirty="0" smtClean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45623" y="2444427"/>
            <a:ext cx="8516982" cy="1626026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anose="020B0604020202020204" pitchFamily="34" charset="0"/>
              <a:buNone/>
            </a:pPr>
            <a:endParaRPr lang="ru-RU" altLang="ru-RU" b="1" dirty="0" smtClean="0">
              <a:ln>
                <a:solidFill>
                  <a:srgbClr val="660033"/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Одесским</a:t>
            </a:r>
            <a:r>
              <a:rPr lang="ru-RU" altLang="ru-RU" sz="1500" b="1" dirty="0" smtClean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муниципальным</a:t>
            </a:r>
            <a:r>
              <a:rPr lang="ru-RU" altLang="ru-RU" sz="1500" b="1" dirty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районом</a:t>
            </a:r>
            <a:r>
              <a:rPr lang="ru-RU" altLang="ru-RU" sz="1500" b="1" dirty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Омской</a:t>
            </a:r>
            <a:r>
              <a:rPr lang="ru-RU" altLang="ru-RU" sz="1500" b="1" dirty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области</a:t>
            </a:r>
            <a:r>
              <a:rPr lang="ru-RU" altLang="ru-RU" sz="1500" b="1" dirty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 smtClean="0">
                <a:solidFill>
                  <a:schemeClr val="bg1"/>
                </a:solidFill>
                <a:latin typeface="+mj-lt"/>
              </a:rPr>
              <a:t>в проектном периоде             2025 </a:t>
            </a:r>
            <a:r>
              <a:rPr lang="ru-RU" altLang="ru-RU" sz="1500" b="1" dirty="0" smtClean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-</a:t>
            </a:r>
            <a:r>
              <a:rPr lang="ru-RU" altLang="ru-RU" sz="1500" b="1" dirty="0" smtClean="0">
                <a:solidFill>
                  <a:schemeClr val="bg1"/>
                </a:solidFill>
                <a:latin typeface="+mj-lt"/>
              </a:rPr>
              <a:t>2027 годов:</a:t>
            </a:r>
            <a:endParaRPr lang="ru-RU" altLang="ru-RU" sz="1500" b="1" dirty="0">
              <a:solidFill>
                <a:schemeClr val="bg1"/>
              </a:solidFill>
              <a:latin typeface="+mj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внутренние заимствования-не осуществляются;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муниципальные гарантии- не предоставляются;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внешние заимствования – не осуществляются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-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45623" y="4535406"/>
            <a:ext cx="3673315" cy="914400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</a:rPr>
              <a:t>Финансирование дефицита бюджета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53605" y="4535406"/>
            <a:ext cx="3709000" cy="914400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</a:rPr>
              <a:t>Погашение долговых </a:t>
            </a:r>
            <a:r>
              <a:rPr lang="ru-RU" sz="1500" b="1" dirty="0" smtClean="0">
                <a:solidFill>
                  <a:schemeClr val="bg1"/>
                </a:solidFill>
              </a:rPr>
              <a:t>обязательств 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45623" y="5819920"/>
            <a:ext cx="3673315" cy="398000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Банковские кредиты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45622" y="6322979"/>
            <a:ext cx="3673315" cy="398000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Бюджетные кредиты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53605" y="5819920"/>
            <a:ext cx="3673315" cy="398000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Размещение ценных бумаг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253604" y="6336922"/>
            <a:ext cx="3673315" cy="398000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Предоставление гарантий</a:t>
            </a:r>
            <a:endParaRPr lang="ru-RU" sz="15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4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НОРМАТИВЫ РАСПРЕДЕЛЕНИЯ НАЛОГОВ В БЮДЖЕТ ОДЕССКОГО МУНИЦИПАЛЬНОГО РАЙОНА В </a:t>
            </a:r>
            <a:r>
              <a:rPr lang="ru-RU" sz="2400" b="1" i="1" dirty="0" smtClean="0"/>
              <a:t>2025 </a:t>
            </a:r>
            <a:r>
              <a:rPr lang="ru-RU" sz="2400" b="1" i="1" dirty="0" smtClean="0"/>
              <a:t>ГОДУ</a:t>
            </a:r>
            <a:endParaRPr lang="ru-RU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65461" y="2263129"/>
            <a:ext cx="37708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Налогом называется обязательный</a:t>
            </a:r>
            <a:r>
              <a:rPr lang="ru-RU" sz="1400" i="1" dirty="0"/>
              <a:t>, индивидуально безвозмездный платеж, взимаемый с организаций и физических лиц </a:t>
            </a:r>
            <a:r>
              <a:rPr lang="ru-RU" sz="1400" i="1" dirty="0" smtClean="0"/>
              <a:t>в </a:t>
            </a:r>
            <a:r>
              <a:rPr lang="ru-RU" sz="1400" i="1" dirty="0"/>
              <a:t>целях финансового обеспечения деятельности государства и (или) муниципальных образований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5248" y="4605619"/>
            <a:ext cx="34137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Распределение налогов осуществляется в соответствии с нормативами,</a:t>
            </a:r>
          </a:p>
          <a:p>
            <a:r>
              <a:rPr lang="ru-RU" sz="1400" i="1" dirty="0" smtClean="0"/>
              <a:t>установленными Бюджетным Кодексом Российской Федерации</a:t>
            </a:r>
            <a:endParaRPr lang="ru-RU" sz="1400" i="1" dirty="0"/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092" y="670559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936273" y="2050181"/>
            <a:ext cx="11916" cy="4807819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4100362"/>
            <a:ext cx="3948189" cy="10084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560989"/>
              </p:ext>
            </p:extLst>
          </p:nvPr>
        </p:nvGraphicFramePr>
        <p:xfrm>
          <a:off x="4193539" y="2139353"/>
          <a:ext cx="6960416" cy="430140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803148"/>
                <a:gridCol w="1397479"/>
                <a:gridCol w="1759789"/>
              </a:tblGrid>
              <a:tr h="75049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Виды налогов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Основной норматив,%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Дополнительный норматив,%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987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Налог на доходы физических лиц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17,0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80,0000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15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Акцизы по подакцизным товарам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0,0010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987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987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987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Единый сельскохозяйственный налог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987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Государственная пошлина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29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033" y="228165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ПАРАМЕТРЫ БЮДЖЕТА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91589" y="5379148"/>
            <a:ext cx="12000411" cy="10082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490461"/>
              </p:ext>
            </p:extLst>
          </p:nvPr>
        </p:nvGraphicFramePr>
        <p:xfrm>
          <a:off x="96646" y="2554815"/>
          <a:ext cx="2508068" cy="211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4004" y="5160082"/>
            <a:ext cx="1055269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i="1" dirty="0" smtClean="0"/>
              <a:t>  Здесь и далее данные представлены: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i="1" dirty="0" smtClean="0"/>
              <a:t>на 2023 год – в соответствии с отчетом об исполнении бюджета Одесского муниципального района за 2023 год;</a:t>
            </a:r>
          </a:p>
          <a:p>
            <a:pPr algn="just"/>
            <a:endParaRPr lang="ru-RU" sz="1100" i="1" dirty="0" smtClean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i="1" dirty="0" smtClean="0"/>
              <a:t>на 2024 год – в соответствии со сводной бюджетной росписью по состоянию на 1 июля 2024 года;</a:t>
            </a:r>
          </a:p>
          <a:p>
            <a:pPr algn="just"/>
            <a:endParaRPr lang="ru-RU" sz="1100" i="1" dirty="0" smtClean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i="1" dirty="0" smtClean="0"/>
              <a:t>на 2025-2027 годы в соответствии с проектом решения Совета Одесского муниципального района Омской области «О бюджете муниципального района на 2025 год и на плановый период 2026 и 2027 годов» .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100" i="1" dirty="0"/>
          </a:p>
          <a:p>
            <a:pPr marL="171450" indent="-171450" algn="just">
              <a:buFontTx/>
              <a:buChar char="-"/>
            </a:pPr>
            <a:r>
              <a:rPr lang="ru-RU" sz="1100" i="1" dirty="0" smtClean="0"/>
              <a:t>*</a:t>
            </a:r>
            <a:r>
              <a:rPr lang="ru-RU" sz="1400" i="1" dirty="0" smtClean="0"/>
              <a:t> </a:t>
            </a:r>
            <a:r>
              <a:rPr lang="ru-RU" sz="1100" i="1" dirty="0"/>
              <a:t>с учетом условно утверждаемых расходов;</a:t>
            </a:r>
          </a:p>
          <a:p>
            <a:pPr marL="171450" indent="-171450" algn="just">
              <a:buFontTx/>
              <a:buChar char="-"/>
            </a:pPr>
            <a:endParaRPr lang="ru-RU" sz="1100" i="1" dirty="0" smtClean="0"/>
          </a:p>
          <a:p>
            <a:endParaRPr lang="ru-RU" sz="1400" i="1" dirty="0"/>
          </a:p>
        </p:txBody>
      </p:sp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537541"/>
              </p:ext>
            </p:extLst>
          </p:nvPr>
        </p:nvGraphicFramePr>
        <p:xfrm>
          <a:off x="2510287" y="1848841"/>
          <a:ext cx="7677509" cy="3145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815533" y="2239372"/>
            <a:ext cx="129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</a:t>
            </a:r>
            <a:endParaRPr lang="ru-RU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9330906" y="2239372"/>
            <a:ext cx="129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58154" y="2357631"/>
            <a:ext cx="1906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/>
              <a:t>2023 год- дефицит   </a:t>
            </a:r>
            <a:r>
              <a:rPr lang="ru-RU" sz="1200" dirty="0" smtClean="0">
                <a:solidFill>
                  <a:srgbClr val="FF0000"/>
                </a:solidFill>
              </a:rPr>
              <a:t>6 235,7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/>
              <a:t>2024 год – профицит 9102,2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/>
              <a:t>2025 год -0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/>
              <a:t>2026 год- 0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/>
              <a:t>2027 год -0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495739" y="4729876"/>
            <a:ext cx="2108975" cy="1718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470576" y="2009955"/>
            <a:ext cx="41883" cy="27371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12459" y="1614513"/>
            <a:ext cx="1063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тыс. руб.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69522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593" y="223196"/>
            <a:ext cx="9692640" cy="910949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ДОХОДЫ БЮДЖЕТА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1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5780466" y="1848841"/>
            <a:ext cx="11916" cy="4807819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718826" y="6346134"/>
            <a:ext cx="4469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Ромб 19"/>
          <p:cNvSpPr/>
          <p:nvPr/>
        </p:nvSpPr>
        <p:spPr>
          <a:xfrm>
            <a:off x="6896562" y="6310264"/>
            <a:ext cx="45719" cy="67377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55419" y="2962795"/>
            <a:ext cx="5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Всего 679,3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55380" y="2962795"/>
            <a:ext cx="5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Всего 673,0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19745" y="3657266"/>
            <a:ext cx="5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Всего 493,6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97438" y="3666557"/>
            <a:ext cx="5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Всего 458,3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75131" y="3676183"/>
            <a:ext cx="5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Всего 469,5</a:t>
            </a:r>
            <a:endParaRPr lang="ru-RU" sz="900" b="1" dirty="0">
              <a:solidFill>
                <a:schemeClr val="bg1"/>
              </a:solidFill>
            </a:endParaRPr>
          </a:p>
        </p:txBody>
      </p:sp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4869547"/>
              </p:ext>
            </p:extLst>
          </p:nvPr>
        </p:nvGraphicFramePr>
        <p:xfrm>
          <a:off x="5592278" y="2367284"/>
          <a:ext cx="640425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07018" y="6349220"/>
            <a:ext cx="101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общий объём поступлений</a:t>
            </a:r>
            <a:endParaRPr lang="ru-RU" sz="900" b="1" dirty="0"/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752260"/>
              </p:ext>
            </p:extLst>
          </p:nvPr>
        </p:nvGraphicFramePr>
        <p:xfrm>
          <a:off x="271621" y="1259449"/>
          <a:ext cx="4507150" cy="539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920591"/>
              </p:ext>
            </p:extLst>
          </p:nvPr>
        </p:nvGraphicFramePr>
        <p:xfrm>
          <a:off x="5976626" y="1259453"/>
          <a:ext cx="4572000" cy="5572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2279837"/>
              </p:ext>
            </p:extLst>
          </p:nvPr>
        </p:nvGraphicFramePr>
        <p:xfrm>
          <a:off x="5675527" y="1602866"/>
          <a:ext cx="498623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52528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4" y="492583"/>
            <a:ext cx="9692640" cy="863782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НАЛОГОВЫЕ ДОХОДЫ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37798" y="1425623"/>
            <a:ext cx="475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Структура налоговых доходов на 2025 год,                 (тыс. рублей)</a:t>
            </a:r>
            <a:endParaRPr lang="ru-RU" sz="14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4984383" y="1431162"/>
            <a:ext cx="1453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</a:t>
            </a:r>
            <a:r>
              <a:rPr lang="ru-RU" sz="1300" b="1" dirty="0" smtClean="0"/>
              <a:t>тыс. рублей</a:t>
            </a:r>
            <a:endParaRPr lang="ru-RU" sz="1300" b="1" dirty="0"/>
          </a:p>
        </p:txBody>
      </p:sp>
      <p:graphicFrame>
        <p:nvGraphicFramePr>
          <p:cNvPr id="61" name="Диаграмма 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5311000"/>
              </p:ext>
            </p:extLst>
          </p:nvPr>
        </p:nvGraphicFramePr>
        <p:xfrm>
          <a:off x="8629613" y="3906418"/>
          <a:ext cx="3077035" cy="270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667128"/>
              </p:ext>
            </p:extLst>
          </p:nvPr>
        </p:nvGraphicFramePr>
        <p:xfrm>
          <a:off x="195387" y="1881651"/>
          <a:ext cx="5863093" cy="4693495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911436"/>
                <a:gridCol w="884548"/>
                <a:gridCol w="843879"/>
                <a:gridCol w="718483"/>
                <a:gridCol w="745595"/>
                <a:gridCol w="759152"/>
              </a:tblGrid>
              <a:tr h="23855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2023 год (факт)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2024 год (план на 01.07.2024)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2025 год (план)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2026 год 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2027 год 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4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Налог на доходы физических лиц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126 597,2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177 215,4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201 743,3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</a:rPr>
                        <a:t>212 700,1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</a:rPr>
                        <a:t>223 149,8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91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</a:rPr>
                        <a:t>4 794,2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6 301,5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4 885,0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4 953,0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</a:rPr>
                        <a:t>5 017,0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8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Единый сельскохозяйственный налог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4 564,6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</a:rPr>
                        <a:t>5 555,0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5 389,0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5 461,0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</a:rPr>
                        <a:t>5 532,0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91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</a:rPr>
                        <a:t>1 385,8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2 878,0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4 040,0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4 096,0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4 149,0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Государственная пошлина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</a:rPr>
                        <a:t>2 150,0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</a:rPr>
                        <a:t>2 520,0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</a:rPr>
                        <a:t>2 539,0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2 555,0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2 580,0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Иные налоговые доходы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</a:rPr>
                        <a:t>78,5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</a:rPr>
                        <a:t>76,1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</a:rPr>
                        <a:t>77,2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2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Всего налоговые доходы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</a:rPr>
                        <a:t>139 487,7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</a:rPr>
                        <a:t>194 541,5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</a:rPr>
                        <a:t>218 674,8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</a:rPr>
                        <a:t>229 841,1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</a:rPr>
                        <a:t>240 505,0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7" name="Диаграмма 6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5748657"/>
              </p:ext>
            </p:extLst>
          </p:nvPr>
        </p:nvGraphicFramePr>
        <p:xfrm>
          <a:off x="6248401" y="1918099"/>
          <a:ext cx="4944278" cy="4657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066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433899"/>
              </p:ext>
            </p:extLst>
          </p:nvPr>
        </p:nvGraphicFramePr>
        <p:xfrm>
          <a:off x="6067426" y="1502314"/>
          <a:ext cx="5114924" cy="4372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272" y="168000"/>
            <a:ext cx="9692640" cy="762120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НЕНАЛОГОВЫЕ ДОХОДЫ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2120506"/>
            <a:ext cx="475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Структура неналоговых доходов на 2024 год,                 (тыс. рублей)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V="1">
            <a:off x="4328160" y="5880671"/>
            <a:ext cx="7863840" cy="6323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1272" y="5969214"/>
            <a:ext cx="109110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i="1" dirty="0" smtClean="0"/>
              <a:t>Прогнозируемые объемы налоговых и неналоговых доходов на 2024 год и на плановый период 2025 и 2026 годов определены на основании данных главных администраторов доходов о прогнозе поступлений в соответствии  с методиками прогнозирования доходов бюджета с учетом основных показателей социально-экономического развития Одесского муниципального района Омской области на 2024-2026 годы.</a:t>
            </a:r>
            <a:endParaRPr lang="ru-RU" sz="1100" i="1" dirty="0"/>
          </a:p>
        </p:txBody>
      </p:sp>
      <p:sp>
        <p:nvSpPr>
          <p:cNvPr id="13" name="Ромб 12"/>
          <p:cNvSpPr/>
          <p:nvPr/>
        </p:nvSpPr>
        <p:spPr>
          <a:xfrm>
            <a:off x="5199016" y="2997933"/>
            <a:ext cx="143801" cy="153143"/>
          </a:xfrm>
          <a:prstGeom prst="diamo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5199016" y="3670185"/>
            <a:ext cx="143801" cy="153143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омб 14"/>
          <p:cNvSpPr/>
          <p:nvPr/>
        </p:nvSpPr>
        <p:spPr>
          <a:xfrm>
            <a:off x="5213850" y="4117134"/>
            <a:ext cx="143801" cy="153143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омб 15"/>
          <p:cNvSpPr/>
          <p:nvPr/>
        </p:nvSpPr>
        <p:spPr>
          <a:xfrm>
            <a:off x="5229372" y="4685653"/>
            <a:ext cx="143801" cy="15314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5199016" y="5240251"/>
            <a:ext cx="143801" cy="153143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414634"/>
              </p:ext>
            </p:extLst>
          </p:nvPr>
        </p:nvGraphicFramePr>
        <p:xfrm>
          <a:off x="295275" y="1430251"/>
          <a:ext cx="5676900" cy="4456742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2281481"/>
                <a:gridCol w="609234"/>
                <a:gridCol w="795460"/>
                <a:gridCol w="628650"/>
                <a:gridCol w="695325"/>
                <a:gridCol w="666750"/>
              </a:tblGrid>
              <a:tr h="89134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E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2023 год (факт)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E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2024 год (план на 01.07.2024)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E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2025 год (план)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E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2026 год (прогноз)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E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2027 год (прогноз)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EA2"/>
                    </a:solidFill>
                  </a:tcPr>
                </a:tc>
              </a:tr>
              <a:tr h="8913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EA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</a:rPr>
                        <a:t>12 251,2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</a:rPr>
                        <a:t>10 593,7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</a:rPr>
                        <a:t>11 030,0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</a:rPr>
                        <a:t>11 030,0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11 030,0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6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Платежи при пользовании природными ресурсами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EA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41,3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50,3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</a:rPr>
                        <a:t>39,3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</a:rPr>
                        <a:t>39,3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</a:rPr>
                        <a:t>39,3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5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Доходы от оказания платных услуг и компенсации затрат государства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EA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602,0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438,9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412,5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</a:rPr>
                        <a:t>412,5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</a:rPr>
                        <a:t>412,5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5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Доходы от продажи материальных и нематериальных активов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EA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3 911,7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260,0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30,0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</a:rPr>
                        <a:t>30,0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</a:rPr>
                        <a:t>30,0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6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Штрафы, санкции, возмещение ущерба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EA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608,1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478,6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1 002,2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1 088,0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</a:rPr>
                        <a:t>1 136,3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Прочие неналоговые доходы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EA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543,0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300,0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7,0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effectLst/>
                        </a:rPr>
                        <a:t>7,0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</a:rPr>
                        <a:t>7,0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Всего, неналоговых доходов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EA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</a:rPr>
                        <a:t>17 957,3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</a:rPr>
                        <a:t>12 121,5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</a:rPr>
                        <a:t>12 521,0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</a:rPr>
                        <a:t>12 606,8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</a:rPr>
                        <a:t>12 655,1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646465" y="996643"/>
            <a:ext cx="1453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</a:t>
            </a:r>
            <a:r>
              <a:rPr lang="ru-RU" sz="1300" b="1" dirty="0" smtClean="0"/>
              <a:t>тыс. рублей</a:t>
            </a:r>
            <a:endParaRPr lang="ru-RU" sz="13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210300" y="979094"/>
            <a:ext cx="475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Структура неналоговых доходов на 2025 год,                 (тыс. рублей)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65736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19" y="90447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РАСХОДЫ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98904" y="2336878"/>
            <a:ext cx="512876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Расходы бюджета Одесского муниципального района Омской области на 20245 год запланированы в объеме 626,5 млн. рублей что на 132,9 млн. рублей больше чем в первоначальном бюджете 2024 года.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6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В процессе исполнения бюджета, объем расходов увеличивается за счет дополнительных собственных источников бюджета и безвозмездных поступлений.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6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Распределение общей суммы расходов по направлениям осуществляется в соответствии с методикой планирования бюджетных ассигнований бюджета муниципального района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600" dirty="0"/>
          </a:p>
          <a:p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83419" y="2837554"/>
            <a:ext cx="14149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м</a:t>
            </a:r>
            <a:r>
              <a:rPr lang="ru-RU" sz="1100" b="1" dirty="0" smtClean="0">
                <a:solidFill>
                  <a:schemeClr val="bg1"/>
                </a:solidFill>
              </a:rPr>
              <a:t>лн. рублей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" y="6454805"/>
            <a:ext cx="6131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*</a:t>
            </a:r>
            <a:r>
              <a:rPr lang="ru-RU" sz="1200" i="1" dirty="0" smtClean="0"/>
              <a:t>без учета условно утверждаемых расходов</a:t>
            </a:r>
            <a:endParaRPr lang="ru-RU" sz="1200" i="1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83419" y="6377565"/>
            <a:ext cx="5970872" cy="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1532339"/>
            <a:ext cx="5639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1. ДИНАМИКА РАСХОДОВ ОДЕССКОГО МУНИЦИПАЛЬНОГО РАЙОНА ОМСКОЙ ОБЛАСТИ</a:t>
            </a:r>
            <a:endParaRPr lang="ru-RU" b="1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273764"/>
              </p:ext>
            </p:extLst>
          </p:nvPr>
        </p:nvGraphicFramePr>
        <p:xfrm>
          <a:off x="182879" y="2652027"/>
          <a:ext cx="5789295" cy="3548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23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072" y="11517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2073" y="1502508"/>
            <a:ext cx="10809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2.РАСХОДЫ БЮДЖЕТА В РАЗРЕЗЕ РАЗДЕЛОВ И ПОДРАЗДЕЛОВ  </a:t>
            </a:r>
            <a:r>
              <a:rPr lang="ru-RU" b="1" dirty="0"/>
              <a:t>КЛАССИФИКАЦИИ РАСХОДОВ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323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9817258" y="2063888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489966"/>
              </p:ext>
            </p:extLst>
          </p:nvPr>
        </p:nvGraphicFramePr>
        <p:xfrm>
          <a:off x="326392" y="2514600"/>
          <a:ext cx="5291807" cy="3300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Овал 6"/>
          <p:cNvSpPr/>
          <p:nvPr/>
        </p:nvSpPr>
        <p:spPr>
          <a:xfrm>
            <a:off x="611246" y="4869404"/>
            <a:ext cx="669153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/>
              <a:t>9</a:t>
            </a:r>
            <a:r>
              <a:rPr lang="ru-RU" sz="1000" dirty="0" smtClean="0"/>
              <a:t> ,0</a:t>
            </a:r>
            <a:endParaRPr lang="ru-RU" sz="1000" dirty="0"/>
          </a:p>
        </p:txBody>
      </p:sp>
      <p:sp>
        <p:nvSpPr>
          <p:cNvPr id="16" name="Овал 15"/>
          <p:cNvSpPr/>
          <p:nvPr/>
        </p:nvSpPr>
        <p:spPr>
          <a:xfrm>
            <a:off x="1673112" y="4869405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8,7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2598805" y="4869406"/>
            <a:ext cx="72672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10,9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3598462" y="4869405"/>
            <a:ext cx="72930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10,4</a:t>
            </a:r>
            <a:endParaRPr lang="ru-RU" sz="1000" dirty="0"/>
          </a:p>
        </p:txBody>
      </p:sp>
      <p:sp>
        <p:nvSpPr>
          <p:cNvPr id="19" name="Овал 18"/>
          <p:cNvSpPr/>
          <p:nvPr/>
        </p:nvSpPr>
        <p:spPr>
          <a:xfrm>
            <a:off x="4584307" y="4899278"/>
            <a:ext cx="741251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10,4</a:t>
            </a:r>
            <a:endParaRPr lang="ru-RU" sz="1000" dirty="0"/>
          </a:p>
        </p:txBody>
      </p:sp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9642409"/>
              </p:ext>
            </p:extLst>
          </p:nvPr>
        </p:nvGraphicFramePr>
        <p:xfrm>
          <a:off x="6554294" y="2514601"/>
          <a:ext cx="4572000" cy="196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693111"/>
              </p:ext>
            </p:extLst>
          </p:nvPr>
        </p:nvGraphicFramePr>
        <p:xfrm>
          <a:off x="6554294" y="4619687"/>
          <a:ext cx="4572000" cy="2107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9736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265" y="93264"/>
            <a:ext cx="9692640" cy="944961"/>
          </a:xfrm>
        </p:spPr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265" y="1062817"/>
            <a:ext cx="10842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2.РАСХОДЫ БЮДЖЕТА В РАЗРЕЗЕ РАЗДЕЛОВ И ПОДРАЗДЕЛОВ  </a:t>
            </a:r>
            <a:r>
              <a:rPr lang="ru-RU" b="1" dirty="0"/>
              <a:t>КЛАССИФИКАЦИИ </a:t>
            </a:r>
            <a:r>
              <a:rPr lang="ru-RU" b="1" dirty="0">
                <a:solidFill>
                  <a:schemeClr val="bg1"/>
                </a:solidFill>
              </a:rPr>
              <a:t>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33905" y="1807948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8370155"/>
              </p:ext>
            </p:extLst>
          </p:nvPr>
        </p:nvGraphicFramePr>
        <p:xfrm>
          <a:off x="257799" y="2115724"/>
          <a:ext cx="4572000" cy="2249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961430"/>
              </p:ext>
            </p:extLst>
          </p:nvPr>
        </p:nvGraphicFramePr>
        <p:xfrm>
          <a:off x="341265" y="4562388"/>
          <a:ext cx="4572000" cy="1495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7886937"/>
              </p:ext>
            </p:extLst>
          </p:nvPr>
        </p:nvGraphicFramePr>
        <p:xfrm>
          <a:off x="5924550" y="2115724"/>
          <a:ext cx="4572000" cy="2071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6881374"/>
              </p:ext>
            </p:extLst>
          </p:nvPr>
        </p:nvGraphicFramePr>
        <p:xfrm>
          <a:off x="5934075" y="4290969"/>
          <a:ext cx="4572000" cy="203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1134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265" y="93264"/>
            <a:ext cx="9692640" cy="944961"/>
          </a:xfrm>
        </p:spPr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265" y="1062817"/>
            <a:ext cx="10842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2.РАСХОДЫ БЮДЖЕТА В РАЗРЕЗЕ РАЗДЕЛОВ И ПОДРАЗДЕЛОВ  </a:t>
            </a:r>
            <a:r>
              <a:rPr lang="ru-RU" b="1" dirty="0"/>
              <a:t>КЛАССИФИКАЦИИ </a:t>
            </a:r>
            <a:r>
              <a:rPr lang="ru-RU" b="1" dirty="0">
                <a:solidFill>
                  <a:schemeClr val="bg1"/>
                </a:solidFill>
              </a:rPr>
              <a:t>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33905" y="1807948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5336353"/>
              </p:ext>
            </p:extLst>
          </p:nvPr>
        </p:nvGraphicFramePr>
        <p:xfrm>
          <a:off x="246375" y="2203375"/>
          <a:ext cx="4572000" cy="2038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3415776"/>
              </p:ext>
            </p:extLst>
          </p:nvPr>
        </p:nvGraphicFramePr>
        <p:xfrm>
          <a:off x="6116422" y="2314132"/>
          <a:ext cx="4812836" cy="2018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8148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693" y="849086"/>
            <a:ext cx="2847976" cy="2146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7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966619"/>
              </p:ext>
            </p:extLst>
          </p:nvPr>
        </p:nvGraphicFramePr>
        <p:xfrm>
          <a:off x="760413" y="988128"/>
          <a:ext cx="9547225" cy="479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Документ" r:id="rId4" imgW="9547682" imgH="4799442" progId="Word.Document.12">
                  <p:embed/>
                </p:oleObj>
              </mc:Choice>
              <mc:Fallback>
                <p:oleObj name="Документ" r:id="rId4" imgW="9547682" imgH="479944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0413" y="988128"/>
                        <a:ext cx="9547225" cy="479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733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896" y="-263651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8803" y="1069233"/>
            <a:ext cx="10780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2.РАСХОДЫ БЮДЖЕТА В РАЗРЕЗЕ РАЗДЕЛОВ И ПОДРАЗДЕЛОВ  </a:t>
            </a:r>
            <a:r>
              <a:rPr lang="ru-RU" b="1" dirty="0"/>
              <a:t>КЛАССИФИКАЦИИ </a:t>
            </a:r>
            <a:r>
              <a:rPr lang="ru-RU" b="1" dirty="0">
                <a:solidFill>
                  <a:schemeClr val="bg1"/>
                </a:solidFill>
              </a:rPr>
              <a:t>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7269" y="630459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775571" y="6390621"/>
            <a:ext cx="9682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9165386" y="1673464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тыс. рублей</a:t>
            </a:r>
            <a:endParaRPr lang="ru-RU" sz="1400" b="1" dirty="0"/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016428"/>
              </p:ext>
            </p:extLst>
          </p:nvPr>
        </p:nvGraphicFramePr>
        <p:xfrm>
          <a:off x="195896" y="1667643"/>
          <a:ext cx="5546135" cy="3818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6769254"/>
              </p:ext>
            </p:extLst>
          </p:nvPr>
        </p:nvGraphicFramePr>
        <p:xfrm>
          <a:off x="6517224" y="1966132"/>
          <a:ext cx="4116924" cy="2158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512072"/>
              </p:ext>
            </p:extLst>
          </p:nvPr>
        </p:nvGraphicFramePr>
        <p:xfrm>
          <a:off x="6406039" y="4193737"/>
          <a:ext cx="4523219" cy="203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Овал 6"/>
          <p:cNvSpPr/>
          <p:nvPr/>
        </p:nvSpPr>
        <p:spPr>
          <a:xfrm>
            <a:off x="508649" y="2830490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5,2</a:t>
            </a:r>
            <a:endParaRPr lang="ru-RU" sz="1000" dirty="0"/>
          </a:p>
        </p:txBody>
      </p:sp>
      <p:sp>
        <p:nvSpPr>
          <p:cNvPr id="16" name="Овал 15"/>
          <p:cNvSpPr/>
          <p:nvPr/>
        </p:nvSpPr>
        <p:spPr>
          <a:xfrm>
            <a:off x="1529297" y="2958385"/>
            <a:ext cx="633360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5,1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2653346" y="3994716"/>
            <a:ext cx="631234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1,8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3585191" y="3994842"/>
            <a:ext cx="637884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1,6</a:t>
            </a:r>
            <a:endParaRPr lang="ru-RU" sz="1000" dirty="0"/>
          </a:p>
        </p:txBody>
      </p:sp>
      <p:sp>
        <p:nvSpPr>
          <p:cNvPr id="19" name="Овал 18"/>
          <p:cNvSpPr/>
          <p:nvPr/>
        </p:nvSpPr>
        <p:spPr>
          <a:xfrm>
            <a:off x="4610671" y="3994716"/>
            <a:ext cx="635976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1,5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48667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896" y="-263651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8803" y="1069233"/>
            <a:ext cx="10780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2.РАСХОДЫ БЮДЖЕТА В РАЗРЕЗЕ РАЗДЕЛОВ И ПОДРАЗДЕЛОВ  </a:t>
            </a:r>
            <a:r>
              <a:rPr lang="ru-RU" b="1" dirty="0"/>
              <a:t>КЛАССИФИКАЦИИ </a:t>
            </a:r>
            <a:r>
              <a:rPr lang="ru-RU" b="1" dirty="0">
                <a:solidFill>
                  <a:schemeClr val="bg1"/>
                </a:solidFill>
              </a:rPr>
              <a:t>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65386" y="1673464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тыс. рублей</a:t>
            </a:r>
            <a:endParaRPr lang="ru-RU" sz="1400" b="1" dirty="0"/>
          </a:p>
        </p:txBody>
      </p:sp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8277131"/>
              </p:ext>
            </p:extLst>
          </p:nvPr>
        </p:nvGraphicFramePr>
        <p:xfrm>
          <a:off x="346391" y="2031569"/>
          <a:ext cx="4572000" cy="1890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552491"/>
              </p:ext>
            </p:extLst>
          </p:nvPr>
        </p:nvGraphicFramePr>
        <p:xfrm>
          <a:off x="6067425" y="2031569"/>
          <a:ext cx="4572000" cy="1824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1991714"/>
              </p:ext>
            </p:extLst>
          </p:nvPr>
        </p:nvGraphicFramePr>
        <p:xfrm>
          <a:off x="346391" y="4341019"/>
          <a:ext cx="4291013" cy="196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0609544"/>
              </p:ext>
            </p:extLst>
          </p:nvPr>
        </p:nvGraphicFramePr>
        <p:xfrm>
          <a:off x="6172200" y="4171611"/>
          <a:ext cx="4572000" cy="213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09748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572" y="-246691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9409" y="1060966"/>
            <a:ext cx="10847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2.РАСХОДЫ БЮДЖЕТА В РАЗРЕЗЕ РАЗДЕЛОВ И ПОДРАЗДЕЛОВ  </a:t>
            </a:r>
            <a:r>
              <a:rPr lang="ru-RU" b="1" dirty="0"/>
              <a:t>КЛАССИФИКАЦИИ РАСХОДОВ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1208883" y="3196357"/>
            <a:ext cx="633360" cy="3980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1,1%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2072712" y="3355527"/>
            <a:ext cx="631234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0,9%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3739387" y="3408082"/>
            <a:ext cx="828857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0,02%</a:t>
            </a:r>
            <a:endParaRPr lang="ru-RU" sz="1000" dirty="0"/>
          </a:p>
        </p:txBody>
      </p:sp>
      <p:sp>
        <p:nvSpPr>
          <p:cNvPr id="19" name="Овал 18"/>
          <p:cNvSpPr/>
          <p:nvPr/>
        </p:nvSpPr>
        <p:spPr>
          <a:xfrm>
            <a:off x="2828330" y="3408082"/>
            <a:ext cx="814003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0,003%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477323" y="6007517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1373831" y="5859053"/>
            <a:ext cx="31500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9303694" y="1520566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1999221"/>
              </p:ext>
            </p:extLst>
          </p:nvPr>
        </p:nvGraphicFramePr>
        <p:xfrm>
          <a:off x="149409" y="1873248"/>
          <a:ext cx="4572000" cy="3671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Овал 6"/>
          <p:cNvSpPr/>
          <p:nvPr/>
        </p:nvSpPr>
        <p:spPr>
          <a:xfrm>
            <a:off x="477323" y="2307089"/>
            <a:ext cx="633052" cy="398041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3%</a:t>
            </a:r>
            <a:endParaRPr lang="ru-RU" sz="1000" dirty="0"/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5980210"/>
              </p:ext>
            </p:extLst>
          </p:nvPr>
        </p:nvGraphicFramePr>
        <p:xfrm>
          <a:off x="6120519" y="1836886"/>
          <a:ext cx="4572000" cy="1701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1782136"/>
              </p:ext>
            </p:extLst>
          </p:nvPr>
        </p:nvGraphicFramePr>
        <p:xfrm>
          <a:off x="6120519" y="3607102"/>
          <a:ext cx="4572000" cy="1576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672952"/>
              </p:ext>
            </p:extLst>
          </p:nvPr>
        </p:nvGraphicFramePr>
        <p:xfrm>
          <a:off x="6120519" y="5252661"/>
          <a:ext cx="4572000" cy="1509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86936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019" y="139863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7721" y="1579975"/>
            <a:ext cx="10751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2.РАСХОДЫ БЮДЖЕТА В РАЗРЕЗЕ РАЗДЕЛОВ И ПОДРАЗДЕЛОВ  </a:t>
            </a:r>
            <a:r>
              <a:rPr lang="ru-RU" b="1" dirty="0"/>
              <a:t>КЛАССИФИКАЦИИ РАСХОДОВ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3303285" y="4436895"/>
            <a:ext cx="72581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0,01%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8044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108339" y="2171929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1723178"/>
              </p:ext>
            </p:extLst>
          </p:nvPr>
        </p:nvGraphicFramePr>
        <p:xfrm>
          <a:off x="402432" y="2372224"/>
          <a:ext cx="4572000" cy="3418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202175"/>
              </p:ext>
            </p:extLst>
          </p:nvPr>
        </p:nvGraphicFramePr>
        <p:xfrm>
          <a:off x="6417375" y="24766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Овал 23"/>
          <p:cNvSpPr/>
          <p:nvPr/>
        </p:nvSpPr>
        <p:spPr>
          <a:xfrm>
            <a:off x="707415" y="4436897"/>
            <a:ext cx="783503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0,01</a:t>
            </a:r>
            <a:endParaRPr lang="ru-RU" sz="1000" dirty="0"/>
          </a:p>
        </p:txBody>
      </p:sp>
      <p:sp>
        <p:nvSpPr>
          <p:cNvPr id="16" name="Овал 15"/>
          <p:cNvSpPr/>
          <p:nvPr/>
        </p:nvSpPr>
        <p:spPr>
          <a:xfrm>
            <a:off x="1648060" y="4436896"/>
            <a:ext cx="77250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0,01</a:t>
            </a:r>
            <a:endParaRPr lang="ru-RU" sz="1000" dirty="0"/>
          </a:p>
        </p:txBody>
      </p:sp>
      <p:sp>
        <p:nvSpPr>
          <p:cNvPr id="19" name="Овал 18"/>
          <p:cNvSpPr/>
          <p:nvPr/>
        </p:nvSpPr>
        <p:spPr>
          <a:xfrm>
            <a:off x="2480096" y="3762229"/>
            <a:ext cx="720303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0,6</a:t>
            </a:r>
            <a:endParaRPr lang="ru-RU" sz="1000" dirty="0"/>
          </a:p>
        </p:txBody>
      </p:sp>
      <p:sp>
        <p:nvSpPr>
          <p:cNvPr id="25" name="Овал 24"/>
          <p:cNvSpPr/>
          <p:nvPr/>
        </p:nvSpPr>
        <p:spPr>
          <a:xfrm>
            <a:off x="4198256" y="4436893"/>
            <a:ext cx="801926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0,01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3278673" y="4436894"/>
            <a:ext cx="801926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0,01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9742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795" y="241741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652" y="1669095"/>
            <a:ext cx="10799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2.РАСХОДЫ БЮДЖЕТА В РАЗРЕЗЕ РАЗДЕЛОВ И ПОДРАЗДЕЛОВ  </a:t>
            </a:r>
            <a:r>
              <a:rPr lang="ru-RU" b="1" dirty="0"/>
              <a:t>КЛАССИФИКАЦИИ РАСХОДОВ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323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569364" y="2224279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442200"/>
              </p:ext>
            </p:extLst>
          </p:nvPr>
        </p:nvGraphicFramePr>
        <p:xfrm>
          <a:off x="356652" y="2312571"/>
          <a:ext cx="5724585" cy="3628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Овал 23"/>
          <p:cNvSpPr/>
          <p:nvPr/>
        </p:nvSpPr>
        <p:spPr>
          <a:xfrm>
            <a:off x="697274" y="4260442"/>
            <a:ext cx="628986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67,5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1716464" y="4260441"/>
            <a:ext cx="649927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67,6</a:t>
            </a:r>
            <a:endParaRPr lang="ru-RU" sz="1000" dirty="0"/>
          </a:p>
        </p:txBody>
      </p:sp>
      <p:sp>
        <p:nvSpPr>
          <p:cNvPr id="15" name="Овал 14"/>
          <p:cNvSpPr/>
          <p:nvPr/>
        </p:nvSpPr>
        <p:spPr>
          <a:xfrm>
            <a:off x="2869167" y="4260441"/>
            <a:ext cx="659271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70,0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3970087" y="4280248"/>
            <a:ext cx="683816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73,4</a:t>
            </a:r>
            <a:endParaRPr lang="ru-RU" sz="1000" dirty="0"/>
          </a:p>
        </p:txBody>
      </p:sp>
      <p:sp>
        <p:nvSpPr>
          <p:cNvPr id="16" name="Овал 15"/>
          <p:cNvSpPr/>
          <p:nvPr/>
        </p:nvSpPr>
        <p:spPr>
          <a:xfrm>
            <a:off x="5010218" y="4260441"/>
            <a:ext cx="64960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73,8</a:t>
            </a:r>
            <a:endParaRPr lang="ru-RU" sz="1000" dirty="0"/>
          </a:p>
        </p:txBody>
      </p:sp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240750"/>
              </p:ext>
            </p:extLst>
          </p:nvPr>
        </p:nvGraphicFramePr>
        <p:xfrm>
          <a:off x="6313425" y="2668538"/>
          <a:ext cx="4572000" cy="1935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082438"/>
              </p:ext>
            </p:extLst>
          </p:nvPr>
        </p:nvGraphicFramePr>
        <p:xfrm>
          <a:off x="6313425" y="4719459"/>
          <a:ext cx="4572000" cy="194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1569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597" y="90447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597" y="1649437"/>
            <a:ext cx="10904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2.РАСХОДЫ БЮДЖЕТА В РАЗРЕЗЕ РАЗДЕЛОВ И ПОДРАЗДЕЛОВ  </a:t>
            </a:r>
            <a:r>
              <a:rPr lang="ru-RU" b="1" dirty="0"/>
              <a:t>КЛАССИФИКАЦИИ </a:t>
            </a:r>
            <a:r>
              <a:rPr lang="ru-RU" b="1" dirty="0">
                <a:solidFill>
                  <a:schemeClr val="bg1"/>
                </a:solidFill>
              </a:rPr>
              <a:t>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06221" y="2419938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тыс.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8339" y="2171929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3831605"/>
              </p:ext>
            </p:extLst>
          </p:nvPr>
        </p:nvGraphicFramePr>
        <p:xfrm>
          <a:off x="204597" y="2419938"/>
          <a:ext cx="4572000" cy="1990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953573"/>
              </p:ext>
            </p:extLst>
          </p:nvPr>
        </p:nvGraphicFramePr>
        <p:xfrm>
          <a:off x="297465" y="4534245"/>
          <a:ext cx="4386263" cy="2097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836570"/>
              </p:ext>
            </p:extLst>
          </p:nvPr>
        </p:nvGraphicFramePr>
        <p:xfrm>
          <a:off x="5762857" y="2419939"/>
          <a:ext cx="4329112" cy="1990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536082"/>
              </p:ext>
            </p:extLst>
          </p:nvPr>
        </p:nvGraphicFramePr>
        <p:xfrm>
          <a:off x="5762857" y="4652117"/>
          <a:ext cx="4414838" cy="1980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3035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802" y="232781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213" y="1734434"/>
            <a:ext cx="11046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2.РАСХОДЫ БЮДЖЕТА В РАЗРЕЗЕ РАЗДЕЛОВ И ПОДРАЗДЕЛОВ  </a:t>
            </a:r>
            <a:r>
              <a:rPr lang="ru-RU" b="1" dirty="0"/>
              <a:t>КЛАССИФИКАЦИИ </a:t>
            </a:r>
            <a:r>
              <a:rPr lang="ru-RU" b="1" dirty="0">
                <a:solidFill>
                  <a:schemeClr val="bg1"/>
                </a:solidFill>
              </a:rPr>
              <a:t>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7269" y="6266753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136955"/>
            <a:ext cx="472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961369" y="2402967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2548981"/>
              </p:ext>
            </p:extLst>
          </p:nvPr>
        </p:nvGraphicFramePr>
        <p:xfrm>
          <a:off x="341801" y="2539548"/>
          <a:ext cx="5363673" cy="3554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Овал 14"/>
          <p:cNvSpPr/>
          <p:nvPr/>
        </p:nvSpPr>
        <p:spPr>
          <a:xfrm>
            <a:off x="600582" y="4669715"/>
            <a:ext cx="62743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7,1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1669682" y="4734437"/>
            <a:ext cx="629219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8,9</a:t>
            </a:r>
            <a:endParaRPr lang="ru-RU" sz="1000" dirty="0"/>
          </a:p>
        </p:txBody>
      </p:sp>
      <p:sp>
        <p:nvSpPr>
          <p:cNvPr id="16" name="Овал 15"/>
          <p:cNvSpPr/>
          <p:nvPr/>
        </p:nvSpPr>
        <p:spPr>
          <a:xfrm>
            <a:off x="2697156" y="4715901"/>
            <a:ext cx="652961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7,0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3698259" y="4714931"/>
            <a:ext cx="667028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6,5</a:t>
            </a:r>
            <a:endParaRPr lang="ru-RU" sz="1000" dirty="0"/>
          </a:p>
        </p:txBody>
      </p:sp>
      <p:sp>
        <p:nvSpPr>
          <p:cNvPr id="24" name="Овал 23"/>
          <p:cNvSpPr/>
          <p:nvPr/>
        </p:nvSpPr>
        <p:spPr>
          <a:xfrm>
            <a:off x="4749475" y="4734437"/>
            <a:ext cx="65864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6,3</a:t>
            </a:r>
            <a:endParaRPr lang="ru-RU" sz="1000" dirty="0"/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1325745"/>
              </p:ext>
            </p:extLst>
          </p:nvPr>
        </p:nvGraphicFramePr>
        <p:xfrm>
          <a:off x="6357258" y="2559720"/>
          <a:ext cx="4572000" cy="187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827912"/>
              </p:ext>
            </p:extLst>
          </p:nvPr>
        </p:nvGraphicFramePr>
        <p:xfrm>
          <a:off x="6438900" y="4610373"/>
          <a:ext cx="4572000" cy="196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358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647" y="75743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3647" y="1459065"/>
            <a:ext cx="10361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2.РАСХОДЫ БЮДЖЕТА В РАЗРЕЗЕ РАЗДЕЛОВ И ПОДРАЗДЕЛОВ  </a:t>
            </a:r>
            <a:r>
              <a:rPr lang="ru-RU" b="1" dirty="0"/>
              <a:t>КЛАССИФИКАЦИИ </a:t>
            </a:r>
            <a:r>
              <a:rPr lang="ru-RU" b="1" dirty="0">
                <a:solidFill>
                  <a:schemeClr val="bg1"/>
                </a:solidFill>
              </a:rPr>
              <a:t>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323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518483" y="2117158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413358"/>
              </p:ext>
            </p:extLst>
          </p:nvPr>
        </p:nvGraphicFramePr>
        <p:xfrm>
          <a:off x="67226" y="2211812"/>
          <a:ext cx="5178933" cy="3571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947654"/>
              </p:ext>
            </p:extLst>
          </p:nvPr>
        </p:nvGraphicFramePr>
        <p:xfrm>
          <a:off x="6357258" y="2457059"/>
          <a:ext cx="4572000" cy="2014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Овал 14"/>
          <p:cNvSpPr/>
          <p:nvPr/>
        </p:nvSpPr>
        <p:spPr>
          <a:xfrm>
            <a:off x="420017" y="4529131"/>
            <a:ext cx="552686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2,7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1385857" y="4541537"/>
            <a:ext cx="579506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2,8</a:t>
            </a:r>
            <a:endParaRPr lang="ru-RU" sz="1000" dirty="0"/>
          </a:p>
        </p:txBody>
      </p:sp>
      <p:sp>
        <p:nvSpPr>
          <p:cNvPr id="16" name="Овал 15"/>
          <p:cNvSpPr/>
          <p:nvPr/>
        </p:nvSpPr>
        <p:spPr>
          <a:xfrm>
            <a:off x="2378518" y="4541537"/>
            <a:ext cx="556348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3,2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3320550" y="4529133"/>
            <a:ext cx="59693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3,5</a:t>
            </a:r>
            <a:endParaRPr lang="ru-RU" sz="1000" dirty="0"/>
          </a:p>
        </p:txBody>
      </p:sp>
      <p:sp>
        <p:nvSpPr>
          <p:cNvPr id="24" name="Овал 23"/>
          <p:cNvSpPr/>
          <p:nvPr/>
        </p:nvSpPr>
        <p:spPr>
          <a:xfrm>
            <a:off x="4303166" y="4541537"/>
            <a:ext cx="57833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3,3</a:t>
            </a:r>
            <a:endParaRPr lang="ru-RU" sz="1000" dirty="0"/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475097"/>
              </p:ext>
            </p:extLst>
          </p:nvPr>
        </p:nvGraphicFramePr>
        <p:xfrm>
          <a:off x="6432431" y="4740557"/>
          <a:ext cx="4572000" cy="1890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3721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796" y="2050606"/>
            <a:ext cx="10910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2.РАСХОДЫ БЮДЖЕТА В РАЗРЕЗЕ РАЗДЕЛОВ И ПОДРАЗДЕЛОВ  </a:t>
            </a:r>
            <a:r>
              <a:rPr lang="ru-RU" b="1" dirty="0"/>
              <a:t>КЛАССИФИКАЦИИ РАСХОДОВ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607622" y="2700081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0037352"/>
              </p:ext>
            </p:extLst>
          </p:nvPr>
        </p:nvGraphicFramePr>
        <p:xfrm>
          <a:off x="230038" y="3362685"/>
          <a:ext cx="4572000" cy="1771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6310421"/>
              </p:ext>
            </p:extLst>
          </p:nvPr>
        </p:nvGraphicFramePr>
        <p:xfrm>
          <a:off x="5302370" y="3362685"/>
          <a:ext cx="4572000" cy="1864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3409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65" y="-95172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049" y="1332335"/>
            <a:ext cx="10738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2.РАСХОДЫ БЮДЖЕТА В РАЗРЕЗЕ РАЗДЕЛОВ И ПОДРАЗДЕЛОВ  </a:t>
            </a:r>
            <a:r>
              <a:rPr lang="ru-RU" b="1" dirty="0"/>
              <a:t>КЛАССИФИКАЦИИ </a:t>
            </a:r>
            <a:r>
              <a:rPr lang="ru-RU" b="1" dirty="0">
                <a:solidFill>
                  <a:schemeClr val="bg1"/>
                </a:solidFill>
              </a:rPr>
              <a:t>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504924" y="4226181"/>
            <a:ext cx="5429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0,3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2457450" y="4226181"/>
            <a:ext cx="52387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0,3</a:t>
            </a:r>
          </a:p>
          <a:p>
            <a:pPr algn="ctr"/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945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935967" y="2252725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sp>
        <p:nvSpPr>
          <p:cNvPr id="24" name="Овал 23"/>
          <p:cNvSpPr/>
          <p:nvPr/>
        </p:nvSpPr>
        <p:spPr>
          <a:xfrm>
            <a:off x="3332935" y="4317326"/>
            <a:ext cx="584547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0,1</a:t>
            </a:r>
            <a:endParaRPr lang="ru-RU" sz="1000" dirty="0"/>
          </a:p>
        </p:txBody>
      </p:sp>
      <p:sp>
        <p:nvSpPr>
          <p:cNvPr id="15" name="Овал 14"/>
          <p:cNvSpPr/>
          <p:nvPr/>
        </p:nvSpPr>
        <p:spPr>
          <a:xfrm>
            <a:off x="4266384" y="4317326"/>
            <a:ext cx="62743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0,05</a:t>
            </a:r>
            <a:endParaRPr lang="ru-RU" sz="1000" dirty="0"/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9772822"/>
              </p:ext>
            </p:extLst>
          </p:nvPr>
        </p:nvGraphicFramePr>
        <p:xfrm>
          <a:off x="293752" y="2258089"/>
          <a:ext cx="4994239" cy="3685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Овал 16"/>
          <p:cNvSpPr/>
          <p:nvPr/>
        </p:nvSpPr>
        <p:spPr>
          <a:xfrm>
            <a:off x="570585" y="3638409"/>
            <a:ext cx="53431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4,7</a:t>
            </a:r>
            <a:endParaRPr lang="ru-RU" sz="1000" dirty="0"/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571981"/>
              </p:ext>
            </p:extLst>
          </p:nvPr>
        </p:nvGraphicFramePr>
        <p:xfrm>
          <a:off x="6115050" y="2877910"/>
          <a:ext cx="4572000" cy="1938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5937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944" y="60030"/>
            <a:ext cx="9692640" cy="66278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СОДЕРЖАНИЕ: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5513" y="722811"/>
            <a:ext cx="5631162" cy="1086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Краткая информация об Одесском муниципальном районе Омской области……………………………………………………………………………........4</a:t>
            </a:r>
          </a:p>
          <a:p>
            <a:r>
              <a:rPr lang="ru-RU" sz="1200" dirty="0" smtClean="0"/>
              <a:t>Бюджетный процесс ……………………………………………………………………………..……………..5</a:t>
            </a:r>
          </a:p>
          <a:p>
            <a:r>
              <a:rPr lang="ru-RU" sz="1200" dirty="0" smtClean="0"/>
              <a:t>Основные показатели прогноза социально экономического развития……….……………………………………………………………….........6-8</a:t>
            </a:r>
          </a:p>
          <a:p>
            <a:r>
              <a:rPr lang="ru-RU" sz="1200" dirty="0" smtClean="0"/>
              <a:t>Основные направления бюджетной и налоговой политики……..……….………………………………………………………………..9</a:t>
            </a:r>
          </a:p>
          <a:p>
            <a:r>
              <a:rPr lang="ru-RU" sz="1200" dirty="0" smtClean="0"/>
              <a:t>Муниципальный долг…………………………...………………………………………………………..10</a:t>
            </a:r>
          </a:p>
          <a:p>
            <a:r>
              <a:rPr lang="ru-RU" sz="1200" dirty="0" smtClean="0"/>
              <a:t>Нормативы распределения налогов в бюджет Одесского муниципального района в 2024 ………………………………………………………………………..11</a:t>
            </a:r>
          </a:p>
          <a:p>
            <a:r>
              <a:rPr lang="ru-RU" sz="1200" dirty="0" smtClean="0"/>
              <a:t>Параметры бюджета Одесского муниципального района Омской области………………………………………………………………………….....….12</a:t>
            </a:r>
          </a:p>
          <a:p>
            <a:r>
              <a:rPr lang="ru-RU" sz="1200" dirty="0" smtClean="0"/>
              <a:t>Доходы бюджета Одесского муниципального района Омской области….13</a:t>
            </a:r>
          </a:p>
          <a:p>
            <a:r>
              <a:rPr lang="ru-RU" sz="1200" dirty="0" smtClean="0"/>
              <a:t>Налоговые доходы…………………..…………..………………………………….14</a:t>
            </a:r>
          </a:p>
          <a:p>
            <a:r>
              <a:rPr lang="ru-RU" sz="1200" dirty="0" smtClean="0"/>
              <a:t>Неналоговые доходы…………………...……………………………………….….15</a:t>
            </a:r>
          </a:p>
          <a:p>
            <a:r>
              <a:rPr lang="ru-RU" sz="1200" dirty="0" smtClean="0"/>
              <a:t>Расходы Одесского муниципального района Омской области………………………..……………....................................................16-29</a:t>
            </a:r>
          </a:p>
          <a:p>
            <a:r>
              <a:rPr lang="ru-RU" sz="1200" dirty="0" smtClean="0"/>
              <a:t>Расходы бюджета на душу населения …………………………………………30</a:t>
            </a:r>
          </a:p>
          <a:p>
            <a:r>
              <a:rPr lang="ru-RU" sz="1200" dirty="0"/>
              <a:t>Муниципальные программы Одесского муниципального района Омской </a:t>
            </a:r>
            <a:r>
              <a:rPr lang="ru-RU" sz="1200" dirty="0" smtClean="0"/>
              <a:t>области……..………………………………………………………..………………..31</a:t>
            </a:r>
          </a:p>
          <a:p>
            <a:r>
              <a:rPr lang="ru-RU" sz="1200" dirty="0"/>
              <a:t>Структура расходов бюджета Одесского муниципального района Омской области в разрезе муниципальных программ</a:t>
            </a:r>
            <a:r>
              <a:rPr lang="ru-RU" sz="1200" dirty="0" smtClean="0"/>
              <a:t>………………………………...32</a:t>
            </a:r>
          </a:p>
          <a:p>
            <a:r>
              <a:rPr lang="ru-RU" sz="1200" dirty="0"/>
              <a:t>Развитие культуры и туризма Одесского муниципального района Омской </a:t>
            </a:r>
            <a:r>
              <a:rPr lang="ru-RU" sz="1200" dirty="0" smtClean="0"/>
              <a:t>области………………..……………………………………………………………….33</a:t>
            </a:r>
          </a:p>
          <a:p>
            <a:r>
              <a:rPr lang="ru-RU" sz="1200" dirty="0"/>
              <a:t>Развитие системы образования и обеспечение жизнеустройства детей-сирот и детей, оставшихся без попечения </a:t>
            </a:r>
            <a:r>
              <a:rPr lang="ru-RU" sz="1200" dirty="0" smtClean="0"/>
              <a:t>родителей в Одесском муниципальном районе </a:t>
            </a:r>
            <a:r>
              <a:rPr lang="ru-RU" sz="1200" dirty="0"/>
              <a:t>Омской области </a:t>
            </a:r>
            <a:r>
              <a:rPr lang="ru-RU" sz="1200" dirty="0" smtClean="0"/>
              <a:t>……………………………........34-36</a:t>
            </a:r>
          </a:p>
          <a:p>
            <a:r>
              <a:rPr lang="ru-RU" sz="1200" dirty="0"/>
              <a:t>Содействие в развитии сельскохозяйственного производства, создание условий для развития малых форм </a:t>
            </a:r>
            <a:r>
              <a:rPr lang="ru-RU" sz="1200" dirty="0" smtClean="0"/>
              <a:t>хозяйствования </a:t>
            </a:r>
            <a:r>
              <a:rPr lang="ru-RU" sz="1200" dirty="0"/>
              <a:t>в Одесском </a:t>
            </a:r>
            <a:r>
              <a:rPr lang="ru-RU" sz="1200" dirty="0" smtClean="0"/>
              <a:t>муниципальном </a:t>
            </a:r>
            <a:r>
              <a:rPr lang="ru-RU" sz="1200" dirty="0"/>
              <a:t>районе Омской </a:t>
            </a:r>
            <a:r>
              <a:rPr lang="ru-RU" sz="1200" dirty="0" smtClean="0"/>
              <a:t>области……………….………………………………………………………………..37</a:t>
            </a:r>
            <a:endParaRPr lang="ru-RU" sz="1200" dirty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………….…30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Муниципальные программы Одесского муниципального района Омской области ……………………………………..…………..31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Структура расходов бюджета Одесского муниципального района Омской области в разрезе муниципальных программ…………………………………………………………………………..32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653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30429" y="722811"/>
            <a:ext cx="549683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Управление муниципальными финансами в Одесском муниципальном районе Омской области </a:t>
            </a:r>
            <a:r>
              <a:rPr lang="ru-RU" sz="1200" dirty="0" smtClean="0"/>
              <a:t>…………………………………………………………………………..……………38</a:t>
            </a:r>
          </a:p>
          <a:p>
            <a:r>
              <a:rPr lang="ru-RU" sz="1200" dirty="0"/>
              <a:t>Развитие экономического потенциала Одесского муниципального района </a:t>
            </a:r>
            <a:r>
              <a:rPr lang="ru-RU" sz="1200" dirty="0" smtClean="0"/>
              <a:t>Омской области………………………………..........................................................39-41</a:t>
            </a:r>
          </a:p>
          <a:p>
            <a:r>
              <a:rPr lang="ru-RU" sz="1200" dirty="0"/>
              <a:t>Развитие физической культуры, спорта и молодежной политики в Одесском муниципальном районе Омской </a:t>
            </a:r>
            <a:r>
              <a:rPr lang="ru-RU" sz="1200" dirty="0" smtClean="0"/>
              <a:t>области……………….……....42</a:t>
            </a:r>
          </a:p>
          <a:p>
            <a:r>
              <a:rPr lang="ru-RU" sz="1200" dirty="0"/>
              <a:t>Создание условий для обеспечения граждан доступным и </a:t>
            </a:r>
            <a:r>
              <a:rPr lang="ru-RU" sz="1200" dirty="0" smtClean="0"/>
              <a:t>комфортным </a:t>
            </a:r>
            <a:r>
              <a:rPr lang="ru-RU" sz="1200" dirty="0"/>
              <a:t>жильем и коммунальными услугами в </a:t>
            </a:r>
            <a:r>
              <a:rPr lang="ru-RU" sz="1200" dirty="0" smtClean="0"/>
              <a:t>Одесском </a:t>
            </a:r>
            <a:r>
              <a:rPr lang="ru-RU" sz="1200" dirty="0"/>
              <a:t>муниципальном районе Омской </a:t>
            </a:r>
            <a:r>
              <a:rPr lang="ru-RU" sz="1200" dirty="0" smtClean="0"/>
              <a:t>области………………………………………………………….43</a:t>
            </a:r>
          </a:p>
          <a:p>
            <a:r>
              <a:rPr lang="ru-RU" sz="1200" dirty="0"/>
              <a:t>Охрана окружающей среды в Одесском муниципальном </a:t>
            </a:r>
            <a:r>
              <a:rPr lang="ru-RU" sz="1200" dirty="0" smtClean="0"/>
              <a:t>районе </a:t>
            </a:r>
            <a:r>
              <a:rPr lang="ru-RU" sz="1200" dirty="0"/>
              <a:t>Омской </a:t>
            </a:r>
            <a:r>
              <a:rPr lang="ru-RU" sz="1200" dirty="0" smtClean="0"/>
              <a:t>области………………………………………………………………………………44</a:t>
            </a:r>
          </a:p>
          <a:p>
            <a:r>
              <a:rPr lang="ru-RU" sz="1200" dirty="0"/>
              <a:t>Социальная поддержка населения в Одесском муниципальном районе Омской </a:t>
            </a:r>
            <a:r>
              <a:rPr lang="ru-RU" sz="1200" dirty="0" smtClean="0"/>
              <a:t>области………………….………………………………………………..45</a:t>
            </a:r>
          </a:p>
          <a:p>
            <a:r>
              <a:rPr lang="ru-RU" sz="1200" dirty="0"/>
              <a:t>Развитие казачества на территории Одесского муниципального </a:t>
            </a:r>
            <a:r>
              <a:rPr lang="ru-RU" sz="1200" dirty="0" smtClean="0"/>
              <a:t>района………………………………………………………………………….……46</a:t>
            </a:r>
          </a:p>
          <a:p>
            <a:r>
              <a:rPr lang="ru-RU" sz="1200" dirty="0"/>
              <a:t>Комплексное развитие инженерной инфраструктуры Одесского </a:t>
            </a:r>
            <a:r>
              <a:rPr lang="ru-RU" sz="1200" dirty="0" smtClean="0"/>
              <a:t>муниципального </a:t>
            </a:r>
            <a:r>
              <a:rPr lang="ru-RU" sz="1200" dirty="0"/>
              <a:t>района Омской </a:t>
            </a:r>
            <a:r>
              <a:rPr lang="ru-RU" sz="1200" dirty="0" smtClean="0"/>
              <a:t>области………………………………………………………………………………47</a:t>
            </a:r>
          </a:p>
          <a:p>
            <a:r>
              <a:rPr lang="ru-RU" sz="1200" dirty="0"/>
              <a:t>Содействие развитию и поддержка социально ориентированных некоммерческих организаций, социального предпринимательства и субъектов общественно-политических отношений, институтов гражданского </a:t>
            </a:r>
            <a:r>
              <a:rPr lang="ru-RU" sz="1200" dirty="0" smtClean="0"/>
              <a:t>общества, гражданской активности </a:t>
            </a:r>
            <a:r>
              <a:rPr lang="ru-RU" sz="1200" dirty="0"/>
              <a:t>населения Одесского муниципального района Омской </a:t>
            </a:r>
            <a:r>
              <a:rPr lang="ru-RU" sz="1200" dirty="0" smtClean="0"/>
              <a:t>области…………………………….……..48</a:t>
            </a:r>
          </a:p>
          <a:p>
            <a:r>
              <a:rPr lang="ru-RU" sz="1200" dirty="0" smtClean="0"/>
              <a:t>Межбюджетные отношения…………………………….…………………………………….….49-50</a:t>
            </a:r>
          </a:p>
          <a:p>
            <a:r>
              <a:rPr lang="ru-RU" sz="1200" dirty="0" smtClean="0"/>
              <a:t>Дорожный фонд…………………………................…………………………….51</a:t>
            </a:r>
          </a:p>
          <a:p>
            <a:r>
              <a:rPr lang="ru-RU" sz="1200" dirty="0" smtClean="0"/>
              <a:t>Меры социальной поддержки………………………………….…….………...52</a:t>
            </a:r>
          </a:p>
          <a:p>
            <a:r>
              <a:rPr lang="ru-RU" sz="1200" dirty="0" smtClean="0"/>
              <a:t>Открытость бюджетных данных…………………………………………….…53</a:t>
            </a:r>
          </a:p>
          <a:p>
            <a:r>
              <a:rPr lang="ru-RU" sz="1200" dirty="0" smtClean="0"/>
              <a:t>Контактная информация………………………….…………………………….54</a:t>
            </a:r>
          </a:p>
          <a:p>
            <a:r>
              <a:rPr lang="ru-RU" sz="1200" dirty="0" smtClean="0"/>
              <a:t>Глоссарий………………………………..…….……………………………….55-56</a:t>
            </a:r>
          </a:p>
          <a:p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269531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39" y="131747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2152" y="1690749"/>
            <a:ext cx="10866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2.РАСХОДЫ БЮДЖЕТА В РАЗРЕЗЕ РАЗДЕЛОВ И ПОДРАЗДЕЛОВ  </a:t>
            </a:r>
            <a:r>
              <a:rPr lang="ru-RU" b="1" dirty="0"/>
              <a:t>КЛАССИФИКАЦИИ РАСХОДОВ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323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9453611" y="2240941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364620"/>
              </p:ext>
            </p:extLst>
          </p:nvPr>
        </p:nvGraphicFramePr>
        <p:xfrm>
          <a:off x="546216" y="2419677"/>
          <a:ext cx="4572000" cy="3395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Овал 14"/>
          <p:cNvSpPr/>
          <p:nvPr/>
        </p:nvSpPr>
        <p:spPr>
          <a:xfrm>
            <a:off x="818033" y="4426645"/>
            <a:ext cx="534517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4,0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1720683" y="4426644"/>
            <a:ext cx="578218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4,3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2558327" y="4472643"/>
            <a:ext cx="547778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5,1</a:t>
            </a:r>
            <a:endParaRPr lang="ru-RU" sz="1000" dirty="0"/>
          </a:p>
        </p:txBody>
      </p:sp>
      <p:sp>
        <p:nvSpPr>
          <p:cNvPr id="24" name="Овал 23"/>
          <p:cNvSpPr/>
          <p:nvPr/>
        </p:nvSpPr>
        <p:spPr>
          <a:xfrm>
            <a:off x="3392726" y="4533278"/>
            <a:ext cx="524756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4,5</a:t>
            </a:r>
            <a:endParaRPr lang="ru-RU" sz="1000" dirty="0"/>
          </a:p>
        </p:txBody>
      </p:sp>
      <p:sp>
        <p:nvSpPr>
          <p:cNvPr id="16" name="Овал 15"/>
          <p:cNvSpPr/>
          <p:nvPr/>
        </p:nvSpPr>
        <p:spPr>
          <a:xfrm>
            <a:off x="4278624" y="4533278"/>
            <a:ext cx="548789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4,5</a:t>
            </a:r>
            <a:endParaRPr lang="ru-RU" sz="1000" dirty="0"/>
          </a:p>
        </p:txBody>
      </p:sp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5015495"/>
              </p:ext>
            </p:extLst>
          </p:nvPr>
        </p:nvGraphicFramePr>
        <p:xfrm>
          <a:off x="5678726" y="316167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226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Соединительная линия уступом 34"/>
          <p:cNvCxnSpPr>
            <a:stCxn id="9" idx="3"/>
          </p:cNvCxnSpPr>
          <p:nvPr/>
        </p:nvCxnSpPr>
        <p:spPr>
          <a:xfrm>
            <a:off x="7733210" y="2436756"/>
            <a:ext cx="3525340" cy="118627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/>
          <p:nvPr/>
        </p:nvCxnSpPr>
        <p:spPr>
          <a:xfrm rot="10800000" flipV="1">
            <a:off x="698151" y="2582332"/>
            <a:ext cx="4170918" cy="1000508"/>
          </a:xfrm>
          <a:prstGeom prst="bentConnector3">
            <a:avLst>
              <a:gd name="adj1" fmla="val 70462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864" y="-27096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/>
              <a:t>РАСХОДЫ БЮДЖЕТА НА ДУШУ НАСЕЛЕНИЯ</a:t>
            </a:r>
            <a:endParaRPr lang="ru-RU" sz="2400" i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98125" y="1993125"/>
            <a:ext cx="3135085" cy="887261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Общая сумма расходов муниципального бюджета на 2025 год (план)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69087" y="2811560"/>
            <a:ext cx="1881051" cy="4072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39 509,90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7229" y="2959045"/>
            <a:ext cx="2451721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Общегосударственные вопросы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8644" y="3998476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Национальная экономика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6635" y="5103916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Жилищно-коммунальное </a:t>
            </a:r>
            <a:r>
              <a:rPr lang="ru-RU" sz="1400" b="1" dirty="0"/>
              <a:t>х</a:t>
            </a:r>
            <a:r>
              <a:rPr lang="ru-RU" sz="1400" b="1" dirty="0" smtClean="0"/>
              <a:t>озяйство</a:t>
            </a:r>
            <a:endParaRPr lang="ru-RU" sz="1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20096" y="2912194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Социальная политика</a:t>
            </a:r>
            <a:endParaRPr lang="ru-RU" sz="1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513733" y="4037878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Физическая культура и спорт</a:t>
            </a:r>
            <a:endParaRPr lang="ru-RU" sz="14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543108" y="5127377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МБТ </a:t>
            </a:r>
            <a:r>
              <a:rPr lang="ru-RU" sz="1200" b="1" dirty="0"/>
              <a:t>общего характера бюджетам бюджетной системы Российской Федерации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16538" y="3452615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Охрана окружающей среды</a:t>
            </a:r>
            <a:endParaRPr lang="ru-RU" sz="1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54809" y="4429019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Образование</a:t>
            </a:r>
            <a:endParaRPr lang="ru-RU" sz="14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095064" y="5405423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Культура, кинематография</a:t>
            </a:r>
            <a:endParaRPr lang="ru-RU" sz="1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682483" y="3388961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4 323,68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63765" y="4160292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733,56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82482" y="5288483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342,08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874881" y="3834783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241,26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04232" y="4329117"/>
            <a:ext cx="1562536" cy="55178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27 670,41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41878" y="5371204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2 760,52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734541" y="3464181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1 285,75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804219" y="4634797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135,25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804219" y="5844145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2 017,35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274035" y="5261016"/>
            <a:ext cx="0" cy="1745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endCxn id="13" idx="0"/>
          </p:cNvCxnSpPr>
          <p:nvPr/>
        </p:nvCxnSpPr>
        <p:spPr>
          <a:xfrm>
            <a:off x="1829301" y="4721763"/>
            <a:ext cx="20409" cy="38215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6292431" y="4249353"/>
            <a:ext cx="0" cy="20428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9599022" y="3798264"/>
            <a:ext cx="6042" cy="36351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endCxn id="12" idx="0"/>
          </p:cNvCxnSpPr>
          <p:nvPr/>
        </p:nvCxnSpPr>
        <p:spPr>
          <a:xfrm>
            <a:off x="1833774" y="3679781"/>
            <a:ext cx="7945" cy="31869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87086" y="6289936"/>
            <a:ext cx="11913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 smtClean="0"/>
              <a:t>Для расчета расходов на одного жителя Одесского муниципального района Омской области взята численность населения Одесского муниципального района на 1 января 2024 года в соответствии с данными территориального органа статистики -15 856 человек</a:t>
            </a:r>
            <a:endParaRPr lang="ru-RU" sz="1200" i="1" dirty="0"/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9624657" y="4841187"/>
            <a:ext cx="0" cy="35870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6274035" y="3247094"/>
            <a:ext cx="0" cy="20428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8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МУНИЦИПАЛЬНЫЕ ПРОГРАММЫ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7715" y="2177143"/>
            <a:ext cx="109553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 </a:t>
            </a:r>
            <a:r>
              <a:rPr lang="ru-RU" sz="1400" dirty="0" smtClean="0"/>
              <a:t>Муниципальная программа (МП) – это документ </a:t>
            </a:r>
            <a:r>
              <a:rPr lang="ru-RU" sz="1400" dirty="0"/>
              <a:t>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 муниципального образования.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139337" y="3286125"/>
            <a:ext cx="11033757" cy="22952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248735" y="3570342"/>
            <a:ext cx="1499512" cy="1493412"/>
          </a:xfrm>
          <a:prstGeom prst="ellipse">
            <a:avLst/>
          </a:prstGeom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ЦЕЛИ/ ЗАДАЧИ</a:t>
            </a:r>
            <a:endParaRPr lang="ru-RU" sz="14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698172" y="4393135"/>
            <a:ext cx="62701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438400" y="3840480"/>
            <a:ext cx="8709" cy="10276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447109" y="3840480"/>
            <a:ext cx="62701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516778" y="4393135"/>
            <a:ext cx="62701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447109" y="4858783"/>
            <a:ext cx="62701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187337" y="3774904"/>
            <a:ext cx="2342607" cy="263225"/>
          </a:xfrm>
          <a:prstGeom prst="rect">
            <a:avLst/>
          </a:prstGeom>
          <a:solidFill>
            <a:schemeClr val="tx1">
              <a:lumMod val="65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Мероприятие 1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5599611" y="3879408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5599611" y="4393135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5599611" y="4867752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6021976" y="3718039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1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6553199" y="3896825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6553199" y="4417073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6553199" y="4858783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Овал 57"/>
          <p:cNvSpPr/>
          <p:nvPr/>
        </p:nvSpPr>
        <p:spPr>
          <a:xfrm>
            <a:off x="6888479" y="3700622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7830907" y="3708277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61" name="Прямая со стрелкой 60"/>
          <p:cNvCxnSpPr/>
          <p:nvPr/>
        </p:nvCxnSpPr>
        <p:spPr>
          <a:xfrm>
            <a:off x="7419702" y="3879408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7419702" y="4403671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7419702" y="4834406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Левая фигурная скобка 22"/>
          <p:cNvSpPr/>
          <p:nvPr/>
        </p:nvSpPr>
        <p:spPr>
          <a:xfrm rot="10800000">
            <a:off x="8421186" y="3788397"/>
            <a:ext cx="566057" cy="1131775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152705" y="4040906"/>
            <a:ext cx="2020389" cy="605036"/>
          </a:xfrm>
          <a:prstGeom prst="roundRect">
            <a:avLst/>
          </a:prstGeom>
          <a:solidFill>
            <a:schemeClr val="tx1">
              <a:lumMod val="65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эффективности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V="1">
            <a:off x="178525" y="5305425"/>
            <a:ext cx="11080025" cy="19487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9337" y="5538522"/>
            <a:ext cx="11033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sz="1400" i="1" dirty="0" smtClean="0"/>
              <a:t> В каждой МП определены исполнители и соисполнители.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sz="1400" i="1" dirty="0" smtClean="0"/>
              <a:t> Разрабатывается МП на срок не менее 6 лет.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sz="1400" i="1" dirty="0" smtClean="0"/>
              <a:t> Действие МП направлено на достижение наилучшего результата с использованием определенного бюджетом объёма       средст</a:t>
            </a:r>
            <a:r>
              <a:rPr lang="ru-RU" sz="1400" i="1" dirty="0" smtClean="0">
                <a:solidFill>
                  <a:schemeClr val="bg1"/>
                </a:solidFill>
              </a:rPr>
              <a:t>в. 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200399" y="4229119"/>
            <a:ext cx="2342607" cy="263225"/>
          </a:xfrm>
          <a:prstGeom prst="rect">
            <a:avLst/>
          </a:prstGeom>
          <a:solidFill>
            <a:schemeClr val="tx1">
              <a:lumMod val="65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Мероприятие 2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180805" y="4720711"/>
            <a:ext cx="2342607" cy="263225"/>
          </a:xfrm>
          <a:prstGeom prst="rect">
            <a:avLst/>
          </a:prstGeom>
          <a:solidFill>
            <a:schemeClr val="tx1">
              <a:lumMod val="65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Мероприятие </a:t>
            </a:r>
            <a:r>
              <a:rPr lang="en-US" sz="1400" b="1" dirty="0" smtClean="0">
                <a:solidFill>
                  <a:schemeClr val="bg1"/>
                </a:solidFill>
              </a:rPr>
              <a:t>n…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6028508" y="4212439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6011090" y="4658527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6903717" y="4229119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6903717" y="4643477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5" name="Овал 74"/>
          <p:cNvSpPr/>
          <p:nvPr/>
        </p:nvSpPr>
        <p:spPr>
          <a:xfrm>
            <a:off x="7802878" y="4232186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7815938" y="4644255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86056" y="3809060"/>
            <a:ext cx="439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…</a:t>
            </a:r>
            <a:endParaRPr lang="ru-RU" sz="14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8218710" y="4257083"/>
            <a:ext cx="439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…</a:t>
            </a:r>
            <a:endParaRPr lang="ru-RU" sz="14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8183877" y="4653038"/>
            <a:ext cx="439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…</a:t>
            </a:r>
            <a:endParaRPr lang="ru-RU" sz="1400" b="1" dirty="0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1772195" y="4343424"/>
            <a:ext cx="6270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2390503" y="3846925"/>
            <a:ext cx="8709" cy="10276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390503" y="3850970"/>
            <a:ext cx="6270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390502" y="4343424"/>
            <a:ext cx="6270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399212" y="4856061"/>
            <a:ext cx="6270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5623287" y="3890033"/>
            <a:ext cx="3352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6481354" y="3879408"/>
            <a:ext cx="3352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7419702" y="3848830"/>
            <a:ext cx="3352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5612674" y="4384433"/>
            <a:ext cx="3352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6504485" y="4432754"/>
            <a:ext cx="3352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7419702" y="4432754"/>
            <a:ext cx="3352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5599611" y="4822263"/>
            <a:ext cx="3352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6504485" y="4809659"/>
            <a:ext cx="3352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7419702" y="4806926"/>
            <a:ext cx="3352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Левая фигурная скобка 63"/>
          <p:cNvSpPr/>
          <p:nvPr/>
        </p:nvSpPr>
        <p:spPr>
          <a:xfrm rot="10800000">
            <a:off x="8573587" y="3730620"/>
            <a:ext cx="531223" cy="1131775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7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1257763"/>
              </p:ext>
            </p:extLst>
          </p:nvPr>
        </p:nvGraphicFramePr>
        <p:xfrm>
          <a:off x="248957" y="1416009"/>
          <a:ext cx="10973398" cy="5324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957" y="90447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СТРУКТУРА РАСХОДОВ БЮДЖЕТА ОДЕССКОГО МУНИЦИПАЛЬНОГО РАЙОНА ОМСКОЙ ОБЛАСТИ В РАЗРЕЗЕ МУНИЦИПАЛЬНЫХ ПРОГРАММ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325489" y="1568409"/>
            <a:ext cx="574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/>
              <a:t>(8,3%)</a:t>
            </a:r>
            <a:endParaRPr lang="ru-RU" sz="1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477889" y="2199399"/>
            <a:ext cx="647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/>
              <a:t>(70,3%)</a:t>
            </a:r>
            <a:endParaRPr lang="ru-RU" sz="1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477889" y="2618460"/>
            <a:ext cx="574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/>
              <a:t>(1,2%)</a:t>
            </a:r>
            <a:endParaRPr lang="ru-RU" sz="1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125823" y="2982172"/>
            <a:ext cx="574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/>
              <a:t>(6,8%)</a:t>
            </a:r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3273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КУЛЬТУРЫ И ТУРИЗМА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1858115"/>
            <a:ext cx="4350158" cy="2040322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 </a:t>
            </a:r>
            <a:r>
              <a:rPr lang="ru-RU" sz="1300" i="1" dirty="0">
                <a:solidFill>
                  <a:schemeClr val="bg1"/>
                </a:solidFill>
              </a:rPr>
              <a:t>с</a:t>
            </a:r>
            <a:r>
              <a:rPr lang="ru-RU" sz="1300" i="1" dirty="0" smtClean="0">
                <a:solidFill>
                  <a:schemeClr val="bg1"/>
                </a:solidFill>
              </a:rPr>
              <a:t>оздание </a:t>
            </a:r>
            <a:r>
              <a:rPr lang="ru-RU" sz="1300" i="1" dirty="0">
                <a:solidFill>
                  <a:schemeClr val="bg1"/>
                </a:solidFill>
              </a:rPr>
              <a:t>благоприятных условий для укрепления единого культурного пространства и сохранения культурного наследия Одесского муниципального района Омской области, развития культурного и духовного потенциала населения, обеспечения свободы творчества и прав граждан на участие в культурной жизни и доступ к культурным ценностям, развития туризма в Одесском муниципальном районе Омской области</a:t>
            </a:r>
            <a:r>
              <a:rPr lang="ru-RU" sz="1200" b="1" i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21125" y="2151567"/>
            <a:ext cx="28564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ОЖИДАЕМЫЕ РЕЗУЛЬТАТЫ</a:t>
            </a:r>
            <a:endParaRPr lang="ru-RU" sz="9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763708" y="4071771"/>
            <a:ext cx="1376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(тыс. рублей)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788465"/>
              </p:ext>
            </p:extLst>
          </p:nvPr>
        </p:nvGraphicFramePr>
        <p:xfrm>
          <a:off x="4505255" y="1858115"/>
          <a:ext cx="6753936" cy="476476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828480"/>
                <a:gridCol w="632209"/>
                <a:gridCol w="788096"/>
                <a:gridCol w="489398"/>
                <a:gridCol w="485775"/>
                <a:gridCol w="529978"/>
              </a:tblGrid>
              <a:tr h="54144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2023 </a:t>
                      </a:r>
                      <a:r>
                        <a:rPr lang="ru-RU" sz="900" u="none" strike="noStrike" dirty="0">
                          <a:effectLst/>
                        </a:rPr>
                        <a:t>год (факт)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2024 год                    </a:t>
                      </a:r>
                      <a:r>
                        <a:rPr lang="ru-RU" sz="900" u="none" strike="noStrike" dirty="0">
                          <a:effectLst/>
                        </a:rPr>
                        <a:t>( план на </a:t>
                      </a:r>
                      <a:r>
                        <a:rPr lang="ru-RU" sz="900" u="none" strike="noStrike" dirty="0" smtClean="0">
                          <a:effectLst/>
                        </a:rPr>
                        <a:t>01.07.2024 </a:t>
                      </a:r>
                      <a:r>
                        <a:rPr lang="ru-RU" sz="900" u="none" strike="noStrike" dirty="0">
                          <a:effectLst/>
                        </a:rPr>
                        <a:t>год)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2025 </a:t>
                      </a:r>
                      <a:r>
                        <a:rPr lang="ru-RU" sz="900" u="none" strike="noStrike" dirty="0">
                          <a:effectLst/>
                        </a:rPr>
                        <a:t>(план)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2026 </a:t>
                      </a:r>
                      <a:r>
                        <a:rPr lang="ru-RU" sz="900" u="none" strike="noStrike" dirty="0">
                          <a:effectLst/>
                        </a:rPr>
                        <a:t>(план)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2027 </a:t>
                      </a:r>
                      <a:r>
                        <a:rPr lang="ru-RU" sz="900" u="none" strike="noStrike" dirty="0">
                          <a:effectLst/>
                        </a:rPr>
                        <a:t>(план)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4073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увеличение численности жителей Одесского муниципального района Омской области, занимающихся творческой деятельностью на непрофессиональной основе, человек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3 186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3 186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3 188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3 190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2732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увеличение количества посещений муниципальных библиотек Одесского муниципального района Омской области, тыс. человек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148,9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173,7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223,4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248,2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5544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 err="1">
                          <a:effectLst/>
                        </a:rPr>
                        <a:t>обновляемость</a:t>
                      </a:r>
                      <a:r>
                        <a:rPr lang="ru-RU" sz="850" u="none" strike="noStrike" dirty="0">
                          <a:effectLst/>
                        </a:rPr>
                        <a:t> книжных фондов библиотек общедоступных (публичных) библиотек муниципальных образований Омской области, в рамках государственной поддержки по комплектованию книжных фондов библиотек, (%)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5544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количество мероприятий по комплектованию книжных фондов общедоступных (публичных) библиотек муниципальных образований Омской области, в рамках государственной поддержки по комплектованию книжных фондов библиотек, единиц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1,0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5414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доля детей, получающих услуги в учреждениях дополнительного образования в сфере культуры, в общей численности детей, проживающих на территории Одесского муниципального района Омской области, 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2732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доля экспонируемых музейных предметов от общего числа музейных предметов основного фонда, 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5286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доля юридических лиц, охваченных финансово-экономическим  и хозяйственным обеспечением муниципальных  учреждений культуры, в общем количестве юридических лиц в сфере культуры, 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2732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количество руководителей и специалистов учреждений культуры, получающих в отчетном году профильное образование, единиц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3976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количество разработанных туристических и экскурсионных маршрутов в Одесском  муниципальном районе Омской области, единиц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4073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количество учреждений культуры, получивших государственную поддержку, в виде выплаты денежного поощрения лучшим учреждениям культуры, единиц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</a:tbl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8612566"/>
              </p:ext>
            </p:extLst>
          </p:nvPr>
        </p:nvGraphicFramePr>
        <p:xfrm>
          <a:off x="-85760" y="4240499"/>
          <a:ext cx="4572000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48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СИСТЕМЫ ОБРАЗОВАНИЯ И ОБЕСПЕЧЕНИЕ СИСТЕМЫ ЖИЗНЕУСТРОЙСТВА ДЕТЕЙ-СИРОТ И ДЕТЕЙ, ОСТАВШИХСЯ БЕЗ ПОПЕЧЕНИЯ РОДИТЕЛЕЙ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031" y="2073650"/>
            <a:ext cx="4936944" cy="189379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i="1" dirty="0" smtClean="0">
                <a:solidFill>
                  <a:schemeClr val="bg1"/>
                </a:solidFill>
              </a:rPr>
              <a:t>ЦЕЛЬ-повышение </a:t>
            </a:r>
            <a:r>
              <a:rPr lang="ru-RU" sz="1300" i="1" dirty="0">
                <a:solidFill>
                  <a:schemeClr val="bg1"/>
                </a:solidFill>
              </a:rPr>
              <a:t>качества и доступности предоставляемых образовательных услуг населению Одесского муниципального района и Омской области за счет эффективного использования материально-технических, кадровых, финансовых и управленческих ресурсов и совершенствование системы жизнеустройства детей, оставшихся без попечения родителей, проживающих на территории Одесского муниципального района Омской области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3403832"/>
              </p:ext>
            </p:extLst>
          </p:nvPr>
        </p:nvGraphicFramePr>
        <p:xfrm>
          <a:off x="428181" y="4046449"/>
          <a:ext cx="4229544" cy="267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05840" y="3967444"/>
            <a:ext cx="1285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(тыс. рублей)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8354" y="2180826"/>
            <a:ext cx="5824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ОСНОВНЫЕ НАПРАВЛЕНИЯ РАСХОДОВ МУНИЦИПАЛЬНОЙ ПРОГРАММЫ В 2024 ГОДУ (подпрограммы)</a:t>
            </a:r>
          </a:p>
          <a:p>
            <a:pPr algn="ctr"/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/>
              <a:t>Развитие системы образования </a:t>
            </a:r>
            <a:r>
              <a:rPr lang="ru-RU" sz="1400" dirty="0" smtClean="0"/>
              <a:t>424 315,3 тыс. рублей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/>
              <a:t>Обеспечение жизнеустройства детей-сирот и детей, оставшихся без попечения родителей, проживающих на территории Одесского муниципального района Омской </a:t>
            </a:r>
            <a:r>
              <a:rPr lang="ru-RU" sz="1400" dirty="0" smtClean="0"/>
              <a:t>области 16 063,6 тыс. рублей.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486932" y="4977511"/>
            <a:ext cx="2442326" cy="1617912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75069" y="4848452"/>
            <a:ext cx="2673747" cy="1746971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74323"/>
              </p:ext>
            </p:extLst>
          </p:nvPr>
        </p:nvGraphicFramePr>
        <p:xfrm>
          <a:off x="85725" y="4152900"/>
          <a:ext cx="4572000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2185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966" y="307325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РАЗВИТИЕ СИСТЕМЫ ОБРАЗОВАНИЯ И ОБЕСПЕЧЕНИЕ СИСТЕМЫ ЖИЗНЕУСТРОЙСТВА ДЕТЕЙ-СИРОТ И ДЕТЕЙ, ОСТАВШИХСЯ БЕЗ ПОПЕЧЕНИЯ РОДИТЕЛЕЙ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55117" y="1970543"/>
            <a:ext cx="3148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ОЖИДАЕМЫЕ РЕЗУЛЬТАТЫ</a:t>
            </a:r>
            <a:endParaRPr lang="ru-RU" sz="1200" b="1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91415" y="2522779"/>
            <a:ext cx="11048085" cy="4189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3668546" y="2484768"/>
            <a:ext cx="21772" cy="4261198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7291489" y="2568870"/>
            <a:ext cx="43543" cy="425781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91414" y="2369244"/>
            <a:ext cx="11133811" cy="41338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96797" y="2353426"/>
            <a:ext cx="1658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2023  2024  2025  2026 2027</a:t>
            </a:r>
            <a:endParaRPr lang="ru-RU" sz="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41126" y="2344797"/>
            <a:ext cx="1658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2023  2024  2025  2026 2027</a:t>
            </a:r>
            <a:endParaRPr lang="ru-RU" sz="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652283" y="2383660"/>
            <a:ext cx="18062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2023   2024    2025  2026  2027</a:t>
            </a:r>
            <a:endParaRPr lang="ru-RU" sz="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2077" y="2586298"/>
            <a:ext cx="216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сохранение доли детей в возрасте 1-6 лет, получающих дошкольную образовательную услугу и услугу по их содержанию в муниципальных образовательных учреждениях в общей численности детей в возрасте 1-6 лет,%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076" y="3422176"/>
            <a:ext cx="2168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увеличение доли выпускников муниципальных общеобразовательных учреждений, сдавших единый государственный экзамен по русскому языку и математике, в общей численности выпускников, сдававших единый государственный экзамен по данным предметам, 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076" y="4557879"/>
            <a:ext cx="2186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реализующих общеобразовательные программы организаций, в которых проведена оценка качества общего образования, в том числе на основе практики международных исследований качества подготовки обучающихся,%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076" y="5668748"/>
            <a:ext cx="2255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числа общеобразовательных организаций, расположенных в сельской местности, обновивших материально-техническую базу для реализации основных и дополнительных общеобразовательных программ цифрового, естественнонаучного и гуманитарного профилей, единиц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68545" y="2524742"/>
            <a:ext cx="2168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 smtClean="0"/>
              <a:t> </a:t>
            </a:r>
            <a:r>
              <a:rPr lang="ru-RU" sz="800" dirty="0"/>
              <a:t>увеличение численности обучающихся, охваченных основными и дополнительными общеобразовательными программами цифрового, естественнонаучного и гуманитарного профилей до 2024 человек;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51688" y="3460100"/>
            <a:ext cx="2168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увеличение количества общеобразовательных организаций, расположенных в сельской местности, в которых обновлена материально-техническая база для занятий физической культурой и спортом до 3;</a:t>
            </a:r>
          </a:p>
          <a:p>
            <a:pPr algn="just"/>
            <a:endParaRPr lang="ru-RU" sz="800" dirty="0"/>
          </a:p>
        </p:txBody>
      </p:sp>
      <p:sp>
        <p:nvSpPr>
          <p:cNvPr id="40" name="TextBox 39"/>
          <p:cNvSpPr txBox="1"/>
          <p:nvPr/>
        </p:nvSpPr>
        <p:spPr>
          <a:xfrm>
            <a:off x="3646960" y="4366983"/>
            <a:ext cx="216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увеличение количества общеобразовательных организаций, в которых внедрена целевая модель цифровой образовательной среды до 2;</a:t>
            </a:r>
          </a:p>
          <a:p>
            <a:pPr algn="just"/>
            <a:endParaRPr lang="ru-RU" sz="800" dirty="0"/>
          </a:p>
        </p:txBody>
      </p:sp>
      <p:sp>
        <p:nvSpPr>
          <p:cNvPr id="41" name="TextBox 40"/>
          <p:cNvSpPr txBox="1"/>
          <p:nvPr/>
        </p:nvSpPr>
        <p:spPr>
          <a:xfrm>
            <a:off x="3678436" y="5067538"/>
            <a:ext cx="2168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детей в возрасте 5 – 18 лет, получающих услуги по дополнительному образованию в организациях различной организационно-правовой формы, в общей численности детей данной возрастной группы, до 80%;</a:t>
            </a:r>
          </a:p>
          <a:p>
            <a:pPr algn="just"/>
            <a:endParaRPr lang="ru-RU" sz="800" dirty="0"/>
          </a:p>
        </p:txBody>
      </p:sp>
      <p:sp>
        <p:nvSpPr>
          <p:cNvPr id="42" name="TextBox 41"/>
          <p:cNvSpPr txBox="1"/>
          <p:nvPr/>
        </p:nvSpPr>
        <p:spPr>
          <a:xfrm>
            <a:off x="3713768" y="6038080"/>
            <a:ext cx="216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детей, охваченных дополнительными общеобразовательными программами технической и естественнонаучной направленностей до 25%;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50741" y="3606868"/>
            <a:ext cx="216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увеличение числа детей, получивших рекомендации по построению индивидуального учебного плана в соответствии с выбранными профессиональными </a:t>
            </a:r>
            <a:r>
              <a:rPr lang="ru-RU" sz="800" dirty="0" smtClean="0"/>
              <a:t>компетенциями, до 101  человека;</a:t>
            </a:r>
            <a:endParaRPr lang="ru-RU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7240089" y="4414207"/>
            <a:ext cx="2168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увеличение количества муниципальных образовательных организаций, участвующих в совместных проектах с детскими технопарками </a:t>
            </a:r>
            <a:r>
              <a:rPr lang="ru-RU" sz="800" dirty="0" smtClean="0"/>
              <a:t>, человек</a:t>
            </a:r>
            <a:endParaRPr lang="ru-RU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7289632" y="2521021"/>
            <a:ext cx="2168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числа участников открытых онлайн-уроков, реализуемых с учетом опыта цикла открытых уроков «</a:t>
            </a:r>
            <a:r>
              <a:rPr lang="ru-RU" sz="800" dirty="0" err="1"/>
              <a:t>Проектория</a:t>
            </a:r>
            <a:r>
              <a:rPr lang="ru-RU" sz="800" dirty="0"/>
              <a:t>», «Уроки настоящего» или иных аналогичных по возможностям, функциям и результатам проектов, направленных на раннюю профориентацию до 2200 человек;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12332" y="5857690"/>
            <a:ext cx="216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детей-инвалидов, за исключением детей с ОВЗ, охваченных дополнительными общеобразовательными </a:t>
            </a:r>
            <a:r>
              <a:rPr lang="ru-RU" sz="800" dirty="0" smtClean="0"/>
              <a:t>программами до 50%;</a:t>
            </a:r>
            <a:endParaRPr lang="ru-RU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7295890" y="5086222"/>
            <a:ext cx="216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детей с ограниченными возможностями здоровья, охваченных дополнительными общеобразовательными программами до 70%;</a:t>
            </a:r>
          </a:p>
          <a:p>
            <a:pPr algn="just"/>
            <a:endParaRPr lang="ru-RU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2196797" y="2722299"/>
            <a:ext cx="14501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47,5  47,5  47,5  47,5       -</a:t>
            </a:r>
            <a:endParaRPr lang="ru-RU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2190587" y="3580951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100   100   100       -</a:t>
            </a:r>
            <a:endParaRPr lang="ru-RU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2190587" y="4667902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100   100   100      -</a:t>
            </a:r>
            <a:endParaRPr lang="ru-RU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2196797" y="5795299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 5       6      7        0       -</a:t>
            </a:r>
            <a:endParaRPr lang="ru-RU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5768218" y="2694172"/>
            <a:ext cx="1498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1 193  1 333    0      0       -</a:t>
            </a:r>
            <a:endParaRPr lang="ru-RU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5794216" y="3615744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 0       0      0        0       -</a:t>
            </a:r>
            <a:endParaRPr lang="ru-RU" sz="800" dirty="0"/>
          </a:p>
        </p:txBody>
      </p:sp>
      <p:sp>
        <p:nvSpPr>
          <p:cNvPr id="43" name="TextBox 42"/>
          <p:cNvSpPr txBox="1"/>
          <p:nvPr/>
        </p:nvSpPr>
        <p:spPr>
          <a:xfrm>
            <a:off x="5835556" y="4461059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0       0      0        0       -</a:t>
            </a:r>
            <a:endParaRPr lang="ru-RU" sz="800" dirty="0"/>
          </a:p>
        </p:txBody>
      </p:sp>
      <p:sp>
        <p:nvSpPr>
          <p:cNvPr id="44" name="TextBox 43"/>
          <p:cNvSpPr txBox="1"/>
          <p:nvPr/>
        </p:nvSpPr>
        <p:spPr>
          <a:xfrm>
            <a:off x="5856936" y="5165996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77     77    79      80     -</a:t>
            </a:r>
            <a:endParaRPr lang="ru-RU" sz="800" dirty="0"/>
          </a:p>
        </p:txBody>
      </p:sp>
      <p:sp>
        <p:nvSpPr>
          <p:cNvPr id="45" name="TextBox 44"/>
          <p:cNvSpPr txBox="1"/>
          <p:nvPr/>
        </p:nvSpPr>
        <p:spPr>
          <a:xfrm>
            <a:off x="5758704" y="6105752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25       25      25        25       -</a:t>
            </a:r>
            <a:endParaRPr lang="ru-RU" sz="800" dirty="0"/>
          </a:p>
        </p:txBody>
      </p:sp>
      <p:sp>
        <p:nvSpPr>
          <p:cNvPr id="46" name="TextBox 45"/>
          <p:cNvSpPr txBox="1"/>
          <p:nvPr/>
        </p:nvSpPr>
        <p:spPr>
          <a:xfrm>
            <a:off x="9669733" y="2644925"/>
            <a:ext cx="17323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1 800  2 2 00   2 200     0       -</a:t>
            </a:r>
            <a:endParaRPr lang="ru-RU" sz="800" dirty="0"/>
          </a:p>
        </p:txBody>
      </p:sp>
      <p:sp>
        <p:nvSpPr>
          <p:cNvPr id="47" name="TextBox 46"/>
          <p:cNvSpPr txBox="1"/>
          <p:nvPr/>
        </p:nvSpPr>
        <p:spPr>
          <a:xfrm>
            <a:off x="9680146" y="3688673"/>
            <a:ext cx="17784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73           101       0      0        -</a:t>
            </a:r>
            <a:endParaRPr lang="ru-RU" sz="800" dirty="0"/>
          </a:p>
        </p:txBody>
      </p:sp>
      <p:sp>
        <p:nvSpPr>
          <p:cNvPr id="48" name="TextBox 47"/>
          <p:cNvSpPr txBox="1"/>
          <p:nvPr/>
        </p:nvSpPr>
        <p:spPr>
          <a:xfrm>
            <a:off x="9735876" y="4499393"/>
            <a:ext cx="17226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 2          2          0        0       -</a:t>
            </a:r>
            <a:endParaRPr lang="ru-RU" sz="800" dirty="0"/>
          </a:p>
        </p:txBody>
      </p:sp>
      <p:sp>
        <p:nvSpPr>
          <p:cNvPr id="50" name="TextBox 49"/>
          <p:cNvSpPr txBox="1"/>
          <p:nvPr/>
        </p:nvSpPr>
        <p:spPr>
          <a:xfrm>
            <a:off x="9735876" y="5202391"/>
            <a:ext cx="17784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59           60       65      70      -</a:t>
            </a:r>
            <a:endParaRPr lang="ru-RU" sz="800" dirty="0"/>
          </a:p>
        </p:txBody>
      </p:sp>
      <p:sp>
        <p:nvSpPr>
          <p:cNvPr id="51" name="TextBox 50"/>
          <p:cNvSpPr txBox="1"/>
          <p:nvPr/>
        </p:nvSpPr>
        <p:spPr>
          <a:xfrm>
            <a:off x="9680146" y="5857690"/>
            <a:ext cx="17784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50           50       0       0        -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2280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СИСТЕМЫ ОБРАЗОВАНИЯ И ОБЕСПЕЧЕНИЕ СИСТЕМЫ ЖИЗНЕУСТРОЙСТВА ДЕТЕЙ-СИРОТ И ДЕТЕЙ, ОСТАВШИХСЯ БЕЗ ПОПЕЧЕНИЯ РОДИТЕЛЕЙ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55117" y="1970543"/>
            <a:ext cx="3148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ОЖИДАЕМЫЕ РЕЗУЛЬТАТЫ</a:t>
            </a:r>
            <a:endParaRPr lang="ru-RU" sz="1200" b="1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91415" y="2522779"/>
            <a:ext cx="11034780" cy="6190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3668546" y="2484768"/>
            <a:ext cx="21772" cy="4261198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7291489" y="2568870"/>
            <a:ext cx="43543" cy="425781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91414" y="2320293"/>
            <a:ext cx="11034781" cy="5863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12428" y="2326156"/>
            <a:ext cx="1658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2023  2024  2025  2026 2027</a:t>
            </a:r>
            <a:endParaRPr lang="ru-RU" sz="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41126" y="2344797"/>
            <a:ext cx="1658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2023  2024  2025  2026 2027</a:t>
            </a:r>
            <a:endParaRPr lang="ru-RU" sz="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543304" y="2353426"/>
            <a:ext cx="1658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2023  2024  2025  2026 2027</a:t>
            </a:r>
            <a:endParaRPr lang="ru-RU" sz="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-22480" y="4051404"/>
            <a:ext cx="2229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обучающихся по основным образовательным программам основного общего и среднего общего образования, участвующих в образовательных программах регионального центра выявления, поддержки и развития способностей и талантов у детей и молодежи «</a:t>
            </a:r>
            <a:r>
              <a:rPr lang="ru-RU" sz="800" dirty="0" err="1"/>
              <a:t>Канопус</a:t>
            </a:r>
            <a:r>
              <a:rPr lang="ru-RU" sz="800" dirty="0"/>
              <a:t>» </a:t>
            </a:r>
            <a:r>
              <a:rPr lang="ru-RU" sz="800" dirty="0" smtClean="0"/>
              <a:t>до 5%;</a:t>
            </a:r>
            <a:endParaRPr lang="ru-RU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-14831" y="5392421"/>
            <a:ext cx="2153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увеличение удельного веса численности, обучающихся по основным образовательным программам начального общего, основного общего и среднего общего образования (4-е – 11-е классы), участвующих в школьном этапе всероссийской олимпиады школьников, в общей численности обучающихся 4-х – 11-х классов </a:t>
            </a:r>
            <a:r>
              <a:rPr lang="ru-RU" sz="800" dirty="0" smtClean="0"/>
              <a:t> до 52,8%;%</a:t>
            </a:r>
            <a:endParaRPr lang="ru-RU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7232531" y="2584688"/>
            <a:ext cx="2186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сохранение доли детей, прошедших оздоровление в учреждении с круглосуточным   пребыванием в общей численности детей, имевших возможность пройти оздоровление согласно предельной </a:t>
            </a:r>
            <a:r>
              <a:rPr lang="ru-RU" sz="800" dirty="0" smtClean="0"/>
              <a:t>наполняемости до 100%;</a:t>
            </a:r>
            <a:endParaRPr lang="ru-RU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3591640" y="2578151"/>
            <a:ext cx="2255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сохранение доли юридических лиц, охваченных финансово-экономическим, хозяйственным, учебно-методическим, информационно-кадровым обеспечением муниципальных учреждений в сфере образования, в общем количестве </a:t>
            </a:r>
            <a:r>
              <a:rPr lang="ru-RU" sz="800" dirty="0" smtClean="0"/>
              <a:t>юридических </a:t>
            </a:r>
            <a:r>
              <a:rPr lang="ru-RU" sz="800" dirty="0"/>
              <a:t>лиц в сфере </a:t>
            </a:r>
            <a:r>
              <a:rPr lang="ru-RU" sz="800" dirty="0" smtClean="0"/>
              <a:t>образования до 100%;</a:t>
            </a:r>
            <a:endParaRPr lang="ru-RU" sz="800" dirty="0"/>
          </a:p>
        </p:txBody>
      </p:sp>
      <p:sp>
        <p:nvSpPr>
          <p:cNvPr id="38" name="TextBox 37"/>
          <p:cNvSpPr txBox="1"/>
          <p:nvPr/>
        </p:nvSpPr>
        <p:spPr>
          <a:xfrm>
            <a:off x="3678725" y="4672786"/>
            <a:ext cx="216861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 smtClean="0"/>
              <a:t> </a:t>
            </a:r>
            <a:r>
              <a:rPr lang="ru-RU" sz="800" dirty="0"/>
              <a:t>сохранение доли обучающихся в муниципальных общеобразовательных организациях, обеспечиваемых горячим питанием (готовой к употреблению пищевой продукцией) за счет субсидии на организацию горячего питания обучающихся в муниципальных общеобразовательных организациях (обеспечение готовой к употреблению пищевой продукцией), в общей численности обучающихся, проживающих в семьях, в которых средний доход на каждого члена семьи ниже полуторной величины прожиточного минимума в Омской области в расчете на душу </a:t>
            </a:r>
            <a:r>
              <a:rPr lang="ru-RU" sz="800" dirty="0" smtClean="0"/>
              <a:t>населения- 100%;</a:t>
            </a:r>
            <a:endParaRPr lang="ru-RU" sz="800" dirty="0"/>
          </a:p>
        </p:txBody>
      </p:sp>
      <p:sp>
        <p:nvSpPr>
          <p:cNvPr id="41" name="TextBox 40"/>
          <p:cNvSpPr txBox="1"/>
          <p:nvPr/>
        </p:nvSpPr>
        <p:spPr>
          <a:xfrm>
            <a:off x="7266290" y="5383572"/>
            <a:ext cx="216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сохранение доли опекунов (попечителей), приемных родителей, получающих ежемесячное денежное вознаграждение за осуществление обязанностей по договорам опеки (попечительства), приемной семьи </a:t>
            </a:r>
            <a:r>
              <a:rPr lang="ru-RU" sz="800" dirty="0" smtClean="0"/>
              <a:t>100 </a:t>
            </a:r>
            <a:r>
              <a:rPr lang="ru-RU" sz="800" dirty="0"/>
              <a:t>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64350" y="4183243"/>
            <a:ext cx="2168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сохранение доли опекунов (попечителей) детей, оставшихся без попечения родителей, в том числе детей-сирот, подопечных детей, достигших возраста восемнадцати лет, обучающихся на очной форме обучения в общеобразовательных организациях, получающих меры социальной поддержки </a:t>
            </a:r>
            <a:r>
              <a:rPr lang="ru-RU" sz="800" dirty="0" smtClean="0"/>
              <a:t>100%</a:t>
            </a:r>
            <a:endParaRPr lang="ru-RU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7291489" y="6207181"/>
            <a:ext cx="2168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сохранение доли приемных семей, приемных детей, достигших возраста восемнадцати лет, получающих меры социальной поддержки </a:t>
            </a:r>
            <a:r>
              <a:rPr lang="ru-RU" sz="800" dirty="0" smtClean="0"/>
              <a:t>100%</a:t>
            </a:r>
            <a:endParaRPr lang="ru-RU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7291489" y="3581209"/>
            <a:ext cx="2168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детей-сирот и детей, оставшихся без попечения родителей, переданных на воспитание в семьи граждан </a:t>
            </a:r>
            <a:r>
              <a:rPr lang="ru-RU" sz="800" dirty="0" smtClean="0"/>
              <a:t>до 82,5%</a:t>
            </a:r>
            <a:endParaRPr lang="ru-RU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-22480" y="2568870"/>
            <a:ext cx="2168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обучающихся по основным образовательным программам начального общего, основного общего и среднего общего образования, участвующих в олимпиадах и конкурсах различного уровня, в общей численности, обучающихся по основным образовательным программам начального общего, основного общего и среднего общего образования </a:t>
            </a:r>
            <a:r>
              <a:rPr lang="ru-RU" sz="800" dirty="0" smtClean="0"/>
              <a:t>до 51,5%;</a:t>
            </a:r>
            <a:endParaRPr lang="ru-RU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3627269" y="3670241"/>
            <a:ext cx="2255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 smtClean="0"/>
              <a:t>сохранение </a:t>
            </a:r>
            <a:r>
              <a:rPr lang="ru-RU" sz="800" dirty="0"/>
              <a:t>доли муниципальных общеобразовательных организаций, в которых проведены мероприятия по ремонту зданий, </a:t>
            </a:r>
            <a:r>
              <a:rPr lang="ru-RU" sz="800" dirty="0" smtClean="0"/>
              <a:t>сооружений </a:t>
            </a:r>
            <a:r>
              <a:rPr lang="ru-RU" sz="800" dirty="0"/>
              <a:t>для создания центров образования цифрового и гуманитарного профилей за счет средств </a:t>
            </a:r>
            <a:r>
              <a:rPr lang="ru-RU" sz="800" dirty="0" smtClean="0"/>
              <a:t>субсидии 100%</a:t>
            </a:r>
            <a:endParaRPr lang="ru-RU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2120838" y="2709558"/>
            <a:ext cx="1506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51,0     51,5    0      0      -</a:t>
            </a:r>
            <a:endParaRPr lang="ru-RU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2109423" y="4160518"/>
            <a:ext cx="1506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 5         5       0       0        -</a:t>
            </a:r>
            <a:endParaRPr lang="ru-RU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2120837" y="5503756"/>
            <a:ext cx="1506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52,6     52,8     0      0     -</a:t>
            </a:r>
            <a:endParaRPr lang="ru-RU" sz="800" dirty="0"/>
          </a:p>
        </p:txBody>
      </p:sp>
      <p:sp>
        <p:nvSpPr>
          <p:cNvPr id="39" name="TextBox 38"/>
          <p:cNvSpPr txBox="1"/>
          <p:nvPr/>
        </p:nvSpPr>
        <p:spPr>
          <a:xfrm>
            <a:off x="5706932" y="2756042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  100    100     100      -</a:t>
            </a:r>
            <a:endParaRPr lang="ru-RU" sz="800" dirty="0"/>
          </a:p>
        </p:txBody>
      </p:sp>
      <p:sp>
        <p:nvSpPr>
          <p:cNvPr id="40" name="TextBox 39"/>
          <p:cNvSpPr txBox="1"/>
          <p:nvPr/>
        </p:nvSpPr>
        <p:spPr>
          <a:xfrm>
            <a:off x="9521566" y="2753774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  100    100    100      -</a:t>
            </a:r>
            <a:endParaRPr lang="ru-RU" sz="800" dirty="0"/>
          </a:p>
        </p:txBody>
      </p:sp>
      <p:sp>
        <p:nvSpPr>
          <p:cNvPr id="42" name="TextBox 41"/>
          <p:cNvSpPr txBox="1"/>
          <p:nvPr/>
        </p:nvSpPr>
        <p:spPr>
          <a:xfrm>
            <a:off x="5762483" y="3816851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  100    100   100      -</a:t>
            </a:r>
            <a:endParaRPr lang="ru-RU" sz="800" dirty="0"/>
          </a:p>
        </p:txBody>
      </p:sp>
      <p:sp>
        <p:nvSpPr>
          <p:cNvPr id="43" name="TextBox 42"/>
          <p:cNvSpPr txBox="1"/>
          <p:nvPr/>
        </p:nvSpPr>
        <p:spPr>
          <a:xfrm>
            <a:off x="5781361" y="4794682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  100    100  100      -</a:t>
            </a:r>
            <a:endParaRPr lang="ru-RU" sz="800" dirty="0"/>
          </a:p>
        </p:txBody>
      </p:sp>
      <p:sp>
        <p:nvSpPr>
          <p:cNvPr id="44" name="TextBox 43"/>
          <p:cNvSpPr txBox="1"/>
          <p:nvPr/>
        </p:nvSpPr>
        <p:spPr>
          <a:xfrm>
            <a:off x="9484135" y="3568904"/>
            <a:ext cx="1866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82,2     82,3    82,4      82,5    -</a:t>
            </a:r>
            <a:endParaRPr lang="ru-RU" sz="800" dirty="0"/>
          </a:p>
        </p:txBody>
      </p:sp>
      <p:sp>
        <p:nvSpPr>
          <p:cNvPr id="45" name="TextBox 44"/>
          <p:cNvSpPr txBox="1"/>
          <p:nvPr/>
        </p:nvSpPr>
        <p:spPr>
          <a:xfrm>
            <a:off x="9521566" y="4268240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  100   100     100        -</a:t>
            </a:r>
            <a:endParaRPr lang="ru-RU" sz="800" dirty="0"/>
          </a:p>
        </p:txBody>
      </p:sp>
      <p:sp>
        <p:nvSpPr>
          <p:cNvPr id="46" name="TextBox 45"/>
          <p:cNvSpPr txBox="1"/>
          <p:nvPr/>
        </p:nvSpPr>
        <p:spPr>
          <a:xfrm>
            <a:off x="9547629" y="5407511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   100      100     100    -</a:t>
            </a:r>
            <a:endParaRPr lang="ru-RU" sz="800" dirty="0"/>
          </a:p>
        </p:txBody>
      </p:sp>
      <p:sp>
        <p:nvSpPr>
          <p:cNvPr id="47" name="TextBox 46"/>
          <p:cNvSpPr txBox="1"/>
          <p:nvPr/>
        </p:nvSpPr>
        <p:spPr>
          <a:xfrm>
            <a:off x="9567644" y="6207181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  100      100     100      -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1608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СОЗДАНИЕ И РАЗВИТИЕ СЕЛЬСКОХОЗЯЙСТВЕННОГО ПРОИЗВОДСТВА, СОЗДАНИЕ УСЛОВИЙ ДЛЯ РАЗВИТИЯ МАЛЫХ ФОРМ ХОЗЯЙСТВОВАНИЯ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0761" y="2053083"/>
            <a:ext cx="4567914" cy="1371045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 устойчивое </a:t>
            </a:r>
            <a:r>
              <a:rPr lang="ru-RU" sz="1300" i="1" dirty="0">
                <a:solidFill>
                  <a:schemeClr val="bg1"/>
                </a:solidFill>
              </a:rPr>
              <a:t>развитие сельского хозяйства </a:t>
            </a:r>
            <a:r>
              <a:rPr lang="ru-RU" sz="1300" i="1" dirty="0" smtClean="0">
                <a:solidFill>
                  <a:schemeClr val="bg1"/>
                </a:solidFill>
              </a:rPr>
              <a:t>в Одесском </a:t>
            </a:r>
            <a:r>
              <a:rPr lang="ru-RU" sz="1300" i="1" dirty="0">
                <a:solidFill>
                  <a:schemeClr val="bg1"/>
                </a:solidFill>
              </a:rPr>
              <a:t>муниципальном районе Омской области.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77250" y="2846634"/>
            <a:ext cx="2856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ОЖИДАЕМЫЕ РЕЗУЛЬТАТЫ</a:t>
            </a:r>
            <a:endParaRPr lang="ru-RU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281726" y="3428623"/>
            <a:ext cx="1376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(тыс. рублей)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542471"/>
              </p:ext>
            </p:extLst>
          </p:nvPr>
        </p:nvGraphicFramePr>
        <p:xfrm>
          <a:off x="4951171" y="2762252"/>
          <a:ext cx="6228262" cy="3663699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707926"/>
                <a:gridCol w="620665"/>
                <a:gridCol w="1037676"/>
                <a:gridCol w="620665"/>
                <a:gridCol w="620665"/>
                <a:gridCol w="620665"/>
              </a:tblGrid>
              <a:tr h="634566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2023 </a:t>
                      </a: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(факт)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2024 год                           (план </a:t>
                      </a: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01.07.2024 </a:t>
                      </a: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2025 </a:t>
                      </a: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(план)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2026 </a:t>
                      </a: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(план)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2027 </a:t>
                      </a: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(план)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68215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ежегодного объема закупа молока в ЛПХ не менее 4000 тонн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42" marR="6842" marT="6842" marB="0" anchor="b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4 300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4 000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4 000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4 000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</a:tr>
              <a:tr h="1395127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функционирования Управления сельского хозяйства и продовольствия Администрации Одесского муниципального района при достижении 100% кассового исполнения плановому показателю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42" marR="6842" marT="6842" marB="0" anchor="b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</a:tr>
              <a:tr h="951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Процент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выполнения заявок от поселений </a:t>
                      </a:r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Одесского муниципального района на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отлов безнадзорных животных,% 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42" marR="6842" marT="6842" marB="0" anchor="b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</a:tr>
            </a:tbl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4951170" y="1919762"/>
            <a:ext cx="2694161" cy="1537841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4869835"/>
              </p:ext>
            </p:extLst>
          </p:nvPr>
        </p:nvGraphicFramePr>
        <p:xfrm>
          <a:off x="397932" y="3665427"/>
          <a:ext cx="4572000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5973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61" y="222885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УПРАВЛЕНИЕ МУНИЦИПАЛЬНЫМИ ФИНАНСАМИ В ОДЕССКОМ МУНИЦИПАЛЬНОМ РАЙОНЕ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0761" y="1529692"/>
            <a:ext cx="5364480" cy="1371045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</a:t>
            </a:r>
            <a:r>
              <a:rPr lang="ru-RU" sz="1400" i="1" dirty="0" smtClean="0">
                <a:solidFill>
                  <a:schemeClr val="bg1"/>
                </a:solidFill>
              </a:rPr>
              <a:t>повышение эффективности управления муниципальными финансами в Одесском муниципальном районе Омской области</a:t>
            </a:r>
            <a:r>
              <a:rPr lang="ru-RU" sz="1300" i="1" dirty="0" smtClean="0">
                <a:solidFill>
                  <a:schemeClr val="bg1"/>
                </a:solidFill>
              </a:rPr>
              <a:t>.</a:t>
            </a:r>
            <a:endParaRPr lang="ru-RU" sz="1300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761" y="3521045"/>
            <a:ext cx="38649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</a:rPr>
              <a:t>ОЖИДАЕМЫЕ РЕЗУЛЬТАТЫ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70296" y="1985830"/>
            <a:ext cx="1376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(тыс. рублей)</a:t>
            </a:r>
            <a:endParaRPr lang="ru-RU" sz="12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77673"/>
              </p:ext>
            </p:extLst>
          </p:nvPr>
        </p:nvGraphicFramePr>
        <p:xfrm>
          <a:off x="175536" y="3090705"/>
          <a:ext cx="6381750" cy="304609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200275"/>
                <a:gridCol w="771525"/>
                <a:gridCol w="914400"/>
                <a:gridCol w="876300"/>
                <a:gridCol w="762000"/>
                <a:gridCol w="857250"/>
              </a:tblGrid>
              <a:tr h="64079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ln>
                            <a:noFill/>
                          </a:ln>
                          <a:effectLst/>
                        </a:rPr>
                        <a:t>2023 </a:t>
                      </a:r>
                      <a:r>
                        <a:rPr lang="ru-RU" sz="1100" b="1" u="none" strike="noStrike" dirty="0">
                          <a:ln>
                            <a:noFill/>
                          </a:ln>
                          <a:effectLst/>
                        </a:rPr>
                        <a:t>год </a:t>
                      </a:r>
                      <a:r>
                        <a:rPr lang="ru-RU" sz="1100" u="none" strike="noStrike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(факт)</a:t>
                      </a:r>
                      <a:endParaRPr lang="ru-RU" sz="11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ln>
                            <a:noFill/>
                          </a:ln>
                          <a:effectLst/>
                        </a:rPr>
                        <a:t>2024 год               (план </a:t>
                      </a:r>
                      <a:r>
                        <a:rPr lang="ru-RU" sz="1100" b="1" u="none" strike="noStrike" dirty="0">
                          <a:ln>
                            <a:noFill/>
                          </a:ln>
                          <a:effectLst/>
                        </a:rPr>
                        <a:t>на </a:t>
                      </a:r>
                      <a:r>
                        <a:rPr lang="ru-RU" sz="1100" b="1" u="none" strike="noStrike" dirty="0" smtClean="0">
                          <a:ln>
                            <a:noFill/>
                          </a:ln>
                          <a:effectLst/>
                        </a:rPr>
                        <a:t>01.07.2024 </a:t>
                      </a:r>
                      <a:r>
                        <a:rPr lang="ru-RU" sz="1100" b="1" u="none" strike="noStrike" dirty="0">
                          <a:ln>
                            <a:noFill/>
                          </a:ln>
                          <a:effectLst/>
                        </a:rPr>
                        <a:t>год)</a:t>
                      </a:r>
                      <a:endParaRPr lang="ru-RU" sz="11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ln>
                            <a:noFill/>
                          </a:ln>
                          <a:effectLst/>
                        </a:rPr>
                        <a:t>2025    (</a:t>
                      </a:r>
                      <a:r>
                        <a:rPr lang="ru-RU" sz="1100" b="1" u="none" strike="noStrike" dirty="0">
                          <a:ln>
                            <a:noFill/>
                          </a:ln>
                          <a:effectLst/>
                        </a:rPr>
                        <a:t>план)</a:t>
                      </a:r>
                      <a:endParaRPr lang="ru-RU" sz="11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ln>
                            <a:noFill/>
                          </a:ln>
                          <a:effectLst/>
                        </a:rPr>
                        <a:t>2026  </a:t>
                      </a:r>
                      <a:r>
                        <a:rPr lang="ru-RU" sz="1100" b="1" u="none" strike="noStrike" dirty="0">
                          <a:ln>
                            <a:noFill/>
                          </a:ln>
                          <a:effectLst/>
                        </a:rPr>
                        <a:t>(план)</a:t>
                      </a:r>
                      <a:endParaRPr lang="ru-RU" sz="11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ln>
                            <a:noFill/>
                          </a:ln>
                          <a:effectLst/>
                        </a:rPr>
                        <a:t>2027  </a:t>
                      </a:r>
                      <a:r>
                        <a:rPr lang="ru-RU" sz="1100" b="1" u="none" strike="noStrike" dirty="0">
                          <a:ln>
                            <a:noFill/>
                          </a:ln>
                          <a:effectLst/>
                        </a:rPr>
                        <a:t>(план)</a:t>
                      </a:r>
                      <a:endParaRPr lang="ru-RU" sz="11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8009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ln>
                            <a:noFill/>
                          </a:ln>
                          <a:effectLst/>
                        </a:rPr>
                        <a:t>Качество организации и осуществления бюджетного процесса в Одесском муниципальном районе Омской области </a:t>
                      </a:r>
                      <a:endParaRPr lang="ru-RU" sz="11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</a:t>
                      </a:r>
                      <a:endParaRPr lang="ru-RU" sz="1400" u="none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</a:t>
                      </a:r>
                      <a:endParaRPr lang="ru-RU" sz="1400" u="none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</a:t>
                      </a:r>
                      <a:endParaRPr lang="ru-RU" sz="1400" u="none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</a:t>
                      </a:r>
                      <a:endParaRPr lang="ru-RU" sz="1400" u="none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2815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ln>
                            <a:noFill/>
                          </a:ln>
                          <a:effectLst/>
                        </a:rPr>
                        <a:t> Степень отклонения средней оценки качества организации и осуществления бюджетного процесса в сельских поселениях, входящих в состав Одесского муниципального района Омской области, от максимально возможной оценки качества</a:t>
                      </a:r>
                      <a:endParaRPr lang="ru-RU" sz="11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15</a:t>
                      </a:r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15</a:t>
                      </a:r>
                      <a:endParaRPr lang="ru-RU" sz="1400" u="none" strike="noStrike" dirty="0" smtClean="0">
                        <a:effectLst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15</a:t>
                      </a:r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15</a:t>
                      </a:r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-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37169"/>
              </p:ext>
            </p:extLst>
          </p:nvPr>
        </p:nvGraphicFramePr>
        <p:xfrm>
          <a:off x="6972300" y="2376729"/>
          <a:ext cx="4156986" cy="4474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5538203" y="1495713"/>
            <a:ext cx="2357930" cy="1371045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11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i="1" dirty="0"/>
              <a:t>КРАТКАЯ ИНФОРМАЦИЯ ОБ ОДЕССКОМ МУНИЦИПАЛЬНОМ РАЙОНЕ ОМСКОЙ ОБЛАСТИ</a:t>
            </a:r>
            <a:r>
              <a:rPr lang="ru-RU" b="1" i="1" dirty="0"/>
              <a:t/>
            </a:r>
            <a:br>
              <a:rPr lang="ru-RU" b="1" i="1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5131" y="2063931"/>
            <a:ext cx="4659086" cy="444137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894217" y="2063931"/>
            <a:ext cx="6400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600" dirty="0"/>
              <a:t>Одесский район Омской области образован в 1924 </a:t>
            </a:r>
            <a:r>
              <a:rPr lang="ru-RU" sz="1600" dirty="0" smtClean="0"/>
              <a:t>году,</a:t>
            </a:r>
            <a:endParaRPr lang="ru-RU" sz="1600" dirty="0"/>
          </a:p>
          <a:p>
            <a:pPr algn="just"/>
            <a:r>
              <a:rPr lang="ru-RU" sz="1600" dirty="0" smtClean="0"/>
              <a:t>расположен</a:t>
            </a:r>
            <a:r>
              <a:rPr lang="ru-RU" sz="1600" dirty="0"/>
              <a:t> в южной части Омской области и относится к степным районам. Район </a:t>
            </a:r>
            <a:r>
              <a:rPr lang="ru-RU" sz="1600" dirty="0" smtClean="0"/>
              <a:t>соседствует с </a:t>
            </a:r>
            <a:r>
              <a:rPr lang="ru-RU" sz="1600" dirty="0" err="1"/>
              <a:t>Павлоградским</a:t>
            </a:r>
            <a:r>
              <a:rPr lang="ru-RU" sz="1600" dirty="0"/>
              <a:t>, Таврическим, Азовским национальным, </a:t>
            </a:r>
            <a:r>
              <a:rPr lang="ru-RU" sz="1600" dirty="0" err="1"/>
              <a:t>Ш</a:t>
            </a:r>
            <a:r>
              <a:rPr lang="ru-RU" sz="1600" dirty="0" err="1" smtClean="0"/>
              <a:t>ербакульским</a:t>
            </a:r>
            <a:r>
              <a:rPr lang="ru-RU" sz="1600" dirty="0" smtClean="0"/>
              <a:t> </a:t>
            </a:r>
            <a:r>
              <a:rPr lang="ru-RU" sz="1600" dirty="0"/>
              <a:t>и Полтавским районами. Южная часть на десятки километров граничит с северным </a:t>
            </a:r>
            <a:r>
              <a:rPr lang="ru-RU" sz="1600" dirty="0" smtClean="0"/>
              <a:t>Казахстаном.</a:t>
            </a:r>
          </a:p>
          <a:p>
            <a:pPr algn="just"/>
            <a:endParaRPr lang="ru-RU" sz="1600" dirty="0" smtClean="0"/>
          </a:p>
          <a:p>
            <a:r>
              <a:rPr lang="ru-RU" sz="1600" dirty="0" smtClean="0"/>
              <a:t>Центр </a:t>
            </a:r>
            <a:r>
              <a:rPr lang="ru-RU" sz="1600" dirty="0"/>
              <a:t>- село </a:t>
            </a:r>
            <a:r>
              <a:rPr lang="ru-RU" sz="1600" dirty="0" smtClean="0"/>
              <a:t>Одесское;</a:t>
            </a:r>
            <a:endParaRPr lang="ru-RU" sz="1600" dirty="0"/>
          </a:p>
          <a:p>
            <a:r>
              <a:rPr lang="ru-RU" sz="1600" dirty="0"/>
              <a:t>Территория - 1,8 тысяч кв. </a:t>
            </a:r>
            <a:r>
              <a:rPr lang="ru-RU" sz="1600" dirty="0" smtClean="0"/>
              <a:t>км;.</a:t>
            </a:r>
            <a:endParaRPr lang="ru-RU" sz="1600" dirty="0"/>
          </a:p>
          <a:p>
            <a:r>
              <a:rPr lang="ru-RU" sz="1600" dirty="0"/>
              <a:t>Численность населения </a:t>
            </a:r>
            <a:r>
              <a:rPr lang="ru-RU" sz="1600" dirty="0" smtClean="0"/>
              <a:t>– 15,9 </a:t>
            </a:r>
            <a:r>
              <a:rPr lang="ru-RU" sz="1600" dirty="0"/>
              <a:t>тысяч </a:t>
            </a:r>
            <a:r>
              <a:rPr lang="ru-RU" sz="1600" dirty="0" smtClean="0"/>
              <a:t>человек;</a:t>
            </a:r>
            <a:endParaRPr lang="ru-RU" sz="1600" dirty="0"/>
          </a:p>
          <a:p>
            <a:r>
              <a:rPr lang="ru-RU" sz="1600" dirty="0"/>
              <a:t>Плотность населения </a:t>
            </a:r>
            <a:r>
              <a:rPr lang="ru-RU" sz="1600" dirty="0" smtClean="0"/>
              <a:t>– 11,3 </a:t>
            </a:r>
            <a:r>
              <a:rPr lang="ru-RU" sz="1600" dirty="0"/>
              <a:t>человека на 1 кв. км</a:t>
            </a:r>
            <a:r>
              <a:rPr lang="ru-RU" sz="1600" dirty="0" smtClean="0"/>
              <a:t>.;</a:t>
            </a:r>
          </a:p>
          <a:p>
            <a:r>
              <a:rPr lang="ru-RU" sz="1600" dirty="0" smtClean="0"/>
              <a:t>Количество поселений в составе района - 9.</a:t>
            </a:r>
            <a:endParaRPr lang="ru-RU" sz="1600" dirty="0"/>
          </a:p>
          <a:p>
            <a:endParaRPr lang="ru-RU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1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ЭКОНОМИЧЕСКОГО ПОТЕНЦИАЛА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0098" y="2170915"/>
            <a:ext cx="5364480" cy="812037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ЦЕЛЬ-создание </a:t>
            </a:r>
            <a:r>
              <a:rPr lang="ru-RU" sz="1300" i="1" dirty="0">
                <a:solidFill>
                  <a:schemeClr val="bg1"/>
                </a:solidFill>
              </a:rPr>
              <a:t>условий для  экономического развития Одесского муниципального района Омской области</a:t>
            </a:r>
            <a:r>
              <a:rPr lang="ru-RU" sz="1300" i="1" dirty="0" smtClean="0">
                <a:solidFill>
                  <a:schemeClr val="bg1"/>
                </a:solidFill>
              </a:rPr>
              <a:t>.</a:t>
            </a:r>
            <a:endParaRPr lang="ru-RU" sz="1300" i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76749" y="3139490"/>
            <a:ext cx="119362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(тыс. рублей)</a:t>
            </a:r>
            <a:endParaRPr lang="ru-RU" sz="9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70373" y="2185267"/>
            <a:ext cx="6330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ОСНОВНЫЕ НАПРАВЛЕНИЯ РАСХОДОВ МУНИЦИПАЛЬНОЙ ПРОГРАММЫ </a:t>
            </a:r>
            <a:r>
              <a:rPr lang="ru-RU" sz="1400" dirty="0" smtClean="0"/>
              <a:t>В 2025 </a:t>
            </a:r>
            <a:r>
              <a:rPr lang="ru-RU" sz="1400" dirty="0"/>
              <a:t>ГОДУ (подпрограммы</a:t>
            </a:r>
            <a:r>
              <a:rPr lang="ru-RU" sz="1400" dirty="0" smtClean="0"/>
              <a:t>), тыс. рублей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049590" y="3185864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Повышение эффективности управления в сфере  местного самоуправления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5853480" y="3328420"/>
            <a:ext cx="1095959" cy="296091"/>
          </a:xfrm>
          <a:prstGeom prst="homePlate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29 772,3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049590" y="3746995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Обеспечение эффективного функционирования вспомогательных  служб деятельности Администрации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5853480" y="5978377"/>
            <a:ext cx="1095959" cy="296091"/>
          </a:xfrm>
          <a:prstGeom prst="homePlate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407,7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036529" y="4511039"/>
            <a:ext cx="3117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Энергосбережение и повышение энергетической эффективности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5863510" y="3874160"/>
            <a:ext cx="1095959" cy="296091"/>
          </a:xfrm>
          <a:prstGeom prst="homePlate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20 093,0</a:t>
            </a:r>
            <a:endParaRPr lang="ru-R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023466" y="5068670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Обеспечение общественной  безопасности, безопасности дорожного движения и противодействия экстремизму и терроризму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5863509" y="4593825"/>
            <a:ext cx="1095959" cy="296091"/>
          </a:xfrm>
          <a:prstGeom prst="homePlate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109,1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023466" y="5807334"/>
            <a:ext cx="4368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Организация транспортного обслуживания населения и обеспечение устойчивого, надежного, безопасного функционирования пассажирского транспорта</a:t>
            </a:r>
          </a:p>
        </p:txBody>
      </p:sp>
      <p:sp>
        <p:nvSpPr>
          <p:cNvPr id="28" name="Пятиугольник 27"/>
          <p:cNvSpPr/>
          <p:nvPr/>
        </p:nvSpPr>
        <p:spPr>
          <a:xfrm>
            <a:off x="5863509" y="5360124"/>
            <a:ext cx="1095959" cy="296091"/>
          </a:xfrm>
          <a:prstGeom prst="homePlate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38,7</a:t>
            </a:r>
            <a:endParaRPr lang="ru-RU" sz="1400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10098" y="3432170"/>
            <a:ext cx="2357930" cy="1371045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892338" y="3484728"/>
            <a:ext cx="2357930" cy="1371045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7915476"/>
              </p:ext>
            </p:extLst>
          </p:nvPr>
        </p:nvGraphicFramePr>
        <p:xfrm>
          <a:off x="290512" y="5034258"/>
          <a:ext cx="4695825" cy="1697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316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ЭКОНОМИЧЕСКОГО ПОТЕНЦИАЛА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674" y="1970528"/>
            <a:ext cx="117217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ОЖИДАЕМЫЕ РЕЗУЛЬТАТЫ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924798"/>
              </p:ext>
            </p:extLst>
          </p:nvPr>
        </p:nvGraphicFramePr>
        <p:xfrm>
          <a:off x="66677" y="2246487"/>
          <a:ext cx="6072867" cy="453999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54368"/>
                <a:gridCol w="675836"/>
                <a:gridCol w="743419"/>
                <a:gridCol w="531014"/>
                <a:gridCol w="646871"/>
                <a:gridCol w="521359"/>
              </a:tblGrid>
              <a:tr h="52410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2023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(факт)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2024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(план на 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01.07.2024)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2025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(план)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2026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2027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43339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сохранить количество субъектов малого и среднего предпринимательства  в расчете на 10 тыс. ч. населения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183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5805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увеличить долю среднесписочной численности работников (без внешних работников совместителей) субъектов малого и среднего предпринимательства в среднесписочной численности работников (без внешних совместителей) всех предприятий и организаций  до 45 процентов в 2026 году;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85805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сформировать механизмы для эффективной реализации главой и органами местного самоуправления полномочий по решению вопросов местного значения, осуществление переданных отдельных государственных полномочий - 100 процентов;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7494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повысить эффективность исполнения и контроля ранее принятых решений Совета Одесского муниципального района Омской области, повысить уровень правотворческой работы - 100 процентов;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85805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сформировать у муниципальных служащих необходимые профессиональные знания, умения и навыки, позволяющие эффективно выполнять должностные обязанности в органах местного самоуправления Одесского муниципального района Омской области - 100 процентов;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3339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использовать дорожный фонд Администрации Одесского муниципального района Омской области - 100 процентов;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688288"/>
              </p:ext>
            </p:extLst>
          </p:nvPr>
        </p:nvGraphicFramePr>
        <p:xfrm>
          <a:off x="6258626" y="2246487"/>
          <a:ext cx="5828598" cy="469636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744182"/>
                <a:gridCol w="676831"/>
                <a:gridCol w="667162"/>
                <a:gridCol w="541465"/>
                <a:gridCol w="647824"/>
                <a:gridCol w="551134"/>
              </a:tblGrid>
              <a:tr h="54244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2023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(факт)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2024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(план на 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01.07.2024)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2025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(план)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2026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2027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54244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обеспечить эффективное функционирование вспомогательных служб деятельности Администрации Одесского муниципального района Омской области -100 процентов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94355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обеспечить долю объема электрической энергии, расчеты за которую осуществляются с использованием приборов учета, в общем объеме электрической энергии, потребляемой (используемой) на территории Одесского муниципального района Омской области, на уровне 100 процентов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80985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обеспечить долю объема тепловой энергии, расчеты за которую осуществляются с использованием приборов учета, в общем объеме тепловой энергии, потребляемой (используемой) на территории Одесского муниципального района Омской области, до 72 процентов;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0985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обеспечить долю объема холодной воды, расчеты за которую осуществляются с использованием приборов учета, в общем объеме воды, потребляемой (используемой) на территории Одесского муниципального района Омской области, до 76 процентов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74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80985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обеспечить долю объема природного газа, расчеты за который осуществляются с использованием приборов учета, в общем объеме природного газа, потребляемого (используемого) на территории Одесского муниципального района Омской области, на уровне 100 процентов;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60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ЭКОНОМИЧЕСКОГО ПОТЕНЦИАЛА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9823" y="1939611"/>
            <a:ext cx="117217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ОЖИДАЕМЫЕ РЕЗУЛЬТАТЫ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610733"/>
              </p:ext>
            </p:extLst>
          </p:nvPr>
        </p:nvGraphicFramePr>
        <p:xfrm>
          <a:off x="5953126" y="2202412"/>
          <a:ext cx="6121584" cy="458626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107308"/>
                <a:gridCol w="576806"/>
                <a:gridCol w="731774"/>
                <a:gridCol w="561387"/>
                <a:gridCol w="567503"/>
                <a:gridCol w="576806"/>
              </a:tblGrid>
              <a:tr h="4656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2023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(факт)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2024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(план на 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01.07.2024)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2025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(план)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2026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2027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69042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природного газа в многоквартирных домах с индивидуальными системами газового отопления (в расчете на 1 кв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общей площади) до 0,29 тыс. куб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м/кв. м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0,30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0,29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2469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суммарный расход энергетических ресурсов в многоквартирных домах до 0,062 т у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т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./кв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0,065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0,064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63,000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0,063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0,062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42469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топлива на выработку тепловой энергии  котельными  до 0,196 т у. т./ Гкал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0,197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0,196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0,196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0,196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2047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количество мероприятий проводимых по пропаганде здорового образа жизни и противодействию экстремизма и терроризма, единиц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84938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на территории Одесского муниципального района Омской области численность пострадавших детей в 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дорожно-транспортных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происшествиях, единиц</a:t>
                      </a:r>
                      <a:b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2047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число совершенных правонарушений на территории Одесского муниципального района Омской области, единиц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695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69042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обеспечить сельские населенные пункты в границах Одесского муниципального района Омской области регулярным  транспортным сообщением, автомобильным транспортом 100 процентов.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730937"/>
              </p:ext>
            </p:extLst>
          </p:nvPr>
        </p:nvGraphicFramePr>
        <p:xfrm>
          <a:off x="66674" y="2202412"/>
          <a:ext cx="5800725" cy="458626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5183"/>
                <a:gridCol w="581688"/>
                <a:gridCol w="652414"/>
                <a:gridCol w="546876"/>
                <a:gridCol w="537282"/>
                <a:gridCol w="537282"/>
              </a:tblGrid>
              <a:tr h="40950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2023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(факт)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2024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(план на 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01.07.2024)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2025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(план)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2026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2027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67763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электрической энергии на снабжение органов местного 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самоуправления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и муниципальных 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учреждений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Одесского муниципального района Омской области (в расчете на 1 кв. метр общей площади)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17,41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17,24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17,06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16,9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7763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тепловой энергии на снабжение органов местного самоуправления  и муниципальных учреждений Одесского муниципального района Омской области (в расчете на 1 кв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общей площади) до 0,175 Гкал/кв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0,177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0,175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0,175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0,175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67763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холодной воды на снабжение органов местного самоуправления  и муниципальных учреждений Одесского муниципального района Омской области (в расчете на 1 человека) до 12,11 куб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м/чел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.;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12,48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12,36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12,23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12,11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1169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природного газа на снабжение органов местного самоуправления и муниципальных учреждений Одесского муниципального района Омской области и государственных учреждений Омской области (в расчете на 1 человека) до 1733,2 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куб. м/чел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1786,26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1768,39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1750,719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1733,20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40950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тепловой энергии в многоквартирных домах (в расчете на 1 кв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общей площади) до 0,2 Гкал/кв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0950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холодной воды в многоквартирных домах (в расчете на 1 жителя) до 14,78 куб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м/чел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.;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15,23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15,08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14,93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14,78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40950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электрической энергии в многоквартирных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домах (в расчете на 1 кв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общей площади) до 40,95 кВт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ч/кв. м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42,28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41,78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41,37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40,96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32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098" y="90447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РАЗВИТИЕ ФИЗИЧЕСКОЙ КУЛЬТУРЫ, СПОРТА И МОЛОДЁЖНОЙ ПОЛИТИКИ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0098" y="1687609"/>
            <a:ext cx="5364480" cy="812037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</a:t>
            </a:r>
            <a:r>
              <a:rPr lang="ru-RU" sz="1300" i="1" dirty="0">
                <a:solidFill>
                  <a:schemeClr val="bg1"/>
                </a:solidFill>
              </a:rPr>
              <a:t>р</a:t>
            </a:r>
            <a:r>
              <a:rPr lang="ru-RU" sz="1300" i="1" dirty="0" smtClean="0">
                <a:solidFill>
                  <a:schemeClr val="bg1"/>
                </a:solidFill>
              </a:rPr>
              <a:t>азвитие </a:t>
            </a:r>
            <a:r>
              <a:rPr lang="ru-RU" sz="1300" i="1" dirty="0">
                <a:solidFill>
                  <a:schemeClr val="bg1"/>
                </a:solidFill>
              </a:rPr>
              <a:t>сферы физической культуры и спорта, а также молодежной политики Одесского муниципального района Омской области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574579" y="1668280"/>
            <a:ext cx="5626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ОСНОВНЫЕ НАПРАВЛЕНИЯ РАСХОДОВ МУНИЦИПАЛЬНОЙ ПРОГРАММЫ </a:t>
            </a:r>
            <a:r>
              <a:rPr lang="ru-RU" sz="1200" dirty="0" smtClean="0"/>
              <a:t>В </a:t>
            </a:r>
            <a:r>
              <a:rPr lang="ru-RU" sz="1200" dirty="0"/>
              <a:t>2024 ГОДУ (подпрограммы</a:t>
            </a:r>
            <a:r>
              <a:rPr lang="ru-RU" sz="1200" dirty="0" smtClean="0"/>
              <a:t>), тыс. рублей</a:t>
            </a:r>
            <a:endParaRPr lang="ru-RU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7101841" y="2159019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Развитие физической культуры и </a:t>
            </a:r>
            <a:r>
              <a:rPr lang="ru-RU" sz="1200" dirty="0" smtClean="0"/>
              <a:t>спорта </a:t>
            </a:r>
            <a:r>
              <a:rPr lang="ru-RU" sz="1200" dirty="0"/>
              <a:t>Одесского муниципального района Омской области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20383" y="2631661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Молодежь Одесского муниципального района Омской области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5994869" y="2686659"/>
            <a:ext cx="1125514" cy="296091"/>
          </a:xfrm>
          <a:prstGeom prst="homePlat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6 372,0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6" name="Пятиугольник 35"/>
          <p:cNvSpPr/>
          <p:nvPr/>
        </p:nvSpPr>
        <p:spPr>
          <a:xfrm>
            <a:off x="5976325" y="2225779"/>
            <a:ext cx="1125514" cy="296091"/>
          </a:xfrm>
          <a:prstGeom prst="homePlat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1 979,2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02990" y="3144908"/>
            <a:ext cx="285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ОЖИДАЕМЫЕ РЕЗУЛЬТАТЫ</a:t>
            </a:r>
            <a:endParaRPr lang="ru-RU" sz="12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270429"/>
              </p:ext>
            </p:extLst>
          </p:nvPr>
        </p:nvGraphicFramePr>
        <p:xfrm>
          <a:off x="5577031" y="3473489"/>
          <a:ext cx="5648325" cy="3322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9350"/>
                <a:gridCol w="685800"/>
                <a:gridCol w="828675"/>
                <a:gridCol w="619125"/>
                <a:gridCol w="571500"/>
                <a:gridCol w="523875"/>
              </a:tblGrid>
              <a:tr h="720784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(факт)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год                    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 план на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01.07.2024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2027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59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увеличение доли  населения Одесского муниципального района Омской области, систематически занимающегося физической культурой и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спортом,%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46,5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25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увеличение доли молодежи в возрасте от 14 до 30 лет, участвующей в мероприятиях и программах поддержки талантливой молодежи, мероприятиях патриотической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направленности,%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07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увеличение численности несовершеннолетних в возрасте от 7 до 18 лет, охваченных формой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оздоровления,</a:t>
                      </a:r>
                      <a:r>
                        <a:rPr lang="ru-RU" sz="10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(человек)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0098" y="3312651"/>
            <a:ext cx="93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тыс. рублей</a:t>
            </a:r>
            <a:endParaRPr lang="ru-RU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7945253"/>
              </p:ext>
            </p:extLst>
          </p:nvPr>
        </p:nvGraphicFramePr>
        <p:xfrm>
          <a:off x="371475" y="3515781"/>
          <a:ext cx="4572000" cy="3277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Скругленный прямоугольник 29"/>
          <p:cNvSpPr/>
          <p:nvPr/>
        </p:nvSpPr>
        <p:spPr>
          <a:xfrm>
            <a:off x="2469919" y="2603239"/>
            <a:ext cx="2900805" cy="1911265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80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/>
              <a:t>СОЗДАНИЕ УСЛОВИЙ ДЛЯ ОБЕСПЕЧЕНИЯ ГРАЖДАН ДОСТУПНЫМ И КОМФОРТНЫМ ЖИЛЬЁМ И КОММУНАЛЬНЫМИ УСЛУГАМИ В ОДЕССКОМ МУНИЦИПАЛЬНОМ РАЙОНЕ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0098" y="2170915"/>
            <a:ext cx="5364480" cy="1437827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</a:t>
            </a:r>
            <a:r>
              <a:rPr lang="ru-RU" sz="1300" i="1" dirty="0">
                <a:solidFill>
                  <a:schemeClr val="bg1"/>
                </a:solidFill>
              </a:rPr>
              <a:t>с</a:t>
            </a:r>
            <a:r>
              <a:rPr lang="ru-RU" sz="1300" i="1" dirty="0" smtClean="0">
                <a:solidFill>
                  <a:schemeClr val="bg1"/>
                </a:solidFill>
              </a:rPr>
              <a:t>оздание </a:t>
            </a:r>
            <a:r>
              <a:rPr lang="ru-RU" sz="1300" i="1" dirty="0">
                <a:solidFill>
                  <a:schemeClr val="bg1"/>
                </a:solidFill>
              </a:rPr>
              <a:t>условий для развития жилищной сферы, обеспечение повышения доступности жилья в соответствии с платежеспособным спросом граждан и стандартами обеспечения их жилыми помещениями, повышение качества и надежности предоставления жилищно-коммунальных услуг населению</a:t>
            </a:r>
            <a:r>
              <a:rPr lang="ru-RU" sz="1300" i="1" dirty="0" smtClean="0">
                <a:solidFill>
                  <a:schemeClr val="bg1"/>
                </a:solidFill>
              </a:rPr>
              <a:t> Одесского </a:t>
            </a:r>
            <a:r>
              <a:rPr lang="ru-RU" sz="1300" i="1" dirty="0">
                <a:solidFill>
                  <a:schemeClr val="bg1"/>
                </a:solidFill>
              </a:rPr>
              <a:t>муниципального района Омской области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727894" y="2238015"/>
            <a:ext cx="285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ОЖИДАЕМЫЕ</a:t>
            </a:r>
            <a:r>
              <a:rPr lang="ru-RU" sz="1200" b="1" dirty="0" smtClean="0"/>
              <a:t> </a:t>
            </a:r>
            <a:r>
              <a:rPr lang="ru-RU" sz="1200" dirty="0" smtClean="0"/>
              <a:t>РЕЗУЛЬТАТЫ</a:t>
            </a:r>
            <a:endParaRPr lang="ru-RU" sz="1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754155"/>
              </p:ext>
            </p:extLst>
          </p:nvPr>
        </p:nvGraphicFramePr>
        <p:xfrm>
          <a:off x="5939246" y="2638348"/>
          <a:ext cx="5233123" cy="3927339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2452759"/>
                <a:gridCol w="546957"/>
                <a:gridCol w="592536"/>
                <a:gridCol w="546957"/>
                <a:gridCol w="546957"/>
                <a:gridCol w="546957"/>
              </a:tblGrid>
              <a:tr h="69675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b">
                    <a:lnL w="12700" cmpd="sng">
                      <a:noFill/>
                    </a:lnL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(факт)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год             (план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01.07.2024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год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2027 год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обеспечить объем ввода жилья в эксплуатацию не менее 1,7 тыс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. кв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. м.  ежегодно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2,086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2,232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2,232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2,232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6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увеличить общую площадь жилых помещений в расчете на одного жителя Одесского муниципального  района Омской области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23,0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23,2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23,6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оказать государственную поддержку в строительстве индивидуальных жилых домов 3 семьям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предоставить государственную поддержку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молодым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семьям на строительство или приобретение жилья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0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оказать государственную поддержку в строительстве муниципального жилья, предоставляемого по договорам служебного найма в количестве 2 двухквартирных домов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964091" y="646176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5939246" y="2638348"/>
            <a:ext cx="5233123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5939244" y="1952824"/>
            <a:ext cx="2357930" cy="1371045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91290" y="3608742"/>
            <a:ext cx="1297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тыс. рублей</a:t>
            </a:r>
            <a:endParaRPr lang="ru-RU" sz="1000" b="1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7259611"/>
              </p:ext>
            </p:extLst>
          </p:nvPr>
        </p:nvGraphicFramePr>
        <p:xfrm>
          <a:off x="323850" y="3943350"/>
          <a:ext cx="5250728" cy="287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2267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ОХРАНА ОКРУЖАЮЩЕЙ СРЕДЫ В ОДЕССКОМ МУНИЦИПАЛЬНОМ РАЙОНЕ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78799" y="2021131"/>
            <a:ext cx="5364480" cy="109479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ЦЕЛЬ-улучшение санитарно-эпидемиологической ситуации и обеспечение экологической безопасности на территории Одесского муниципального района Омской области</a:t>
            </a:r>
            <a:endParaRPr lang="ru-RU" sz="1300" i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608423" y="2430032"/>
            <a:ext cx="285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ОЖИДАЕМЫЕ</a:t>
            </a:r>
            <a:r>
              <a:rPr lang="ru-RU" sz="1200" b="1" dirty="0" smtClean="0"/>
              <a:t> </a:t>
            </a:r>
            <a:r>
              <a:rPr lang="ru-RU" sz="1200" dirty="0" smtClean="0"/>
              <a:t>РЕЗУЛЬТАТЫ</a:t>
            </a:r>
            <a:endParaRPr lang="ru-RU" sz="1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964091" y="646176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574265"/>
              </p:ext>
            </p:extLst>
          </p:nvPr>
        </p:nvGraphicFramePr>
        <p:xfrm>
          <a:off x="5619750" y="2944613"/>
          <a:ext cx="5552621" cy="380400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490489"/>
                <a:gridCol w="604575"/>
                <a:gridCol w="925700"/>
                <a:gridCol w="510619"/>
                <a:gridCol w="510619"/>
                <a:gridCol w="510619"/>
              </a:tblGrid>
              <a:tr h="14094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2023 </a:t>
                      </a:r>
                      <a:r>
                        <a:rPr lang="ru-RU" sz="1100" u="none" strike="noStrike" dirty="0">
                          <a:effectLst/>
                        </a:rPr>
                        <a:t>год (факт)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2024 год                   (план </a:t>
                      </a:r>
                      <a:r>
                        <a:rPr lang="ru-RU" sz="1100" u="none" strike="noStrike" dirty="0">
                          <a:effectLst/>
                        </a:rPr>
                        <a:t>на </a:t>
                      </a:r>
                      <a:r>
                        <a:rPr lang="ru-RU" sz="1100" u="none" strike="noStrike" dirty="0" smtClean="0">
                          <a:effectLst/>
                        </a:rPr>
                        <a:t>01.07.2024 </a:t>
                      </a:r>
                      <a:r>
                        <a:rPr lang="ru-RU" sz="1100" u="none" strike="noStrike" dirty="0">
                          <a:effectLst/>
                        </a:rPr>
                        <a:t>год)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2025 год </a:t>
                      </a:r>
                      <a:r>
                        <a:rPr lang="ru-RU" sz="1100" u="none" strike="noStrike" dirty="0">
                          <a:effectLst/>
                        </a:rPr>
                        <a:t>(план)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2026 год </a:t>
                      </a:r>
                      <a:r>
                        <a:rPr lang="ru-RU" sz="1100" u="none" strike="noStrike" dirty="0">
                          <a:effectLst/>
                        </a:rPr>
                        <a:t>(план)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2027 год </a:t>
                      </a:r>
                      <a:r>
                        <a:rPr lang="ru-RU" sz="1100" u="none" strike="noStrike" dirty="0">
                          <a:effectLst/>
                        </a:rPr>
                        <a:t>(план)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5842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Увеличение доли объектов размещения (захоронения) отходов, соответствующих </a:t>
                      </a:r>
                      <a:r>
                        <a:rPr lang="ru-RU" sz="1100" u="none" strike="noStrike" dirty="0" smtClean="0">
                          <a:effectLst/>
                        </a:rPr>
                        <a:t>санитарно-эпидемиологическому </a:t>
                      </a:r>
                      <a:r>
                        <a:rPr lang="ru-RU" sz="1100" u="none" strike="noStrike" dirty="0">
                          <a:effectLst/>
                        </a:rPr>
                        <a:t>и </a:t>
                      </a:r>
                      <a:r>
                        <a:rPr lang="ru-RU" sz="1100" u="none" strike="noStrike" dirty="0" smtClean="0">
                          <a:effectLst/>
                        </a:rPr>
                        <a:t>природоохранному </a:t>
                      </a:r>
                      <a:r>
                        <a:rPr lang="ru-RU" sz="1100" u="none" strike="noStrike" dirty="0">
                          <a:effectLst/>
                        </a:rPr>
                        <a:t>законодательствам до 100 % в 2026 году,%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68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85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955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810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Увеличение доли охвата населения </a:t>
                      </a:r>
                      <a:r>
                        <a:rPr lang="ru-RU" sz="1100" u="none" strike="noStrike" dirty="0" smtClean="0">
                          <a:effectLst/>
                        </a:rPr>
                        <a:t>планово-регулярной </a:t>
                      </a:r>
                      <a:r>
                        <a:rPr lang="ru-RU" sz="1100" u="none" strike="noStrike" dirty="0">
                          <a:effectLst/>
                        </a:rPr>
                        <a:t>системой сбора и вывоза отходов до 100 % в 2026 году,%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68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80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90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7247" y="3511219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тыс. рублей</a:t>
            </a:r>
            <a:endParaRPr lang="ru-RU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2241862"/>
              </p:ext>
            </p:extLst>
          </p:nvPr>
        </p:nvGraphicFramePr>
        <p:xfrm>
          <a:off x="390525" y="39482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3185349" y="3167338"/>
            <a:ext cx="2357930" cy="1371045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619750" y="2032791"/>
            <a:ext cx="2357930" cy="1371045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3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smtClean="0"/>
              <a:t>СОЦИАЛЬНАЯ ПОДДЕРЖКА НАСЕЛЕНИЯ В </a:t>
            </a:r>
            <a:r>
              <a:rPr lang="ru-RU" sz="2400" b="1" i="1" dirty="0" smtClean="0"/>
              <a:t>ОДЕССКОМ МУНИЦИПАЛЬНОМ РАЙОНЕ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29667" y="2157810"/>
            <a:ext cx="5045040" cy="109479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 создание </a:t>
            </a:r>
            <a:r>
              <a:rPr lang="ru-RU" sz="1300" i="1" dirty="0">
                <a:solidFill>
                  <a:schemeClr val="bg1"/>
                </a:solidFill>
              </a:rPr>
              <a:t>условий для демографического развития Одесского района Омской области, выполнения государственных обязательств по социальной поддержке граждан, предотвращение  роста напряженности на  рынке труда</a:t>
            </a:r>
            <a:endParaRPr lang="ru-RU" sz="13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98100" y="2157810"/>
            <a:ext cx="285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ОЖИДАЕМЫЕ</a:t>
            </a:r>
            <a:r>
              <a:rPr lang="ru-RU" sz="1200" b="1" dirty="0" smtClean="0"/>
              <a:t> </a:t>
            </a:r>
            <a:r>
              <a:rPr lang="ru-RU" sz="1200" dirty="0" smtClean="0"/>
              <a:t>РЕЗУЛЬТАТЫ</a:t>
            </a:r>
            <a:endParaRPr lang="ru-RU" sz="1200" dirty="0"/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916061"/>
              </p:ext>
            </p:extLst>
          </p:nvPr>
        </p:nvGraphicFramePr>
        <p:xfrm>
          <a:off x="5308529" y="2705209"/>
          <a:ext cx="5902397" cy="4009327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614859"/>
                <a:gridCol w="601832"/>
                <a:gridCol w="900365"/>
                <a:gridCol w="569462"/>
                <a:gridCol w="600244"/>
                <a:gridCol w="615635"/>
              </a:tblGrid>
              <a:tr h="939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(факт)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                (план на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01.07.2024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2027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5913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увеличение количества  доступных для инвалидов и других МГН приоритетных объектов социальной, транспортной, инженерной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инфраструктуры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</a:p>
                    <a:p>
                      <a:pPr algn="ctr" fontAlgn="b"/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85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увеличение количества проведенных культурно-досуговых мероприятий с участием инвалидов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</a:p>
                    <a:p>
                      <a:pPr algn="ctr" fontAlgn="b"/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29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сохранение уровня общей безработицы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8,4</a:t>
                      </a: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8,4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8,4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8,4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5306977" y="2296309"/>
            <a:ext cx="2589248" cy="162047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9667" y="3379234"/>
            <a:ext cx="1297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тыс. рублей</a:t>
            </a:r>
            <a:endParaRPr lang="ru-RU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181219"/>
              </p:ext>
            </p:extLst>
          </p:nvPr>
        </p:nvGraphicFramePr>
        <p:xfrm>
          <a:off x="261937" y="3514725"/>
          <a:ext cx="4619625" cy="3300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6253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КАЗАЧЕСТВА НА ТЕРРИТОРИИ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22771" y="2157810"/>
            <a:ext cx="5182654" cy="109479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</a:rPr>
              <a:t>ЦЕЛЬ-возрождение </a:t>
            </a:r>
            <a:r>
              <a:rPr lang="ru-RU" sz="1400" i="1" dirty="0">
                <a:solidFill>
                  <a:schemeClr val="bg1"/>
                </a:solidFill>
              </a:rPr>
              <a:t>и развитие казачества на территории Одесского муниципального района Омской области</a:t>
            </a:r>
            <a:endParaRPr lang="ru-RU" sz="1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608423" y="2428210"/>
            <a:ext cx="285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ОЖИДАЕМЫЕ</a:t>
            </a:r>
            <a:r>
              <a:rPr lang="ru-RU" sz="1200" b="1" dirty="0" smtClean="0"/>
              <a:t> </a:t>
            </a:r>
            <a:r>
              <a:rPr lang="ru-RU" sz="1200" dirty="0" smtClean="0"/>
              <a:t>РЕЗУЛЬТАТЫ</a:t>
            </a:r>
            <a:endParaRPr lang="ru-RU" sz="1200" dirty="0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319967"/>
              </p:ext>
            </p:extLst>
          </p:nvPr>
        </p:nvGraphicFramePr>
        <p:xfrm>
          <a:off x="122770" y="3755571"/>
          <a:ext cx="481498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744685"/>
              </p:ext>
            </p:extLst>
          </p:nvPr>
        </p:nvGraphicFramePr>
        <p:xfrm>
          <a:off x="5852161" y="2962677"/>
          <a:ext cx="5234939" cy="359886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47794"/>
                <a:gridCol w="493170"/>
                <a:gridCol w="697992"/>
                <a:gridCol w="475227"/>
                <a:gridCol w="445527"/>
                <a:gridCol w="475229"/>
              </a:tblGrid>
              <a:tr h="6588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(факт)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год            (план на                   01.07.2024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(план)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(план)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2027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(план)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1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сохранить количество казачьих обществ на территории Одесского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района, единиц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35" marR="8235" marT="823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91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увеличить долю численности казаков казачьих обществ на территории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района, %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35" marR="8235" marT="823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101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102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102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103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647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увеличение количества населения принявших участие в мероприятиях культурной и спортивной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направленности, человек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35" marR="8235" marT="823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1 500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ru-RU" sz="10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530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1 550 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1 560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-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91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увеличить количество проводимых мероприятий в этнокультурном центре казачества «РУБЕЖ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», единиц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35" marR="8235" marT="823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5781674" y="1801583"/>
            <a:ext cx="2687955" cy="1807252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71475" y="33909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тыс. рублей</a:t>
            </a:r>
            <a:endParaRPr lang="ru-RU" sz="1000" dirty="0">
              <a:solidFill>
                <a:schemeClr val="bg1"/>
              </a:solidFill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8444407"/>
              </p:ext>
            </p:extLst>
          </p:nvPr>
        </p:nvGraphicFramePr>
        <p:xfrm>
          <a:off x="209551" y="3637121"/>
          <a:ext cx="4958260" cy="2967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4757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i="1" dirty="0" smtClean="0"/>
              <a:t>СОДЕЙСТВИЕ РАЗВИТИЮ И ПОДДЕРЖКА СОЦИАЛЬНО ОРИЕНТИРОВАННЫХ НЕКОММЕРЧЕСКИХ ОРГАНИЗАЦИЙ, СОЦИАЛЬНОГО ПРЕДПРИНИМАТЕЛЬСТВА И СУБЪЕКТОВ ОБЩЕСТВЕННО-ПОЛИТИЧЕСКИХ ОТНОШЕНИЙ, ИНСТИТУТОВ ГРАЖДАНСКОГО ОБЩЕСТВА, ГРАЖДАНСКОЙ АКТИВНОСТИ</a:t>
            </a:r>
            <a:endParaRPr lang="ru-RU" sz="20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22770" y="2157810"/>
            <a:ext cx="6487579" cy="2008748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 </a:t>
            </a:r>
            <a:r>
              <a:rPr lang="ru-RU" sz="1400" i="1" dirty="0">
                <a:solidFill>
                  <a:schemeClr val="bg1"/>
                </a:solidFill>
              </a:rPr>
              <a:t>р</a:t>
            </a:r>
            <a:r>
              <a:rPr lang="ru-RU" sz="1400" i="1" dirty="0" smtClean="0">
                <a:solidFill>
                  <a:schemeClr val="bg1"/>
                </a:solidFill>
              </a:rPr>
              <a:t>азвитие </a:t>
            </a:r>
            <a:r>
              <a:rPr lang="ru-RU" sz="1400" i="1" dirty="0">
                <a:solidFill>
                  <a:schemeClr val="bg1"/>
                </a:solidFill>
              </a:rPr>
              <a:t>и совершенствование деятельности социально ориентированных некоммерческих </a:t>
            </a:r>
            <a:r>
              <a:rPr lang="ru-RU" sz="1400" i="1" dirty="0" smtClean="0">
                <a:solidFill>
                  <a:schemeClr val="bg1"/>
                </a:solidFill>
              </a:rPr>
              <a:t>организаций, </a:t>
            </a:r>
            <a:r>
              <a:rPr lang="ru-RU" sz="1400" i="1" dirty="0">
                <a:solidFill>
                  <a:schemeClr val="bg1"/>
                </a:solidFill>
              </a:rPr>
              <a:t>социального предпринимательства и субъектов общественно-политических отношений, институтов гражданского общества, гражданской активности населения Одесского муниципального района Омской области</a:t>
            </a:r>
            <a:endParaRPr lang="ru-RU" sz="13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9325" y="1848841"/>
            <a:ext cx="1299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тыс. рублей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142626" y="4433055"/>
            <a:ext cx="285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ОЖИДАЕМЫЕ РЕЗУЛЬТАТЫ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496415"/>
              </p:ext>
            </p:extLst>
          </p:nvPr>
        </p:nvGraphicFramePr>
        <p:xfrm>
          <a:off x="122770" y="4433055"/>
          <a:ext cx="6258980" cy="192332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706155"/>
                <a:gridCol w="704850"/>
                <a:gridCol w="800100"/>
                <a:gridCol w="657225"/>
                <a:gridCol w="704850"/>
                <a:gridCol w="685800"/>
              </a:tblGrid>
              <a:tr h="753508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2023 </a:t>
                      </a:r>
                      <a:r>
                        <a:rPr lang="ru-RU" sz="1100" u="none" strike="noStrike" dirty="0">
                          <a:effectLst/>
                        </a:rPr>
                        <a:t>год (факт)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2024 </a:t>
                      </a:r>
                      <a:r>
                        <a:rPr lang="ru-RU" sz="1100" u="none" strike="noStrike" dirty="0">
                          <a:effectLst/>
                        </a:rPr>
                        <a:t>год                          (план на </a:t>
                      </a:r>
                      <a:r>
                        <a:rPr lang="ru-RU" sz="1100" u="none" strike="noStrike" dirty="0" smtClean="0">
                          <a:effectLst/>
                        </a:rPr>
                        <a:t>01.07.2024 </a:t>
                      </a:r>
                      <a:r>
                        <a:rPr lang="ru-RU" sz="1100" u="none" strike="noStrike" dirty="0">
                          <a:effectLst/>
                        </a:rPr>
                        <a:t>год)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2025 </a:t>
                      </a:r>
                      <a:r>
                        <a:rPr lang="ru-RU" sz="1100" u="none" strike="noStrike" dirty="0">
                          <a:effectLst/>
                        </a:rPr>
                        <a:t>год (план)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2026 </a:t>
                      </a:r>
                      <a:r>
                        <a:rPr lang="ru-RU" sz="1100" u="none" strike="noStrike" dirty="0">
                          <a:effectLst/>
                        </a:rPr>
                        <a:t>год (план)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2027 </a:t>
                      </a:r>
                      <a:r>
                        <a:rPr lang="ru-RU" sz="1100" u="none" strike="noStrike" dirty="0">
                          <a:effectLst/>
                        </a:rPr>
                        <a:t>год (план)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1698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Количество СОНКО, подавших заявки на участие в конкурсах социально значимых проектов районного, регионального и федерального </a:t>
                      </a:r>
                      <a:r>
                        <a:rPr lang="ru-RU" sz="1100" u="none" strike="noStrike" dirty="0" smtClean="0">
                          <a:effectLst/>
                        </a:rPr>
                        <a:t>уровня, единиц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u="none" strike="noStrike" dirty="0" smtClean="0">
                        <a:effectLst/>
                      </a:endParaRPr>
                    </a:p>
                    <a:p>
                      <a:pPr algn="ctr" fontAlgn="b"/>
                      <a:endParaRPr lang="ru-RU" sz="11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0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 </a:t>
                      </a:r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менее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8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0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effectLst/>
                      </a:endParaRPr>
                    </a:p>
                    <a:p>
                      <a:pPr algn="ctr" fontAlgn="b"/>
                      <a:endParaRPr lang="ru-RU" sz="1100" u="none" strike="noStrike" dirty="0" smtClean="0">
                        <a:effectLst/>
                      </a:endParaRPr>
                    </a:p>
                    <a:p>
                      <a:pPr algn="ctr" fontAlgn="b"/>
                      <a:endParaRPr lang="ru-RU" sz="1100" u="none" strike="noStrike" dirty="0" smtClean="0">
                        <a:effectLst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0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7816027"/>
              </p:ext>
            </p:extLst>
          </p:nvPr>
        </p:nvGraphicFramePr>
        <p:xfrm>
          <a:off x="6696075" y="2299455"/>
          <a:ext cx="4572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7035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МЕЖБЮДЖЕТНЫЕ ОТНОШЕНИЯ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7430655"/>
              </p:ext>
            </p:extLst>
          </p:nvPr>
        </p:nvGraphicFramePr>
        <p:xfrm>
          <a:off x="1235611" y="1898636"/>
          <a:ext cx="4323538" cy="255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605548"/>
              </p:ext>
            </p:extLst>
          </p:nvPr>
        </p:nvGraphicFramePr>
        <p:xfrm>
          <a:off x="6209091" y="4293452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42739" y="6243261"/>
            <a:ext cx="1173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Доля межбюджетных трансфертов из бюджета муниципального района в бюджеты сельских поселений в общем объёме расходов бюджета муниципального района</a:t>
            </a:r>
            <a:endParaRPr lang="ru-RU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84510" y="2152822"/>
            <a:ext cx="10333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Межбюджетные трансферты из бюджета Одесского муниципального района Омской области в бюджеты сельских поселений                                                 										(тыс. рублей)</a:t>
            </a:r>
            <a:endParaRPr lang="ru-RU" sz="1400" dirty="0"/>
          </a:p>
        </p:txBody>
      </p:sp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979974"/>
              </p:ext>
            </p:extLst>
          </p:nvPr>
        </p:nvGraphicFramePr>
        <p:xfrm>
          <a:off x="953660" y="3108547"/>
          <a:ext cx="921097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Прямоугольная выноска 10"/>
          <p:cNvSpPr/>
          <p:nvPr/>
        </p:nvSpPr>
        <p:spPr>
          <a:xfrm>
            <a:off x="2182483" y="3221519"/>
            <a:ext cx="534838" cy="291380"/>
          </a:xfrm>
          <a:prstGeom prst="wedgeRectCallout">
            <a:avLst>
              <a:gd name="adj1" fmla="val -51798"/>
              <a:gd name="adj2" fmla="val 121533"/>
            </a:avLst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4,0%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4" name="Прямоугольная выноска 33"/>
          <p:cNvSpPr/>
          <p:nvPr/>
        </p:nvSpPr>
        <p:spPr>
          <a:xfrm>
            <a:off x="3965275" y="3187674"/>
            <a:ext cx="534838" cy="291380"/>
          </a:xfrm>
          <a:prstGeom prst="wedgeRectCallout">
            <a:avLst>
              <a:gd name="adj1" fmla="val -51798"/>
              <a:gd name="adj2" fmla="val 121533"/>
            </a:avLst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4,3%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5884232" y="3196300"/>
            <a:ext cx="534838" cy="291380"/>
          </a:xfrm>
          <a:prstGeom prst="wedgeRectCallout">
            <a:avLst>
              <a:gd name="adj1" fmla="val -51798"/>
              <a:gd name="adj2" fmla="val 121533"/>
            </a:avLst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5,0%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6" name="Прямоугольная выноска 35"/>
          <p:cNvSpPr/>
          <p:nvPr/>
        </p:nvSpPr>
        <p:spPr>
          <a:xfrm>
            <a:off x="7546607" y="3221519"/>
            <a:ext cx="534838" cy="291380"/>
          </a:xfrm>
          <a:prstGeom prst="wedgeRectCallout">
            <a:avLst>
              <a:gd name="adj1" fmla="val -51798"/>
              <a:gd name="adj2" fmla="val 121533"/>
            </a:avLst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4,5%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9374037" y="3263930"/>
            <a:ext cx="534838" cy="291380"/>
          </a:xfrm>
          <a:prstGeom prst="wedgeRectCallout">
            <a:avLst>
              <a:gd name="adj1" fmla="val -51798"/>
              <a:gd name="adj2" fmla="val 121533"/>
            </a:avLst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4,6%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6155" y="3173566"/>
            <a:ext cx="202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</a:t>
            </a:r>
            <a:endParaRPr lang="ru-RU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302838" y="3125430"/>
            <a:ext cx="202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</a:t>
            </a:r>
            <a:endParaRPr lang="ru-RU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6216958" y="3144500"/>
            <a:ext cx="202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</a:t>
            </a:r>
            <a:endParaRPr lang="ru-RU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7879333" y="3196300"/>
            <a:ext cx="202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</a:t>
            </a:r>
            <a:endParaRPr lang="ru-RU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9724016" y="3239521"/>
            <a:ext cx="202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2463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i="1" dirty="0" smtClean="0"/>
              <a:t>БЮДЖЕТНЫЙ ПРОЦЕСС- </a:t>
            </a:r>
            <a:r>
              <a:rPr lang="ru-RU" sz="2000" dirty="0"/>
              <a:t>комплекс действий уполномоченных органов власти, начиная от составления проекта бюджета, его утверждения, фактического исполнения и заканчивая контролем за обеспечением уполномоченными органами соблюдения бюджетного законодательства в процессе всех этих действий.</a:t>
            </a:r>
            <a:r>
              <a:rPr lang="ru-RU" sz="2000" b="1" i="1" dirty="0"/>
              <a:t/>
            </a:r>
            <a:br>
              <a:rPr lang="ru-RU" sz="2000" b="1" i="1" dirty="0"/>
            </a:br>
            <a:endParaRPr lang="ru-RU" sz="20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90815" y="1813493"/>
            <a:ext cx="60960" cy="478536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068491" y="2072640"/>
            <a:ext cx="60960" cy="478536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1969387"/>
            <a:ext cx="38170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УЧАСТНИКИ БЮДЖЕТНОГО ПРОЦЕССА: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/>
              <a:t>Глава </a:t>
            </a:r>
            <a:r>
              <a:rPr lang="ru-RU" sz="1400" b="1" dirty="0"/>
              <a:t>муниципального </a:t>
            </a:r>
            <a:r>
              <a:rPr lang="ru-RU" sz="1400" b="1" dirty="0" smtClean="0"/>
              <a:t>района</a:t>
            </a:r>
            <a:r>
              <a:rPr lang="ru-RU" sz="1600" b="1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/>
              <a:t>Совет муниципального </a:t>
            </a:r>
            <a:r>
              <a:rPr lang="ru-RU" sz="1400" b="1" dirty="0" smtClean="0"/>
              <a:t>района;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/>
              <a:t>Администрация муниципального </a:t>
            </a:r>
            <a:r>
              <a:rPr lang="ru-RU" sz="1400" b="1" dirty="0" smtClean="0"/>
              <a:t>района;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/>
              <a:t>Финансовый орган муниципального </a:t>
            </a:r>
            <a:r>
              <a:rPr lang="ru-RU" sz="1400" b="1" dirty="0" smtClean="0"/>
              <a:t>района;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/>
              <a:t>Главные распорядители бюджетных </a:t>
            </a:r>
            <a:r>
              <a:rPr lang="ru-RU" sz="1400" b="1" dirty="0" smtClean="0"/>
              <a:t>средств;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/>
              <a:t>Главные администраторы доходов бюджета районов.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706305" y="1985161"/>
            <a:ext cx="40811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ЭТАПЫ БЮДЖЕТНОГО ПОЦЕССА</a:t>
            </a:r>
          </a:p>
          <a:p>
            <a:endParaRPr lang="ru-RU" dirty="0"/>
          </a:p>
          <a:p>
            <a:r>
              <a:rPr lang="ru-RU" sz="1400" b="1" dirty="0"/>
              <a:t>Составление проекта районного </a:t>
            </a:r>
            <a:r>
              <a:rPr lang="ru-RU" sz="1400" b="1" dirty="0" smtClean="0">
                <a:solidFill>
                  <a:schemeClr val="bg1"/>
                </a:solidFill>
              </a:rPr>
              <a:t>бюджета;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678781" y="1969387"/>
            <a:ext cx="3786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ДОКУМЕНТЫ, ПРЕДСТАВЛЯЕМЫЕ ОДНОВРЕМЕННО С ПРОЕКТОМ БЮДЖЕТА</a:t>
            </a:r>
            <a:endParaRPr lang="ru-RU" sz="1600" dirty="0"/>
          </a:p>
        </p:txBody>
      </p:sp>
      <p:sp>
        <p:nvSpPr>
          <p:cNvPr id="3" name="Нашивка 2"/>
          <p:cNvSpPr/>
          <p:nvPr/>
        </p:nvSpPr>
        <p:spPr>
          <a:xfrm rot="5400000">
            <a:off x="5407599" y="2888858"/>
            <a:ext cx="235132" cy="337456"/>
          </a:xfrm>
          <a:prstGeom prst="chevron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02664" y="3332620"/>
            <a:ext cx="4171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Рассмотрение и утверждение </a:t>
            </a:r>
            <a:endParaRPr lang="ru-RU" sz="1400" b="1" dirty="0" smtClean="0"/>
          </a:p>
          <a:p>
            <a:r>
              <a:rPr lang="ru-RU" sz="1400" b="1" dirty="0" smtClean="0"/>
              <a:t>районного бюджета;</a:t>
            </a:r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95315" y="4163617"/>
            <a:ext cx="41488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Исполнение районного </a:t>
            </a:r>
            <a:r>
              <a:rPr lang="ru-RU" sz="1400" b="1" dirty="0" smtClean="0"/>
              <a:t>бюджета;</a:t>
            </a:r>
            <a:endParaRPr lang="ru-RU" sz="1400" b="1" dirty="0"/>
          </a:p>
        </p:txBody>
      </p:sp>
      <p:sp>
        <p:nvSpPr>
          <p:cNvPr id="13" name="Нашивка 12"/>
          <p:cNvSpPr/>
          <p:nvPr/>
        </p:nvSpPr>
        <p:spPr>
          <a:xfrm rot="5400000">
            <a:off x="5469145" y="4592948"/>
            <a:ext cx="235132" cy="337456"/>
          </a:xfrm>
          <a:prstGeom prst="chevron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0804" y="4995505"/>
            <a:ext cx="4081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Рассмотрение и утверждение </a:t>
            </a:r>
            <a:r>
              <a:rPr lang="ru-RU" sz="1400" b="1" dirty="0" smtClean="0"/>
              <a:t>отчета</a:t>
            </a:r>
          </a:p>
          <a:p>
            <a:r>
              <a:rPr lang="ru-RU" sz="1400" b="1" dirty="0" smtClean="0"/>
              <a:t> </a:t>
            </a:r>
            <a:r>
              <a:rPr lang="ru-RU" sz="1400" b="1" dirty="0"/>
              <a:t>об исполнении районного </a:t>
            </a:r>
            <a:r>
              <a:rPr lang="ru-RU" sz="1400" b="1" dirty="0" smtClean="0"/>
              <a:t>бюджета;</a:t>
            </a:r>
            <a:endParaRPr lang="ru-RU" sz="1400" b="1" dirty="0"/>
          </a:p>
        </p:txBody>
      </p:sp>
      <p:sp>
        <p:nvSpPr>
          <p:cNvPr id="14" name="Нашивка 13"/>
          <p:cNvSpPr/>
          <p:nvPr/>
        </p:nvSpPr>
        <p:spPr>
          <a:xfrm rot="5400000">
            <a:off x="5468577" y="5617001"/>
            <a:ext cx="235132" cy="337456"/>
          </a:xfrm>
          <a:prstGeom prst="chevron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25220" y="5939660"/>
            <a:ext cx="4081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Контроль за исполнением районного </a:t>
            </a:r>
            <a:r>
              <a:rPr lang="ru-RU" sz="1400" b="1" dirty="0" smtClean="0"/>
              <a:t>бюджета.</a:t>
            </a:r>
            <a:endParaRPr lang="ru-RU" sz="1400" b="1" dirty="0"/>
          </a:p>
        </p:txBody>
      </p:sp>
      <p:sp>
        <p:nvSpPr>
          <p:cNvPr id="16" name="Нашивка 15"/>
          <p:cNvSpPr/>
          <p:nvPr/>
        </p:nvSpPr>
        <p:spPr>
          <a:xfrm rot="5400000">
            <a:off x="5469145" y="3761385"/>
            <a:ext cx="235132" cy="337456"/>
          </a:xfrm>
          <a:prstGeom prst="chevron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02650" y="3054379"/>
            <a:ext cx="39667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/>
              <a:t>Основные направления бюджетной и налоговой политики.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/>
              <a:t>Предварительные и ожидаемые итоги социально-экономического развития за истекший период.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/>
              <a:t>Прогноз социально-экономического развития.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/>
              <a:t>Прогноз основных характеристик бюджета муниципального района.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/>
              <a:t>Пояснительная записка к проекту решения Совета Одесского муниципального района Омской области о бюджете района.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10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438" y="-548830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МЕЖБЮДЖЕТНЫЕ ОТНОШЕНИЯ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6033"/>
              </p:ext>
            </p:extLst>
          </p:nvPr>
        </p:nvGraphicFramePr>
        <p:xfrm>
          <a:off x="8008723" y="4274862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042936"/>
              </p:ext>
            </p:extLst>
          </p:nvPr>
        </p:nvGraphicFramePr>
        <p:xfrm>
          <a:off x="198407" y="3994109"/>
          <a:ext cx="5460521" cy="275911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799629"/>
                <a:gridCol w="1181819"/>
                <a:gridCol w="1479073"/>
              </a:tblGrid>
              <a:tr h="14268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Наименование поселения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Сумма, </a:t>
                      </a:r>
                      <a:r>
                        <a:rPr lang="ru-RU" sz="800" u="none" strike="noStrike" dirty="0" smtClean="0">
                          <a:effectLst/>
                        </a:rPr>
                        <a:t>тыс. рублей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2025 </a:t>
                      </a:r>
                      <a:r>
                        <a:rPr lang="ru-RU" sz="800" u="none" strike="noStrike" dirty="0">
                          <a:effectLst/>
                        </a:rPr>
                        <a:t>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1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Всего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 том числе за счет поступлений целевого характера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</a:tr>
              <a:tr h="159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</a:tr>
              <a:tr h="18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err="1">
                          <a:effectLst/>
                        </a:rPr>
                        <a:t>Белостокское</a:t>
                      </a:r>
                      <a:r>
                        <a:rPr lang="ru-RU" sz="900" b="1" u="none" strike="noStrike" dirty="0">
                          <a:effectLst/>
                        </a:rPr>
                        <a:t> сельское поселение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2 023 661,78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2 023 661,78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18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err="1">
                          <a:effectLst/>
                        </a:rPr>
                        <a:t>Благодаровское</a:t>
                      </a:r>
                      <a:r>
                        <a:rPr lang="ru-RU" sz="900" b="1" u="none" strike="noStrike" dirty="0">
                          <a:effectLst/>
                        </a:rPr>
                        <a:t> сельское поселение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1 424 060,23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1 424 060,23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18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err="1">
                          <a:effectLst/>
                        </a:rPr>
                        <a:t>Буняковское</a:t>
                      </a:r>
                      <a:r>
                        <a:rPr lang="ru-RU" sz="900" b="1" u="none" strike="noStrike" dirty="0">
                          <a:effectLst/>
                        </a:rPr>
                        <a:t> сельское поселение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1 987 942,46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1 987 942,46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1596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</a:rPr>
                        <a:t>Ганновское сельское поселение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1 623 890,71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1 623 890,71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18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err="1">
                          <a:effectLst/>
                        </a:rPr>
                        <a:t>Желанновское</a:t>
                      </a:r>
                      <a:r>
                        <a:rPr lang="ru-RU" sz="900" b="1" u="none" strike="noStrike" dirty="0">
                          <a:effectLst/>
                        </a:rPr>
                        <a:t> сельское поселение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4 497 895,99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4 497 895,99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18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</a:rPr>
                        <a:t>Лукьяновское казачье сельское поселение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4 352 819,33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4 352 819,33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1596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</a:rPr>
                        <a:t>Одесское сельское поселение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11 784 465,78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11 784 465,78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18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</a:rPr>
                        <a:t>Ореховское сельское поселение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1 785 482,92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1 785 482,92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1995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</a:rPr>
                        <a:t>Побочинское сельское поселение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2 506 922,80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2 506 922,80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313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effectLst/>
                        </a:rPr>
                        <a:t>28 620 868,00</a:t>
                      </a:r>
                      <a:endParaRPr lang="ru-RU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effectLst/>
                        </a:rPr>
                        <a:t>28 620 868,00</a:t>
                      </a:r>
                      <a:endParaRPr lang="ru-RU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59493" y="3202753"/>
            <a:ext cx="47635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Дотация </a:t>
            </a:r>
            <a:r>
              <a:rPr lang="ru-RU" sz="1100" dirty="0"/>
              <a:t>на выравнивание бюджетной обеспеченности  поселений Одесского муниципального района Омской </a:t>
            </a:r>
            <a:r>
              <a:rPr lang="ru-RU" sz="1100" dirty="0" smtClean="0"/>
              <a:t>области,  направляемая в бюджеты сельских поселений (тыс. рублей). 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157897"/>
            <a:ext cx="5680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Распределение дотаций </a:t>
            </a:r>
          </a:p>
          <a:p>
            <a:pPr algn="ctr"/>
            <a:r>
              <a:rPr lang="ru-RU" sz="1100" dirty="0" smtClean="0"/>
              <a:t>на </a:t>
            </a:r>
            <a:r>
              <a:rPr lang="ru-RU" sz="1100" dirty="0"/>
              <a:t>выравнивание бюджетной обеспеченности  поселений Одесского муниципального района Омской области </a:t>
            </a:r>
            <a:r>
              <a:rPr lang="ru-RU" sz="1100" dirty="0" smtClean="0"/>
              <a:t>на 2025 </a:t>
            </a:r>
            <a:r>
              <a:rPr lang="ru-RU" sz="1100" dirty="0"/>
              <a:t>год и плановый период </a:t>
            </a:r>
            <a:r>
              <a:rPr lang="ru-RU" sz="1100" dirty="0" smtClean="0"/>
              <a:t>2026 </a:t>
            </a:r>
            <a:r>
              <a:rPr lang="ru-RU" sz="1100" dirty="0"/>
              <a:t>и </a:t>
            </a:r>
            <a:r>
              <a:rPr lang="ru-RU" sz="1100" dirty="0" smtClean="0"/>
              <a:t>2027 </a:t>
            </a:r>
            <a:r>
              <a:rPr lang="ru-RU" sz="1100" dirty="0"/>
              <a:t>годов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528" y="1050313"/>
            <a:ext cx="11046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Изменение уровня бюджетной обеспеченности сельских поселений</a:t>
            </a:r>
            <a:endParaRPr lang="ru-RU" sz="1200" b="1" dirty="0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3109161"/>
            <a:ext cx="11198155" cy="1837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898269"/>
              </p:ext>
            </p:extLst>
          </p:nvPr>
        </p:nvGraphicFramePr>
        <p:xfrm>
          <a:off x="6434567" y="391879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0273917"/>
              </p:ext>
            </p:extLst>
          </p:nvPr>
        </p:nvGraphicFramePr>
        <p:xfrm>
          <a:off x="357638" y="1332712"/>
          <a:ext cx="5223653" cy="1800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426532"/>
              </p:ext>
            </p:extLst>
          </p:nvPr>
        </p:nvGraphicFramePr>
        <p:xfrm>
          <a:off x="6259493" y="1443185"/>
          <a:ext cx="4868582" cy="1643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08798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 стрелкой 13"/>
          <p:cNvCxnSpPr/>
          <p:nvPr/>
        </p:nvCxnSpPr>
        <p:spPr>
          <a:xfrm flipV="1">
            <a:off x="5331679" y="2572207"/>
            <a:ext cx="5977584" cy="588782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472" y="-377535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ДОРОЖНЫЙ ФОНД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6033"/>
              </p:ext>
            </p:extLst>
          </p:nvPr>
        </p:nvGraphicFramePr>
        <p:xfrm>
          <a:off x="8008723" y="4274862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 flipV="1">
            <a:off x="4667794" y="2254021"/>
            <a:ext cx="0" cy="4041681"/>
          </a:xfrm>
          <a:prstGeom prst="line">
            <a:avLst/>
          </a:prstGeom>
          <a:ln w="28575">
            <a:solidFill>
              <a:schemeClr val="bg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061975" y="3909779"/>
            <a:ext cx="6175450" cy="20547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500903" y="1230488"/>
            <a:ext cx="52127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Формирование дорожного фонда в 2025-2027 годах </a:t>
            </a:r>
            <a:r>
              <a:rPr lang="ru-RU" sz="1200" dirty="0" smtClean="0"/>
              <a:t>(тыс. рублей)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746459" y="4013133"/>
            <a:ext cx="636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Расходование денежных средств дорожного фонда                             в 2025-2027 годах             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8760566"/>
              </p:ext>
            </p:extLst>
          </p:nvPr>
        </p:nvGraphicFramePr>
        <p:xfrm>
          <a:off x="258971" y="1230488"/>
          <a:ext cx="4572000" cy="4973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511615"/>
              </p:ext>
            </p:extLst>
          </p:nvPr>
        </p:nvGraphicFramePr>
        <p:xfrm>
          <a:off x="4977085" y="1764119"/>
          <a:ext cx="6260340" cy="1909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2353540"/>
              </p:ext>
            </p:extLst>
          </p:nvPr>
        </p:nvGraphicFramePr>
        <p:xfrm>
          <a:off x="4977086" y="4875606"/>
          <a:ext cx="6260340" cy="1909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22" name="Прямая со стрелкой 21"/>
          <p:cNvCxnSpPr/>
          <p:nvPr/>
        </p:nvCxnSpPr>
        <p:spPr>
          <a:xfrm flipV="1">
            <a:off x="5439094" y="1760226"/>
            <a:ext cx="5336321" cy="741182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503543" y="4873221"/>
            <a:ext cx="5336321" cy="741182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48958" y="4489973"/>
            <a:ext cx="134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(тыс. руб.)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4181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329" y="-437074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МЕРЫ СОЦИАЛЬНОЙ ПОДДЕРЖКИ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2" y="2034978"/>
            <a:ext cx="4406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Приемные семьи, опекуны (попечители) детей, оставшиеся без попечения родителей                             </a:t>
            </a:r>
            <a:r>
              <a:rPr lang="ru-RU" sz="1200" dirty="0" smtClean="0"/>
              <a:t>(тыс. рублей/численность человек)</a:t>
            </a:r>
            <a:endParaRPr lang="ru-RU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8364340" y="1996569"/>
            <a:ext cx="3756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Семьи с детьми, посещающими детские дошкольные образовательные организации </a:t>
            </a:r>
            <a:r>
              <a:rPr lang="ru-RU" sz="1200" dirty="0" smtClean="0"/>
              <a:t>(тыс</a:t>
            </a:r>
            <a:r>
              <a:rPr lang="ru-RU" sz="1200" dirty="0"/>
              <a:t>. </a:t>
            </a:r>
            <a:r>
              <a:rPr lang="ru-RU" sz="1200" dirty="0" smtClean="0"/>
              <a:t>рублей/численность человек</a:t>
            </a:r>
            <a:r>
              <a:rPr lang="ru-RU" sz="1200" dirty="0"/>
              <a:t>)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6" name="Схема 35"/>
          <p:cNvGraphicFramePr/>
          <p:nvPr>
            <p:extLst>
              <p:ext uri="{D42A27DB-BD31-4B8C-83A1-F6EECF244321}">
                <p14:modId xmlns:p14="http://schemas.microsoft.com/office/powerpoint/2010/main" val="1800143100"/>
              </p:ext>
            </p:extLst>
          </p:nvPr>
        </p:nvGraphicFramePr>
        <p:xfrm>
          <a:off x="154577" y="3019985"/>
          <a:ext cx="3611880" cy="127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335305" y="1997541"/>
            <a:ext cx="3792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Обучающиеся с ограниченными возможностями в учреждениях образования                                                      </a:t>
            </a:r>
            <a:r>
              <a:rPr lang="ru-RU" sz="1200" dirty="0" smtClean="0"/>
              <a:t>(</a:t>
            </a:r>
            <a:r>
              <a:rPr lang="ru-RU" sz="1200" dirty="0"/>
              <a:t>тыс. </a:t>
            </a:r>
            <a:r>
              <a:rPr lang="ru-RU" sz="1200" dirty="0" smtClean="0"/>
              <a:t>рублей/численность </a:t>
            </a:r>
            <a:r>
              <a:rPr lang="ru-RU" sz="1200" dirty="0"/>
              <a:t>человек</a:t>
            </a:r>
            <a:r>
              <a:rPr lang="ru-RU" sz="1400" dirty="0"/>
              <a:t>)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5" name="Схема 34"/>
          <p:cNvGraphicFramePr/>
          <p:nvPr>
            <p:extLst>
              <p:ext uri="{D42A27DB-BD31-4B8C-83A1-F6EECF244321}">
                <p14:modId xmlns:p14="http://schemas.microsoft.com/office/powerpoint/2010/main" val="1253005533"/>
              </p:ext>
            </p:extLst>
          </p:nvPr>
        </p:nvGraphicFramePr>
        <p:xfrm>
          <a:off x="154577" y="5144060"/>
          <a:ext cx="3611880" cy="127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3278174729"/>
              </p:ext>
            </p:extLst>
          </p:nvPr>
        </p:nvGraphicFramePr>
        <p:xfrm>
          <a:off x="4335305" y="3019985"/>
          <a:ext cx="3611880" cy="127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41" name="Схема 40"/>
          <p:cNvGraphicFramePr/>
          <p:nvPr>
            <p:extLst>
              <p:ext uri="{D42A27DB-BD31-4B8C-83A1-F6EECF244321}">
                <p14:modId xmlns:p14="http://schemas.microsoft.com/office/powerpoint/2010/main" val="3067793108"/>
              </p:ext>
            </p:extLst>
          </p:nvPr>
        </p:nvGraphicFramePr>
        <p:xfrm>
          <a:off x="8488242" y="3023460"/>
          <a:ext cx="3611880" cy="127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42" name="Схема 41"/>
          <p:cNvGraphicFramePr/>
          <p:nvPr>
            <p:extLst>
              <p:ext uri="{D42A27DB-BD31-4B8C-83A1-F6EECF244321}">
                <p14:modId xmlns:p14="http://schemas.microsoft.com/office/powerpoint/2010/main" val="2101156061"/>
              </p:ext>
            </p:extLst>
          </p:nvPr>
        </p:nvGraphicFramePr>
        <p:xfrm>
          <a:off x="4335305" y="5136389"/>
          <a:ext cx="3611880" cy="127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4323568" y="4490580"/>
            <a:ext cx="43368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Пенсионеры муниципальной службы                             </a:t>
            </a:r>
            <a:r>
              <a:rPr lang="ru-RU" sz="1200" dirty="0"/>
              <a:t>(тыс. </a:t>
            </a:r>
            <a:r>
              <a:rPr lang="ru-RU" sz="1200" dirty="0" smtClean="0"/>
              <a:t>рублей/численность </a:t>
            </a:r>
            <a:r>
              <a:rPr lang="ru-RU" sz="1200" dirty="0"/>
              <a:t>человек)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1924840595"/>
              </p:ext>
            </p:extLst>
          </p:nvPr>
        </p:nvGraphicFramePr>
        <p:xfrm>
          <a:off x="8436511" y="5136388"/>
          <a:ext cx="3611880" cy="127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8418928" y="4505255"/>
            <a:ext cx="3701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Многодетные семьи                                         </a:t>
            </a:r>
            <a:r>
              <a:rPr lang="ru-RU" sz="1200" dirty="0" smtClean="0"/>
              <a:t>(тыс</a:t>
            </a:r>
            <a:r>
              <a:rPr lang="ru-RU" sz="1200" dirty="0"/>
              <a:t>. </a:t>
            </a:r>
            <a:r>
              <a:rPr lang="ru-RU" sz="1200" dirty="0" smtClean="0"/>
              <a:t>рублей/количество семей)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3108" y="4305914"/>
            <a:ext cx="34977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Обучающиеся в высшем медицинском и педагогическом учебных заведениях </a:t>
            </a:r>
            <a:r>
              <a:rPr lang="ru-RU" sz="1200" dirty="0"/>
              <a:t>(тыс. </a:t>
            </a:r>
            <a:r>
              <a:rPr lang="ru-RU" sz="1200" dirty="0" smtClean="0"/>
              <a:t>рублей/численность </a:t>
            </a:r>
            <a:r>
              <a:rPr lang="ru-RU" sz="1200" dirty="0"/>
              <a:t>человек)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23108" y="3781425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1417200" y="3790950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2665621" y="3790950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154577" y="5898167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1417199" y="5907692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2648261" y="5917217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4321716" y="3773144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5588470" y="3773144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6846349" y="3773144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8474653" y="3773144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9736969" y="3781425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10985697" y="3781425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4321715" y="5907692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V="1">
            <a:off x="5588470" y="5907692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V="1">
            <a:off x="6841635" y="5898167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V="1">
            <a:off x="8445386" y="5907692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9712531" y="5898167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10954578" y="5888642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63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834" y="186084"/>
            <a:ext cx="9692640" cy="733396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ОТКРЫТОСТЬ БЮДЖЕТНЫХ ДАННЫХ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6033"/>
              </p:ext>
            </p:extLst>
          </p:nvPr>
        </p:nvGraphicFramePr>
        <p:xfrm>
          <a:off x="8008723" y="4274862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47591" y="1947898"/>
            <a:ext cx="757645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chemeClr val="bg1"/>
                </a:solidFill>
              </a:rPr>
              <a:t>В целях открытости бюджетных данных на официальном сайте Одесского района </a:t>
            </a:r>
            <a:r>
              <a:rPr lang="en-US" sz="1400" b="1" dirty="0">
                <a:solidFill>
                  <a:srgbClr val="002060"/>
                </a:solidFill>
                <a:hlinkClick r:id="rId6"/>
              </a:rPr>
              <a:t>https://odesskij-r52.gosweb.gosuslugi.ru/deyatelnost/napravleniya-deyatelnosti/byudzhet</a:t>
            </a:r>
            <a:r>
              <a:rPr lang="en-US" sz="1400" b="1" dirty="0" smtClean="0">
                <a:solidFill>
                  <a:srgbClr val="002060"/>
                </a:solidFill>
                <a:hlinkClick r:id="rId6"/>
              </a:rPr>
              <a:t>/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dirty="0" smtClean="0"/>
              <a:t>размещены сведения о проекте бюджета Одесского муниципального района на 2025 год и плановый период 2026-2027 годов;</a:t>
            </a:r>
          </a:p>
          <a:p>
            <a:pPr algn="just"/>
            <a:endParaRPr lang="ru-RU" sz="14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chemeClr val="bg1"/>
                </a:solidFill>
              </a:rPr>
              <a:t>Для повышения финансовой и бюджетной грамотности населения Одесского района на портале сформирован раздел «Бюджет для граждан», </a:t>
            </a:r>
            <a:r>
              <a:rPr lang="ru-RU" sz="1400" dirty="0" smtClean="0">
                <a:solidFill>
                  <a:schemeClr val="bg1"/>
                </a:solidFill>
              </a:rPr>
              <a:t>здесь в открытом доступе размещена </a:t>
            </a:r>
            <a:r>
              <a:rPr lang="ru-RU" sz="1400" dirty="0">
                <a:solidFill>
                  <a:schemeClr val="bg1"/>
                </a:solidFill>
              </a:rPr>
              <a:t>информация в понятной и доступной </a:t>
            </a:r>
            <a:r>
              <a:rPr lang="ru-RU" sz="1400" dirty="0" smtClean="0">
                <a:solidFill>
                  <a:schemeClr val="bg1"/>
                </a:solidFill>
              </a:rPr>
              <a:t>форме.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 smtClean="0">
              <a:solidFill>
                <a:schemeClr val="bg1"/>
              </a:solidFill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</a:rPr>
              <a:t>	</a:t>
            </a:r>
            <a:endParaRPr lang="ru-RU" sz="11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1818" y="4545088"/>
            <a:ext cx="2790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ru-RU" sz="1100" i="1" dirty="0" smtClean="0"/>
              <a:t>в 2022 году в номинации            «Лучшая информационная панель (</a:t>
            </a:r>
            <a:r>
              <a:rPr lang="ru-RU" sz="1100" i="1" dirty="0" err="1" smtClean="0"/>
              <a:t>дашборд</a:t>
            </a:r>
            <a:r>
              <a:rPr lang="ru-RU" sz="1100" i="1" dirty="0" smtClean="0"/>
              <a:t>) по бюджету для граждан)</a:t>
            </a:r>
            <a:endParaRPr lang="ru-RU" sz="11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4766" y="3149362"/>
            <a:ext cx="1704817" cy="2495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9721" y="4041214"/>
            <a:ext cx="1642183" cy="24957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74836" y="3403567"/>
            <a:ext cx="2790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ru-RU" sz="1100" i="1" dirty="0" smtClean="0"/>
              <a:t>в 2021 году в номинации «Лучший проект местного бюджета для граждан</a:t>
            </a:r>
            <a:r>
              <a:rPr lang="ru-RU" sz="1100" dirty="0" smtClean="0"/>
              <a:t>»</a:t>
            </a:r>
            <a:endParaRPr lang="ru-RU" sz="11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0865" y="1203226"/>
            <a:ext cx="7156654" cy="744672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ЦЕЛЬ-обеспечение максимальной прозрачности и открытости бюджетных данных, а также вовлечение граждан в бюджетный процесс района</a:t>
            </a:r>
            <a:endParaRPr lang="ru-RU" sz="1300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8866" y="1202964"/>
            <a:ext cx="35417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        </a:t>
            </a:r>
            <a:r>
              <a:rPr lang="ru-RU" sz="1100" i="1" dirty="0" smtClean="0"/>
              <a:t>Ежегодно </a:t>
            </a:r>
            <a:r>
              <a:rPr lang="ru-RU" sz="1100" i="1" dirty="0"/>
              <a:t>Министерством финансов Омской области </a:t>
            </a:r>
            <a:r>
              <a:rPr lang="ru-RU" sz="1100" i="1" dirty="0" smtClean="0"/>
              <a:t>организуется конкурс </a:t>
            </a:r>
            <a:r>
              <a:rPr lang="ru-RU" sz="1100" i="1" dirty="0"/>
              <a:t>проектов «Бюджет для </a:t>
            </a:r>
            <a:r>
              <a:rPr lang="ru-RU" sz="1100" i="1" dirty="0" smtClean="0"/>
              <a:t>граждан». Целью конкурса является выявления </a:t>
            </a:r>
            <a:r>
              <a:rPr lang="ru-RU" sz="1100" i="1" dirty="0"/>
              <a:t>лучшей практики формирования и представления бюджета в формате, обеспечивающем наибольшую открытость и доступность для </a:t>
            </a:r>
            <a:r>
              <a:rPr lang="ru-RU" sz="1100" i="1" dirty="0" smtClean="0"/>
              <a:t>населения района.</a:t>
            </a:r>
          </a:p>
          <a:p>
            <a:pPr algn="just"/>
            <a:r>
              <a:rPr lang="ru-RU" sz="1100" i="1" dirty="0"/>
              <a:t> </a:t>
            </a:r>
            <a:r>
              <a:rPr lang="ru-RU" sz="1100" i="1" dirty="0" smtClean="0"/>
              <a:t>    Одесский </a:t>
            </a:r>
            <a:r>
              <a:rPr lang="ru-RU" sz="1100" i="1" dirty="0"/>
              <a:t>район </a:t>
            </a:r>
            <a:r>
              <a:rPr lang="ru-RU" sz="1100" i="1" dirty="0" smtClean="0"/>
              <a:t>не единожды </a:t>
            </a:r>
            <a:r>
              <a:rPr lang="ru-RU" sz="1100" i="1" dirty="0"/>
              <a:t>становился победителем регионального конкурса проектов по </a:t>
            </a:r>
            <a:r>
              <a:rPr lang="ru-RU" sz="1100" i="1" dirty="0" smtClean="0"/>
              <a:t>представлению  </a:t>
            </a:r>
            <a:r>
              <a:rPr lang="ru-RU" sz="1100" i="1" dirty="0"/>
              <a:t>бюджета для граждан: </a:t>
            </a:r>
          </a:p>
          <a:p>
            <a:endParaRPr lang="ru-RU" sz="1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883" y="2976316"/>
            <a:ext cx="4929360" cy="3219970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235056"/>
              </p:ext>
            </p:extLst>
          </p:nvPr>
        </p:nvGraphicFramePr>
        <p:xfrm>
          <a:off x="7859350" y="4454222"/>
          <a:ext cx="1683220" cy="2381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Acrobat Document" r:id="rId10" imgW="5667214" imgH="8019731" progId="Acrobat.Document.DC">
                  <p:embed/>
                </p:oleObj>
              </mc:Choice>
              <mc:Fallback>
                <p:oleObj name="Acrobat Document" r:id="rId10" imgW="5667214" imgH="80197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59350" y="4454222"/>
                        <a:ext cx="1683220" cy="2381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100150" y="5811565"/>
            <a:ext cx="2790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ru-RU" sz="1100" i="1" dirty="0" smtClean="0"/>
              <a:t>в 2024 году в номинации            «Современные формы представления проекта местного бюджета для граждан»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16093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КОНТАКТНАЯ ИНФОРМАЦИЯ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459910"/>
              </p:ext>
            </p:extLst>
          </p:nvPr>
        </p:nvGraphicFramePr>
        <p:xfrm>
          <a:off x="8020655" y="4048873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46171" y="4625977"/>
            <a:ext cx="4441372" cy="1776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9994" y="2306645"/>
            <a:ext cx="4110085" cy="108440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Адрес:</a:t>
            </a:r>
            <a:r>
              <a:rPr lang="ru-RU" sz="1400" b="1" dirty="0" smtClean="0">
                <a:solidFill>
                  <a:schemeClr val="tx1"/>
                </a:solidFill>
              </a:rPr>
              <a:t> 646860, Омская обл., Одесский р-н., с. Одесское, ул. Ленина, д. 24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14424" y="3450784"/>
            <a:ext cx="4859382" cy="5483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2619D1"/>
                </a:solidFill>
                <a:hlinkClick r:id="rId5"/>
              </a:rPr>
              <a:t>http://odes.omskportal.ru/omsu/odes-3-52-242-1</a:t>
            </a:r>
            <a:endParaRPr lang="ru-RU" sz="1400" b="1" dirty="0">
              <a:solidFill>
                <a:srgbClr val="2619D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14424" y="4077651"/>
            <a:ext cx="3892309" cy="5483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 </a:t>
            </a:r>
            <a:r>
              <a:rPr lang="en-US" sz="1400" dirty="0">
                <a:hlinkClick r:id="rId6"/>
              </a:rPr>
              <a:t>https://ok.ru/group/59866645790927</a:t>
            </a:r>
            <a:endParaRPr lang="ru-RU" sz="14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14424" y="4654755"/>
            <a:ext cx="3767226" cy="5483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 </a:t>
            </a:r>
            <a:r>
              <a:rPr lang="en-US" sz="1400" dirty="0">
                <a:hlinkClick r:id="rId7"/>
              </a:rPr>
              <a:t>https://</a:t>
            </a:r>
            <a:r>
              <a:rPr lang="en-US" sz="1400" dirty="0">
                <a:solidFill>
                  <a:srgbClr val="336699"/>
                </a:solidFill>
                <a:hlinkClick r:id="rId7"/>
              </a:rPr>
              <a:t>t.me/OO200let</a:t>
            </a:r>
            <a:endParaRPr lang="ru-RU" sz="1400" b="1" dirty="0">
              <a:solidFill>
                <a:srgbClr val="3366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8530" y="5279263"/>
            <a:ext cx="671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Официальный сайт</a:t>
            </a:r>
            <a:r>
              <a:rPr lang="ru-RU" sz="1400" dirty="0" smtClean="0">
                <a:solidFill>
                  <a:schemeClr val="bg1"/>
                </a:solidFill>
              </a:rPr>
              <a:t>: </a:t>
            </a:r>
            <a:r>
              <a:rPr lang="en-US" sz="1400" dirty="0">
                <a:hlinkClick r:id="rId8"/>
              </a:rPr>
              <a:t>https://odesskij-r52.gosweb.gosuslugi.ru/deyatelnost/napravleniya-deyatelnosti/byudzhet/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7820" y="5814421"/>
            <a:ext cx="6655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«</a:t>
            </a:r>
            <a:r>
              <a:rPr lang="ru-RU" sz="1400" b="1" dirty="0" smtClean="0">
                <a:solidFill>
                  <a:schemeClr val="bg1"/>
                </a:solidFill>
              </a:rPr>
              <a:t>Бюджет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для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граждан»</a:t>
            </a:r>
            <a:r>
              <a:rPr lang="ru-RU" sz="1400" dirty="0" smtClean="0">
                <a:solidFill>
                  <a:schemeClr val="bg1"/>
                </a:solidFill>
              </a:rPr>
              <a:t>: </a:t>
            </a:r>
            <a:r>
              <a:rPr lang="en-US" sz="1400" dirty="0">
                <a:hlinkClick r:id="rId9"/>
              </a:rPr>
              <a:t>https://odesskij-r52.gosweb.gosuslugi.ru/deyatelnost/napravleniya-deyatelnosti/byudzhet/byudzhet-dlya-grazhdan/</a:t>
            </a:r>
            <a:r>
              <a:rPr lang="en-US" sz="1400" dirty="0"/>
              <a:t> 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0403" y="4110738"/>
            <a:ext cx="528123" cy="5281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03" y="3432232"/>
            <a:ext cx="550400" cy="550400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5434149" y="4766967"/>
            <a:ext cx="522515" cy="523702"/>
          </a:xfrm>
          <a:prstGeom prst="round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091439" y="2022990"/>
            <a:ext cx="9309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Администрация Одесского муниципального района Омской 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3343" y="3360750"/>
            <a:ext cx="4828239" cy="3336135"/>
          </a:xfrm>
          <a:prstGeom prst="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6157982" y="2700807"/>
            <a:ext cx="453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Телефон: (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381-59)2-14-33; </a:t>
            </a:r>
            <a:r>
              <a:rPr lang="ru-RU" sz="1400" b="1" dirty="0" smtClean="0"/>
              <a:t>Факс</a:t>
            </a:r>
            <a:r>
              <a:rPr lang="ru-RU" sz="1400" b="1" dirty="0"/>
              <a:t>: (381-59)2-14-00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702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506" y="247407"/>
            <a:ext cx="9692640" cy="471002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ГЛОССАРИЙ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459910"/>
              </p:ext>
            </p:extLst>
          </p:nvPr>
        </p:nvGraphicFramePr>
        <p:xfrm>
          <a:off x="8020655" y="4048873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5602" y="1037983"/>
            <a:ext cx="5591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 smtClean="0"/>
              <a:t>Безвозмездные </a:t>
            </a:r>
            <a:r>
              <a:rPr lang="ru-RU" sz="900" b="1" i="1" u="sng" dirty="0"/>
              <a:t>поступления </a:t>
            </a:r>
            <a:r>
              <a:rPr lang="ru-RU" sz="900" b="1" i="1" dirty="0"/>
              <a:t>- </a:t>
            </a:r>
            <a:r>
              <a:rPr lang="ru-RU" sz="900" dirty="0"/>
              <a:t>поступающие в бюджет денежные средства на безвозвратной и безвозмездной основе в виде дотаций, субсидий, субвенций из других бюджетов бюджетной системы Российской Федерации, а также перечисления от физических и юридических лиц, международных организаций и правительств иностранных государств.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1091" y="1793566"/>
            <a:ext cx="562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i="1" u="sng" dirty="0"/>
              <a:t>Бюджет</a:t>
            </a:r>
            <a:r>
              <a:rPr lang="ru-RU" sz="900" dirty="0"/>
              <a:t> — 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63898" y="3007553"/>
            <a:ext cx="58487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Бюджетные ассигнования</a:t>
            </a:r>
            <a:r>
              <a:rPr lang="ru-RU" sz="900" u="sng" dirty="0">
                <a:solidFill>
                  <a:schemeClr val="bg1"/>
                </a:solidFill>
              </a:rPr>
              <a:t> </a:t>
            </a:r>
            <a:r>
              <a:rPr lang="ru-RU" sz="900" dirty="0">
                <a:solidFill>
                  <a:schemeClr val="bg1"/>
                </a:solidFill>
              </a:rPr>
              <a:t>-  предельные объемы денежных средств, предусмотренных в соответствующем финансовом году для исполнения бюджетных обязательств.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05601" y="2280887"/>
            <a:ext cx="559135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Бюджетная классификация</a:t>
            </a:r>
            <a:r>
              <a:rPr lang="ru-RU" sz="900" u="sng" dirty="0"/>
              <a:t> </a:t>
            </a:r>
            <a:r>
              <a:rPr lang="ru-RU" sz="900" dirty="0"/>
              <a:t>-  это группировка доходов, расходов и источников финансирования дефицитов бюджетов всех уровней бюджетной системы РФ видов государственного (муниципального) долга и государственных (муниципальных) активов, используемых для составления и исполнения бюджетов всех уровней бюджетной системы РФ и обеспечивающих сопоставимость показателей бюджетов всех уровней бюджетной системы РФ.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79717" y="3139658"/>
            <a:ext cx="56172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 smtClean="0"/>
              <a:t>Бюджетный кредит </a:t>
            </a:r>
            <a:r>
              <a:rPr lang="ru-RU" sz="900" b="1" i="1" dirty="0" smtClean="0"/>
              <a:t>- </a:t>
            </a:r>
            <a:r>
              <a:rPr lang="ru-RU" sz="900" dirty="0" smtClean="0"/>
              <a:t>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</a:t>
            </a:r>
          </a:p>
          <a:p>
            <a:endParaRPr lang="ru-RU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171091" y="3809072"/>
            <a:ext cx="56258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Бюджетная обеспеченность- </a:t>
            </a:r>
            <a:r>
              <a:rPr lang="ru-RU" sz="900" dirty="0"/>
              <a:t>это соотношение поступающих в бюджет доходов и расходов, если муниципальному образованию или субъекту РФ недостаточно собственных средств для покрытия расходов, то в таком случае выделяются дотации на выравнивание бюджетной обеспеченности из бюджета вышестоящего уровня.</a:t>
            </a:r>
          </a:p>
          <a:p>
            <a:endParaRPr lang="ru-RU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112137" y="4590853"/>
            <a:ext cx="5624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Бюджетная политика </a:t>
            </a:r>
            <a:r>
              <a:rPr lang="ru-RU" sz="900" b="1" i="1" dirty="0"/>
              <a:t>- </a:t>
            </a:r>
            <a:r>
              <a:rPr lang="ru-RU" sz="900" dirty="0"/>
              <a:t>это комплекс мер законодательных и исполнительных органов власти по вопросам регулирования бюджетных отношений с целью обеспечения интересов государства и общества.</a:t>
            </a:r>
          </a:p>
          <a:p>
            <a:endParaRPr lang="ru-RU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93446" y="5159652"/>
            <a:ext cx="564312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Бюджетный процесс- </a:t>
            </a:r>
            <a:r>
              <a:rPr lang="ru-RU" sz="900" dirty="0"/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  <a:r>
              <a:rPr lang="ru-RU" sz="900" b="1" i="1" dirty="0"/>
              <a:t> </a:t>
            </a:r>
            <a:endParaRPr lang="ru-RU" sz="900" dirty="0"/>
          </a:p>
          <a:p>
            <a:endParaRPr lang="ru-RU" sz="900" dirty="0"/>
          </a:p>
          <a:p>
            <a:endParaRPr lang="ru-RU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163897" y="6076190"/>
            <a:ext cx="557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Бюджетная система РФ- </a:t>
            </a:r>
            <a:r>
              <a:rPr lang="ru-RU" sz="900" dirty="0"/>
              <a:t>совокупность федерального, региональных и местных бюджетов, а также бюджетов государственных внебюджетных фондов. Такая совокупность регулируется нормами права России и ее субъектов.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7448" y="2439897"/>
            <a:ext cx="584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u="sng" dirty="0">
                <a:solidFill>
                  <a:schemeClr val="bg1"/>
                </a:solidFill>
              </a:rPr>
              <a:t>Дефицит бюджета </a:t>
            </a:r>
            <a:r>
              <a:rPr lang="ru-RU" sz="900" b="1" i="1" dirty="0">
                <a:solidFill>
                  <a:schemeClr val="bg1"/>
                </a:solidFill>
              </a:rPr>
              <a:t>- </a:t>
            </a:r>
            <a:r>
              <a:rPr lang="ru-RU" sz="900" dirty="0">
                <a:solidFill>
                  <a:schemeClr val="bg1"/>
                </a:solidFill>
              </a:rPr>
              <a:t>превышение расходов бюджета над его доходами.</a:t>
            </a:r>
          </a:p>
          <a:p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6952" y="1107087"/>
            <a:ext cx="5091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Долговые обязательства муниципального образования </a:t>
            </a:r>
            <a:r>
              <a:rPr lang="ru-RU" sz="900" b="1" i="1" dirty="0"/>
              <a:t>-</a:t>
            </a:r>
            <a:r>
              <a:rPr lang="ru-RU" sz="900" dirty="0"/>
              <a:t> обязательства муниципального образования перед физическими и юридическими лицами, и иными субъектами правового поля, включая обязательства по государственным гарантиям, предоставленным Российской Федерацией.</a:t>
            </a:r>
          </a:p>
          <a:p>
            <a:pPr algn="just"/>
            <a:endParaRPr lang="ru-RU" sz="900" dirty="0"/>
          </a:p>
        </p:txBody>
      </p:sp>
      <p:sp>
        <p:nvSpPr>
          <p:cNvPr id="21" name="TextBox 20"/>
          <p:cNvSpPr txBox="1"/>
          <p:nvPr/>
        </p:nvSpPr>
        <p:spPr>
          <a:xfrm>
            <a:off x="5805604" y="1823411"/>
            <a:ext cx="5168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Дорожный фонд </a:t>
            </a:r>
            <a:r>
              <a:rPr lang="ru-RU" sz="900" b="1" i="1" dirty="0"/>
              <a:t>- </a:t>
            </a:r>
            <a:r>
              <a:rPr lang="ru-RU" sz="900" dirty="0"/>
              <a:t>часть средств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</a:t>
            </a:r>
          </a:p>
          <a:p>
            <a:pPr algn="just"/>
            <a:endParaRPr lang="ru-RU" sz="900" dirty="0"/>
          </a:p>
        </p:txBody>
      </p:sp>
      <p:sp>
        <p:nvSpPr>
          <p:cNvPr id="22" name="TextBox 21"/>
          <p:cNvSpPr txBox="1"/>
          <p:nvPr/>
        </p:nvSpPr>
        <p:spPr>
          <a:xfrm>
            <a:off x="5850190" y="2653891"/>
            <a:ext cx="51082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Дотация</a:t>
            </a:r>
            <a:r>
              <a:rPr lang="ru-RU" sz="900" b="1" i="1" dirty="0"/>
              <a:t>- </a:t>
            </a:r>
            <a:r>
              <a:rPr lang="ru-RU" sz="900" dirty="0"/>
              <a:t>это форма межбюджетных трансфертов, предоставляемая на безвозмездной и безвозвратной основе без установления цели ее использования.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9116" y="3157370"/>
            <a:ext cx="516002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Доходы бюджета </a:t>
            </a:r>
            <a:r>
              <a:rPr lang="ru-RU" sz="900" b="1" i="1" dirty="0"/>
              <a:t>-</a:t>
            </a:r>
            <a:r>
              <a:rPr lang="ru-RU" sz="900" dirty="0"/>
              <a:t>денежные средства, поступающие в бюджет в безвозмездном и безвозвратном порядке в соответствии с законодательством Российской Федерации в распоряжение органов государственной власти Российской Федерации, органов государственной власти субъектов Российской Федерации и органов местного самоуправления, за исключением средств, являющихся источниками финансирования дефицита бюджета.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83257" y="4187117"/>
            <a:ext cx="5134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Иные межбюджетные трансферты</a:t>
            </a:r>
            <a:r>
              <a:rPr lang="ru-RU" sz="900" dirty="0"/>
              <a:t>- средства, предоставляемые одним бюджетом бюджетной системы РФ другому бюджету в целях </a:t>
            </a:r>
            <a:r>
              <a:rPr lang="ru-RU" sz="900" dirty="0" err="1"/>
              <a:t>софинансирования</a:t>
            </a:r>
            <a:r>
              <a:rPr lang="ru-RU" sz="900" dirty="0"/>
              <a:t> расходных обязательств соответствующего бюджета. Иные межбюджетные трансферты могут быть предоставлены для </a:t>
            </a:r>
            <a:r>
              <a:rPr lang="ru-RU" sz="900" dirty="0" err="1"/>
              <a:t>софинансирования</a:t>
            </a:r>
            <a:r>
              <a:rPr lang="ru-RU" sz="900" dirty="0"/>
              <a:t> расходных обязательств в полном объёме, без условий долевого </a:t>
            </a:r>
            <a:r>
              <a:rPr lang="ru-RU" sz="900" dirty="0" err="1"/>
              <a:t>софинансирования</a:t>
            </a:r>
            <a:r>
              <a:rPr lang="ru-RU" sz="900" dirty="0"/>
              <a:t>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96204" y="5032027"/>
            <a:ext cx="51686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Источники бюджета </a:t>
            </a:r>
            <a:r>
              <a:rPr lang="ru-RU" sz="900" b="1" i="1" dirty="0"/>
              <a:t>-</a:t>
            </a:r>
            <a:r>
              <a:rPr lang="ru-RU" sz="900" dirty="0"/>
              <a:t> это те источники, за счет которых пополняется бюджет муниципального образования.</a:t>
            </a:r>
          </a:p>
          <a:p>
            <a:pPr algn="just"/>
            <a:endParaRPr lang="ru-RU" sz="900" dirty="0"/>
          </a:p>
        </p:txBody>
      </p:sp>
      <p:sp>
        <p:nvSpPr>
          <p:cNvPr id="27" name="TextBox 26"/>
          <p:cNvSpPr txBox="1"/>
          <p:nvPr/>
        </p:nvSpPr>
        <p:spPr>
          <a:xfrm>
            <a:off x="5909116" y="5424442"/>
            <a:ext cx="517298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Классификация расходов</a:t>
            </a:r>
            <a:r>
              <a:rPr lang="ru-RU" sz="900" u="sng" dirty="0"/>
              <a:t> </a:t>
            </a:r>
            <a:r>
              <a:rPr lang="ru-RU" sz="900" b="1" i="1" u="sng" dirty="0"/>
              <a:t>РФ</a:t>
            </a:r>
            <a:r>
              <a:rPr lang="ru-RU" sz="900" u="sng" dirty="0"/>
              <a:t> </a:t>
            </a:r>
            <a:r>
              <a:rPr lang="ru-RU" sz="900" dirty="0"/>
              <a:t>- является группировкой расходов бюджетов бюджетной системы РФ и отражает направление бюджетных средств на выполнение федеральными органами государственной власти, органами государственной власти субъектов РФ, органами местного самоуправления (муниципальными органами) и органами управления государственными внебюджетными фондами основных функций, решение социально-экономических задач.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857" y="210314"/>
            <a:ext cx="9692640" cy="591772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ГЛОССАРИЙ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459910"/>
              </p:ext>
            </p:extLst>
          </p:nvPr>
        </p:nvGraphicFramePr>
        <p:xfrm>
          <a:off x="8020655" y="4048873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9384" y="1120944"/>
            <a:ext cx="5503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Межбюджетные отношения </a:t>
            </a:r>
            <a:r>
              <a:rPr lang="ru-RU" sz="900" dirty="0"/>
              <a:t>-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endParaRPr lang="ru-RU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94861" y="1697653"/>
            <a:ext cx="55381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Межбюджетные трансферты </a:t>
            </a:r>
            <a:r>
              <a:rPr lang="ru-RU" sz="900" dirty="0"/>
              <a:t>-</a:t>
            </a:r>
            <a:r>
              <a:rPr lang="ru-RU" sz="900" b="1" i="1" dirty="0"/>
              <a:t> </a:t>
            </a:r>
            <a:r>
              <a:rPr lang="ru-RU" sz="900" dirty="0"/>
              <a:t>средства, предоставляемые одним бюджетом бюджетной системы Российской Федерации другому бюджету.</a:t>
            </a:r>
          </a:p>
          <a:p>
            <a:endParaRPr lang="ru-RU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68869" y="2143210"/>
            <a:ext cx="5564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Муниципальный долг </a:t>
            </a:r>
            <a:r>
              <a:rPr lang="ru-RU" sz="900" dirty="0"/>
              <a:t>-</a:t>
            </a:r>
            <a:r>
              <a:rPr lang="ru-RU" sz="900" b="1" i="1" dirty="0"/>
              <a:t> </a:t>
            </a:r>
            <a:r>
              <a:rPr lang="ru-RU" sz="900" dirty="0"/>
              <a:t>обязательства, возникающие из муниципальных 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РФ, принятые на себя муниципальным образованием.</a:t>
            </a:r>
          </a:p>
          <a:p>
            <a:pPr algn="just"/>
            <a:endParaRPr lang="ru-RU" sz="900" dirty="0"/>
          </a:p>
          <a:p>
            <a:pPr algn="just"/>
            <a:endParaRPr lang="ru-RU" sz="900" dirty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3089" y="2750430"/>
            <a:ext cx="5589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Муниципальные программы</a:t>
            </a:r>
            <a:r>
              <a:rPr lang="ru-RU" sz="900" u="sng" dirty="0"/>
              <a:t> </a:t>
            </a:r>
            <a:r>
              <a:rPr lang="ru-RU" sz="900" dirty="0"/>
              <a:t>- это специально разработанные планы и проекты, направленные на улучшение жизни населения в конкретных муниципалитетах. Они представляют собой систематическое управление и координацию деятельности городского или сельского самоуправления, направленные на достижение конкретных целей и решение задач общественного значения.</a:t>
            </a:r>
          </a:p>
          <a:p>
            <a:endParaRPr lang="ru-RU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60289" y="3474523"/>
            <a:ext cx="557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Налоговые доходы</a:t>
            </a:r>
            <a:r>
              <a:rPr lang="ru-RU" sz="900" u="sng" dirty="0"/>
              <a:t> </a:t>
            </a:r>
            <a:r>
              <a:rPr lang="ru-RU" sz="900" dirty="0"/>
              <a:t>– это доходы от федеральных налогов и сборов, том числе от налогов, предусмотренных специальными налоговыми режимами, региональных налогов, местных налогов и сборов, а также пеней и штрафов по ним.</a:t>
            </a:r>
          </a:p>
          <a:p>
            <a:endParaRPr lang="ru-RU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51715" y="3972511"/>
            <a:ext cx="558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Налоговая политика </a:t>
            </a:r>
            <a:r>
              <a:rPr lang="ru-RU" sz="900" dirty="0"/>
              <a:t>-</a:t>
            </a:r>
            <a:r>
              <a:rPr lang="ru-RU" sz="900" b="1" i="1" dirty="0"/>
              <a:t> </a:t>
            </a:r>
            <a:r>
              <a:rPr lang="ru-RU" sz="900" dirty="0"/>
              <a:t>представляет собой совокупность экономических, финансовых и правовых мер органов местного самоуправления по формированию налоговой системы территории в целях обеспечения финансовых потребностей муниципалитета, отдельных социальных групп общества, а также развития экономики территории за счет перераспределения финансовых ресурсов.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808" y="4746779"/>
            <a:ext cx="55727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Неналоговые доходы</a:t>
            </a:r>
            <a:r>
              <a:rPr lang="ru-RU" sz="900" u="sng" dirty="0"/>
              <a:t>- </a:t>
            </a:r>
            <a:r>
              <a:rPr lang="ru-RU" sz="900" dirty="0"/>
              <a:t>это доходы бюджета не связанные с поступлением налогов и сборов, предусмотренных налоговым кодексом Российской Федерации.</a:t>
            </a:r>
          </a:p>
          <a:p>
            <a:endParaRPr lang="ru-RU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103491" y="5104009"/>
            <a:ext cx="58487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u="sng" dirty="0"/>
              <a:t>Профицит бюджета- </a:t>
            </a:r>
            <a:r>
              <a:rPr lang="ru-RU" sz="900" dirty="0"/>
              <a:t>превышение доходов бюджета над его расходами.</a:t>
            </a:r>
          </a:p>
          <a:p>
            <a:endParaRPr lang="ru-RU" sz="900" dirty="0"/>
          </a:p>
          <a:p>
            <a:endParaRPr lang="ru-RU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5916262" y="1155238"/>
            <a:ext cx="5047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Субвенции местным бюджетам из областного бюджета </a:t>
            </a:r>
            <a:r>
              <a:rPr lang="ru-RU" sz="900" dirty="0"/>
              <a:t>- межбюджетные трансферты, предоставляемые местным бюджетам в целях финансового обеспечения расходных обязательств муниципальных образований, возникающих при выполнении государственных полномочий РФ, субъектов РФ, переданных для осуществления органами местного самоуправления в установленном порядке.</a:t>
            </a:r>
          </a:p>
          <a:p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16262" y="1958544"/>
            <a:ext cx="51600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Субсидии местным бюджетам из областного бюджета</a:t>
            </a:r>
            <a:r>
              <a:rPr lang="ru-RU" sz="900" u="sng" dirty="0"/>
              <a:t> </a:t>
            </a:r>
            <a:r>
              <a:rPr lang="ru-RU" sz="900" dirty="0"/>
              <a:t>– межбюджетные трансферты, предоставляемые местным бюджетам в целях </a:t>
            </a:r>
            <a:r>
              <a:rPr lang="ru-RU" sz="900" dirty="0" err="1"/>
              <a:t>софинансирования</a:t>
            </a:r>
            <a:r>
              <a:rPr lang="ru-RU" sz="900" dirty="0"/>
              <a:t> расходных обязательств, возникающих при выполнении полномочий органов местного самоуправления по вопросам местного значения.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225" y="5357924"/>
            <a:ext cx="554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Расходы бюджета</a:t>
            </a:r>
            <a:r>
              <a:rPr lang="ru-RU" sz="900" u="sng" dirty="0"/>
              <a:t> </a:t>
            </a:r>
            <a:r>
              <a:rPr lang="ru-RU" sz="900" dirty="0"/>
              <a:t>- выплачиваемые из бюджета денежные средства, за исключением средств, являющихся в соответствии с настоящим Кодексом источниками финансирования дефицита бюджета.</a:t>
            </a:r>
          </a:p>
          <a:p>
            <a:pPr algn="just"/>
            <a:endParaRPr lang="ru-RU" sz="900" dirty="0"/>
          </a:p>
        </p:txBody>
      </p:sp>
      <p:sp>
        <p:nvSpPr>
          <p:cNvPr id="29" name="TextBox 28"/>
          <p:cNvSpPr txBox="1"/>
          <p:nvPr/>
        </p:nvSpPr>
        <p:spPr>
          <a:xfrm>
            <a:off x="86213" y="5861378"/>
            <a:ext cx="5589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Расходные обязательства</a:t>
            </a:r>
            <a:r>
              <a:rPr lang="ru-RU" sz="900" u="sng" dirty="0"/>
              <a:t> </a:t>
            </a:r>
            <a:r>
              <a:rPr lang="ru-RU" sz="900" dirty="0"/>
              <a:t>– ряд обязанностей РФ, субъектов РФ, муниципальных образований на предоставление физическому или юридическому лицу, органу государственной власти, органу местного самоуправления, иностранной стране, международной компании и иному субъекту международного права средств определенного бюджета, государственных внебюджетных фондов или территориальных государственных внебюджетных фондов. 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42142" y="2621606"/>
            <a:ext cx="51341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/>
              <a:t>Условно утверждаемые расходы </a:t>
            </a:r>
            <a:r>
              <a:rPr lang="ru-RU" sz="900" b="1" i="1" dirty="0"/>
              <a:t>-</a:t>
            </a:r>
            <a:r>
              <a:rPr lang="ru-RU" sz="900" dirty="0"/>
              <a:t>  это средства, предусмотренные в расходной части бюджета, но не распределены в плановом периоде по разделам, подразделам и видам расходов, которые позволяют создать определённый резерв денежных средств на случай непредвиденного сокращения доходов.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2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11" y="98227"/>
            <a:ext cx="9692640" cy="857069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ОСНОВНЫЕ ПОКАЗАТЕЛИ ПРОГНОЗА СОЦИАЛЬНО-ЭКОНОМИЧЕСКОГО РАЗВИТИЯ</a:t>
            </a:r>
            <a:endParaRPr lang="ru-RU" sz="2400" b="1" i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077867" y="3570514"/>
            <a:ext cx="26841" cy="3287486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13211" y="3570514"/>
            <a:ext cx="11965578" cy="1741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3211" y="921624"/>
            <a:ext cx="54249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i="1" dirty="0"/>
              <a:t>Прогноз социально-экономического развития (СЭР) -это документ в котором систематизирована, научно обоснована информация о направлениях социально-экономического развития того или иного экономического субъекта на прогнозируемый период.</a:t>
            </a:r>
            <a:endParaRPr lang="ru-RU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107254" y="2034546"/>
            <a:ext cx="50658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i="1" dirty="0" smtClean="0"/>
              <a:t>Социально- экономические прогнозы </a:t>
            </a:r>
            <a:r>
              <a:rPr lang="ru-RU" sz="1350" i="1" dirty="0"/>
              <a:t>разрабатываются, опираясь на комплексный анализ: демографической ситуации, структуры общества, валового регионального продукта, внешней политики государства, иных факторов</a:t>
            </a:r>
            <a:r>
              <a:rPr lang="ru-RU" sz="1350" dirty="0" smtClean="0"/>
              <a:t>. </a:t>
            </a:r>
            <a:r>
              <a:rPr lang="ru-RU" sz="1350" i="1" dirty="0" smtClean="0"/>
              <a:t>Показатели СЭР используются при составлении проекта бюджета на очередной финансовый год и плановый период.</a:t>
            </a:r>
            <a:endParaRPr lang="ru-RU" sz="1350" i="1" dirty="0"/>
          </a:p>
        </p:txBody>
      </p:sp>
      <p:pic>
        <p:nvPicPr>
          <p:cNvPr id="11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583635" y="4337109"/>
            <a:ext cx="846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в сопоставимых ценах, в % к предыдущему году</a:t>
            </a:r>
            <a:endParaRPr lang="ru-RU" sz="9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583635" y="5597146"/>
            <a:ext cx="69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в ценах соответствующих лет, млн. рублей </a:t>
            </a:r>
            <a:endParaRPr lang="ru-RU" sz="900" i="1" dirty="0"/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180046"/>
              </p:ext>
            </p:extLst>
          </p:nvPr>
        </p:nvGraphicFramePr>
        <p:xfrm>
          <a:off x="96759" y="3810054"/>
          <a:ext cx="5035198" cy="3065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61431" y="4364766"/>
            <a:ext cx="124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индекс производства, в % к предыдущему году</a:t>
            </a:r>
            <a:endParaRPr lang="ru-RU" sz="9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72048" y="5907905"/>
            <a:ext cx="13023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в ценах соответствующих лет млн. рублей</a:t>
            </a:r>
            <a:endParaRPr lang="ru-RU" sz="9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891842" y="2278639"/>
            <a:ext cx="5175849" cy="108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53819" y="923192"/>
            <a:ext cx="5175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i="1" dirty="0" smtClean="0"/>
              <a:t>Прогноз СЭР на 2025 год и на период до 2027 года утвержден распоряжением Администрации Одесского муниципального района Омской области от 08.11.2024 №204</a:t>
            </a:r>
            <a:endParaRPr lang="ru-RU" sz="135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53819" y="2047982"/>
            <a:ext cx="517543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i="1" dirty="0" smtClean="0"/>
              <a:t>Для проекта бюджета на 2025-2027 годы используется первый вариант прогноза СЭР, предусматривающий </a:t>
            </a:r>
            <a:r>
              <a:rPr lang="ru-RU" sz="1350" i="1" dirty="0"/>
              <a:t>сохранение основных тенденций развития отдельных отраслей экономики и социальной сферы, отсутствие значительных внешнеэкономических негативных явлений.</a:t>
            </a:r>
          </a:p>
          <a:p>
            <a:pPr algn="just"/>
            <a:endParaRPr lang="ru-RU" sz="1350" i="1" dirty="0"/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145261"/>
              </p:ext>
            </p:extLst>
          </p:nvPr>
        </p:nvGraphicFramePr>
        <p:xfrm>
          <a:off x="189431" y="3634984"/>
          <a:ext cx="4572000" cy="3223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3864132"/>
              </p:ext>
            </p:extLst>
          </p:nvPr>
        </p:nvGraphicFramePr>
        <p:xfrm>
          <a:off x="-346582" y="4297122"/>
          <a:ext cx="5218630" cy="855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540224"/>
              </p:ext>
            </p:extLst>
          </p:nvPr>
        </p:nvGraphicFramePr>
        <p:xfrm>
          <a:off x="6133098" y="3587931"/>
          <a:ext cx="4657725" cy="3326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5037215"/>
              </p:ext>
            </p:extLst>
          </p:nvPr>
        </p:nvGraphicFramePr>
        <p:xfrm>
          <a:off x="6286602" y="4064803"/>
          <a:ext cx="4610100" cy="1085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8154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214512" y="2050181"/>
            <a:ext cx="11916" cy="480781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104775" y="4185530"/>
            <a:ext cx="12000411" cy="10082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76122" y="133939"/>
            <a:ext cx="9934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ОСНОВНЫЕ ПОКАЗАТЕЛИ ПРОГНОЗА СОЦИАЛЬНО-ЭКОНОМИЧЕСКОГО РАЗВИТИЯ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917072" y="3210004"/>
            <a:ext cx="13023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в ценах соответствующих лет млн. рублей</a:t>
            </a:r>
            <a:endParaRPr lang="ru-RU" sz="9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18232" y="1713881"/>
            <a:ext cx="1262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в сопоставимых ценах, в % к предыдущему году</a:t>
            </a:r>
            <a:endParaRPr lang="ru-RU" sz="9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55775" y="5761618"/>
            <a:ext cx="130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тыс. кв. м. общей площади</a:t>
            </a:r>
            <a:endParaRPr lang="ru-RU" sz="9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208084" y="2801211"/>
            <a:ext cx="1093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в ценах соответствующих лет млн. рублей</a:t>
            </a:r>
            <a:endParaRPr lang="ru-RU" sz="9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168332" y="1756116"/>
            <a:ext cx="1262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в сопоставимых ценах, в % к предыдущему году</a:t>
            </a:r>
            <a:endParaRPr lang="ru-RU" sz="9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208084" y="5829315"/>
            <a:ext cx="1145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в ценах соответствующих лет млн. рублей</a:t>
            </a:r>
            <a:endParaRPr lang="ru-RU" sz="900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9953796" y="4589996"/>
            <a:ext cx="1262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в сопоставимых ценах, в % к предыдущему году</a:t>
            </a:r>
            <a:endParaRPr lang="ru-RU" sz="900" i="1" dirty="0"/>
          </a:p>
        </p:txBody>
      </p:sp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02896"/>
              </p:ext>
            </p:extLst>
          </p:nvPr>
        </p:nvGraphicFramePr>
        <p:xfrm>
          <a:off x="176122" y="885825"/>
          <a:ext cx="4572000" cy="3309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630823"/>
              </p:ext>
            </p:extLst>
          </p:nvPr>
        </p:nvGraphicFramePr>
        <p:xfrm>
          <a:off x="-208881" y="1684687"/>
          <a:ext cx="4815179" cy="115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4618995"/>
              </p:ext>
            </p:extLst>
          </p:nvPr>
        </p:nvGraphicFramePr>
        <p:xfrm>
          <a:off x="358642" y="4211982"/>
          <a:ext cx="4572000" cy="2845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8601729"/>
              </p:ext>
            </p:extLst>
          </p:nvPr>
        </p:nvGraphicFramePr>
        <p:xfrm>
          <a:off x="6351085" y="964936"/>
          <a:ext cx="4177674" cy="326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9289094"/>
              </p:ext>
            </p:extLst>
          </p:nvPr>
        </p:nvGraphicFramePr>
        <p:xfrm>
          <a:off x="6118708" y="2064034"/>
          <a:ext cx="4585192" cy="651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7736964"/>
              </p:ext>
            </p:extLst>
          </p:nvPr>
        </p:nvGraphicFramePr>
        <p:xfrm>
          <a:off x="6214512" y="4244751"/>
          <a:ext cx="4314247" cy="2739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352235"/>
              </p:ext>
            </p:extLst>
          </p:nvPr>
        </p:nvGraphicFramePr>
        <p:xfrm>
          <a:off x="5903281" y="4893051"/>
          <a:ext cx="4809580" cy="97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3728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214512" y="2050181"/>
            <a:ext cx="11916" cy="480781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104775" y="4185530"/>
            <a:ext cx="12000411" cy="10082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33328" y="387862"/>
            <a:ext cx="9934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ОСНОВНЫЕ ПОКАЗАТЕЛИ ПРОГНОЗА СОЦИАЛЬНО-ЭКОНОМИЧЕСКОГО РАЗВИТИЯ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9685" y="1364746"/>
            <a:ext cx="4972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Финансовый результат и прибыль организаций</a:t>
            </a:r>
            <a:endParaRPr lang="ru-RU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75476" y="3014386"/>
            <a:ext cx="15113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прибыль прибыльных организаций,</a:t>
            </a:r>
          </a:p>
          <a:p>
            <a:r>
              <a:rPr lang="ru-RU" sz="900" b="1" i="1" dirty="0" smtClean="0"/>
              <a:t> млн. рублей</a:t>
            </a:r>
            <a:endParaRPr lang="ru-RU" sz="9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75476" y="1789999"/>
            <a:ext cx="15032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финансовый результат организаций,               млн. рублей</a:t>
            </a:r>
            <a:endParaRPr lang="ru-RU" sz="9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01649" y="1311119"/>
            <a:ext cx="4972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Занятость и безработица</a:t>
            </a:r>
            <a:endParaRPr lang="ru-RU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162522" y="2666063"/>
            <a:ext cx="1166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/>
              <a:t>численность экономически активного населения (среднегодовая</a:t>
            </a:r>
            <a:r>
              <a:rPr lang="ru-RU" sz="900" b="1" i="1" dirty="0" smtClean="0"/>
              <a:t>) тыс</a:t>
            </a:r>
            <a:r>
              <a:rPr lang="ru-RU" sz="900" b="1" i="1" dirty="0"/>
              <a:t>. человек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56897" y="1738100"/>
            <a:ext cx="3886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уровень зарегистрированной безработицы (среднегодовой),                                        в % от численности экономически активного населения</a:t>
            </a:r>
            <a:endParaRPr lang="ru-RU" sz="900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708796" y="4585833"/>
            <a:ext cx="6148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рублей в месяц</a:t>
            </a:r>
            <a:endParaRPr lang="ru-RU" sz="900" b="1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104775" y="4212481"/>
            <a:ext cx="4972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Заработная плата и индекс потребительский цен</a:t>
            </a:r>
            <a:endParaRPr lang="ru-RU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602867" y="5804669"/>
            <a:ext cx="1623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среднемесячная номинальная начисленная заработная плата, рублей</a:t>
            </a:r>
            <a:endParaRPr lang="ru-RU" sz="900" b="1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4544395" y="4673554"/>
            <a:ext cx="17217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индекс </a:t>
            </a:r>
            <a:r>
              <a:rPr lang="ru-RU" sz="900" b="1" i="1" dirty="0"/>
              <a:t>потребительских цен на товары и платные услуги </a:t>
            </a:r>
            <a:r>
              <a:rPr lang="ru-RU" sz="900" b="1" i="1" dirty="0" smtClean="0"/>
              <a:t>населению, декабрь в % к декабрю предыдущего года</a:t>
            </a:r>
            <a:endParaRPr lang="ru-RU" sz="900" b="1" i="1" dirty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6201675" y="5514653"/>
            <a:ext cx="5121991" cy="879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688961" y="5587167"/>
            <a:ext cx="76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тыс. человек</a:t>
            </a:r>
            <a:endParaRPr lang="ru-RU" sz="900" b="1" i="1" dirty="0"/>
          </a:p>
        </p:txBody>
      </p:sp>
      <p:graphicFrame>
        <p:nvGraphicFramePr>
          <p:cNvPr id="40" name="Диаграмма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8786484"/>
              </p:ext>
            </p:extLst>
          </p:nvPr>
        </p:nvGraphicFramePr>
        <p:xfrm>
          <a:off x="279390" y="2503180"/>
          <a:ext cx="4572000" cy="1556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1" name="Диаграмма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35088"/>
              </p:ext>
            </p:extLst>
          </p:nvPr>
        </p:nvGraphicFramePr>
        <p:xfrm>
          <a:off x="202404" y="1528913"/>
          <a:ext cx="4901690" cy="1233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2" name="Диаграмма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947399"/>
              </p:ext>
            </p:extLst>
          </p:nvPr>
        </p:nvGraphicFramePr>
        <p:xfrm>
          <a:off x="38677" y="5461807"/>
          <a:ext cx="4572000" cy="1223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3" name="Диаграмма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4968437"/>
              </p:ext>
            </p:extLst>
          </p:nvPr>
        </p:nvGraphicFramePr>
        <p:xfrm>
          <a:off x="-288563" y="4487094"/>
          <a:ext cx="5070113" cy="166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4" name="Диаграмма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164728"/>
              </p:ext>
            </p:extLst>
          </p:nvPr>
        </p:nvGraphicFramePr>
        <p:xfrm>
          <a:off x="6239265" y="2293642"/>
          <a:ext cx="4142475" cy="1806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5" name="Диаграмма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3713218"/>
              </p:ext>
            </p:extLst>
          </p:nvPr>
        </p:nvGraphicFramePr>
        <p:xfrm>
          <a:off x="5826258" y="2120417"/>
          <a:ext cx="4572000" cy="586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2759044"/>
              </p:ext>
            </p:extLst>
          </p:nvPr>
        </p:nvGraphicFramePr>
        <p:xfrm>
          <a:off x="6489047" y="4103972"/>
          <a:ext cx="4572000" cy="149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009097"/>
              </p:ext>
            </p:extLst>
          </p:nvPr>
        </p:nvGraphicFramePr>
        <p:xfrm>
          <a:off x="6556897" y="5483885"/>
          <a:ext cx="4572000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36371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845" y="-150710"/>
            <a:ext cx="9692640" cy="1325562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ОСНОВНЫЕ НАПРАВЛЕНИЯ БЮДЖЕТНОЙ И НАЛОГОВОЙ ПОЛИТИКИ</a:t>
            </a:r>
            <a:endParaRPr lang="ru-RU" sz="24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794" y="1611321"/>
            <a:ext cx="11230689" cy="3668045"/>
          </a:xfrm>
        </p:spPr>
        <p:txBody>
          <a:bodyPr numCol="2"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000" b="1" dirty="0" smtClean="0"/>
              <a:t>обеспечение </a:t>
            </a:r>
            <a:r>
              <a:rPr lang="ru-RU" sz="1000" b="1" dirty="0"/>
              <a:t>долгосрочной сбалансированности и </a:t>
            </a:r>
            <a:r>
              <a:rPr lang="ru-RU" sz="1000" b="1" dirty="0" smtClean="0"/>
              <a:t>финансовой    </a:t>
            </a:r>
            <a:r>
              <a:rPr lang="ru-RU" sz="1000" b="1" dirty="0"/>
              <a:t>устойчивости бюджета муниципального района в условиях </a:t>
            </a:r>
            <a:r>
              <a:rPr lang="ru-RU" sz="1000" b="1" dirty="0" smtClean="0"/>
              <a:t>сдержанной  </a:t>
            </a:r>
            <a:r>
              <a:rPr lang="ru-RU" sz="1000" b="1" dirty="0"/>
              <a:t>динамики доходных источников;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000" b="1" dirty="0" smtClean="0"/>
              <a:t> </a:t>
            </a:r>
            <a:r>
              <a:rPr lang="ru-RU" sz="1000" b="1" dirty="0"/>
              <a:t>повышение эффективности расходов бюджета муниципального района</a:t>
            </a:r>
            <a:r>
              <a:rPr lang="ru-RU" sz="1000" b="1" dirty="0" smtClean="0"/>
              <a:t>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000" b="1" dirty="0"/>
              <a:t>повышение эффективности межбюджетных отношений с муниципальными образованиями Одесского муниципального района Омской </a:t>
            </a:r>
            <a:r>
              <a:rPr lang="ru-RU" sz="1000" b="1" dirty="0" smtClean="0"/>
              <a:t>области;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000" b="1" dirty="0" smtClean="0"/>
              <a:t>обеспечение </a:t>
            </a:r>
            <a:r>
              <a:rPr lang="ru-RU" sz="1000" b="1" dirty="0"/>
              <a:t>открытости и прозрачности бюджетного процесса;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000" b="1" dirty="0" smtClean="0"/>
              <a:t> </a:t>
            </a:r>
            <a:r>
              <a:rPr lang="ru-RU" sz="1000" b="1" dirty="0"/>
              <a:t>реализация мероприятий, направленных на развитие на территории Одесского муниципального района Омской области механизмов инициативного бюджетирования;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000" b="1" dirty="0" smtClean="0"/>
              <a:t>повышение </a:t>
            </a:r>
            <a:r>
              <a:rPr lang="ru-RU" sz="1000" b="1" dirty="0"/>
              <a:t>уровня финансовой грамотности населения Одесского муниципального района Омской области;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000" b="1" dirty="0" smtClean="0"/>
              <a:t>сохранение достигнутого уровня соотношения между уровнем оплаты труда</a:t>
            </a:r>
            <a:r>
              <a:rPr lang="ru-RU" sz="1000" b="1" dirty="0" smtClean="0">
                <a:solidFill>
                  <a:schemeClr val="bg1"/>
                </a:solidFill>
              </a:rPr>
              <a:t> </a:t>
            </a:r>
            <a:r>
              <a:rPr lang="ru-RU" sz="1000" b="1" dirty="0"/>
              <a:t>отдельных категорий работников бюджетной сферы, определенных в указах Президента Российской и уровнем среднемесячного дохода от трудовой деятельности в Омской области;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000" b="1" dirty="0" smtClean="0"/>
              <a:t>развитие социальной инфраструктуры путем строительства и реконструкции, проведения ремонтных работ объектов дошкольных и общеобразовательных организаций, объектов спортивного назначения;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000" b="1" dirty="0" smtClean="0"/>
              <a:t>осуществление поддержки сельского хозяйства и развитие сельских территорий;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000" b="1" dirty="0" smtClean="0"/>
              <a:t> </a:t>
            </a:r>
            <a:r>
              <a:rPr lang="ru-RU" sz="1000" b="1" dirty="0"/>
              <a:t>обеспечение эффективности функционирования дорожной инфраструктуры, повышения качественных характеристик сети автомобильных дорог и безопасности дорожного движения;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000" b="1" dirty="0" smtClean="0"/>
              <a:t>обеспечение </a:t>
            </a:r>
            <a:r>
              <a:rPr lang="ru-RU" sz="1000" b="1" dirty="0"/>
              <a:t>муниципального финансового контроля за эффективным использованием бюджетных </a:t>
            </a:r>
            <a:r>
              <a:rPr lang="ru-RU" sz="1000" b="1" dirty="0" smtClean="0"/>
              <a:t>средств;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000" b="1" dirty="0"/>
              <a:t>осуществление муниципальными органами Одесского муниципального района Омской области ведомственного контроля за соблюдением законодательства Российской Федерации и иных нормативных правовых актов в отношении подведомственных учреждений.</a:t>
            </a:r>
          </a:p>
          <a:p>
            <a:endParaRPr lang="ru-RU" sz="1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7125" y="1270617"/>
            <a:ext cx="7471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ОСНОВНЫЕ НАПРАВЛЕНИЯ БЮДЖЕТНОЙ ПОЛИТИКИ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05324" y="5438836"/>
            <a:ext cx="7471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ОСНОВНЫЕ НАПРАВЛЕНИЯ НАЛОГОВОЙ ПОЛИТИКИ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788492"/>
            <a:ext cx="11101293" cy="116955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000" b="1" dirty="0"/>
              <a:t>укрепление доходной базы консолидированного </a:t>
            </a:r>
            <a:r>
              <a:rPr lang="ru-RU" sz="1000" b="1" dirty="0" smtClean="0"/>
              <a:t>бюджета района с </a:t>
            </a:r>
            <a:r>
              <a:rPr lang="ru-RU" sz="1000" b="1" dirty="0"/>
              <a:t>учетом изменения параметров налоговой системы</a:t>
            </a:r>
            <a:r>
              <a:rPr lang="ru-RU" sz="1000" b="1" dirty="0" smtClean="0"/>
              <a:t>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ru-RU" sz="1000" b="1" dirty="0"/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000" b="1" dirty="0" smtClean="0"/>
              <a:t>содействие </a:t>
            </a:r>
            <a:r>
              <a:rPr lang="ru-RU" sz="1000" b="1" dirty="0"/>
              <a:t>развитию субъектов малого и среднего предпринимательства на территории </a:t>
            </a:r>
            <a:r>
              <a:rPr lang="ru-RU" sz="1000" b="1" dirty="0" smtClean="0"/>
              <a:t>муниципального </a:t>
            </a:r>
            <a:r>
              <a:rPr lang="ru-RU" sz="1000" b="1" dirty="0"/>
              <a:t>района </a:t>
            </a:r>
            <a:r>
              <a:rPr lang="ru-RU" sz="1000" b="1" dirty="0" smtClean="0"/>
              <a:t>и </a:t>
            </a:r>
            <a:r>
              <a:rPr lang="ru-RU" sz="1000" b="1" dirty="0"/>
              <a:t>повышению предпринимательской активности</a:t>
            </a:r>
            <a:r>
              <a:rPr lang="ru-RU" sz="1000" b="1" dirty="0" smtClean="0"/>
              <a:t>;</a:t>
            </a:r>
          </a:p>
          <a:p>
            <a:pPr algn="just"/>
            <a:endParaRPr lang="ru-RU" sz="1000" b="1" dirty="0"/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000" b="1" dirty="0" smtClean="0"/>
              <a:t>проведение </a:t>
            </a:r>
            <a:r>
              <a:rPr lang="ru-RU" sz="1000" b="1" dirty="0"/>
              <a:t>мониторинга изменений в налоговом законодательстве Российской Федерации, при необходимости приведение в соответствии с ним нормативных правовых актов Одесского муниципального района Омской области.</a:t>
            </a:r>
          </a:p>
          <a:p>
            <a:endParaRPr lang="ru-RU" dirty="0"/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34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Вид</Template>
  <TotalTime>17896</TotalTime>
  <Words>7666</Words>
  <Application>Microsoft Office PowerPoint</Application>
  <PresentationFormat>Широкоэкранный</PresentationFormat>
  <Paragraphs>1357</Paragraphs>
  <Slides>56</Slides>
  <Notes>34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8" baseType="lpstr">
      <vt:lpstr>Arial</vt:lpstr>
      <vt:lpstr>Calibri</vt:lpstr>
      <vt:lpstr>Cambria</vt:lpstr>
      <vt:lpstr>Century Schoolbook</vt:lpstr>
      <vt:lpstr>Courier New</vt:lpstr>
      <vt:lpstr>Times New Roman</vt:lpstr>
      <vt:lpstr>Trebuchet MS</vt:lpstr>
      <vt:lpstr>Wingdings</vt:lpstr>
      <vt:lpstr>Wingdings 2</vt:lpstr>
      <vt:lpstr>View</vt:lpstr>
      <vt:lpstr>Acrobat Document</vt:lpstr>
      <vt:lpstr>Документ Microsoft Word</vt:lpstr>
      <vt:lpstr>БЮДЖЕТ ДЛЯ ГРАЖДАН</vt:lpstr>
      <vt:lpstr>Презентация PowerPoint</vt:lpstr>
      <vt:lpstr>СОДЕРЖАНИЕ:</vt:lpstr>
      <vt:lpstr>КРАТКАЯ ИНФОРМАЦИЯ ОБ ОДЕССКОМ МУНИЦИПАЛЬНОМ РАЙОНЕ ОМСКОЙ ОБЛАСТИ </vt:lpstr>
      <vt:lpstr>БЮДЖЕТНЫЙ ПРОЦЕСС- комплекс действий уполномоченных органов власти, начиная от составления проекта бюджета, его утверждения, фактического исполнения и заканчивая контролем за обеспечением уполномоченными органами соблюдения бюджетного законодательства в процессе всех этих действий. </vt:lpstr>
      <vt:lpstr>ОСНОВНЫЕ ПОКАЗАТЕЛИ ПРОГНОЗА СОЦИАЛЬНО-ЭКОНОМИЧЕСКОГО РАЗВИТИЯ</vt:lpstr>
      <vt:lpstr>Презентация PowerPoint</vt:lpstr>
      <vt:lpstr>Презентация PowerPoint</vt:lpstr>
      <vt:lpstr>ОСНОВНЫЕ НАПРАВЛЕНИЯ БЮДЖЕТНОЙ И НАЛОГОВОЙ ПОЛИТИКИ</vt:lpstr>
      <vt:lpstr>МУНИЦИПАЛЬНЫЙ ДОЛГ - это сумма задолженностей муниципального образования, в которую входят непогашенные долговые обязательства и проценты по ним</vt:lpstr>
      <vt:lpstr>НОРМАТИВЫ РАСПРЕДЕЛЕНИЯ НАЛОГОВ В БЮДЖЕТ ОДЕССКОГО МУНИЦИПАЛЬНОГО РАЙОНА В 2025 ГОДУ</vt:lpstr>
      <vt:lpstr>ПАРАМЕТРЫ БЮДЖЕТА ОДЕССКОГО МУНИЦИПАЛЬНОГО РАЙОНА ОМСКОЙ ОБЛАСТИ</vt:lpstr>
      <vt:lpstr>ДОХОДЫ БЮДЖЕТА ОДЕССКОГО МУНИЦИПАЛЬНОГО РАЙОНА ОМСКОЙ ОБЛАСТИ</vt:lpstr>
      <vt:lpstr>НАЛОГОВЫЕ ДОХОДЫ</vt:lpstr>
      <vt:lpstr>НЕНАЛОГОВЫЕ ДОХОДЫ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БЮДЖЕТА НА ДУШУ НАСЕЛЕНИЯ</vt:lpstr>
      <vt:lpstr>МУНИЦИПАЛЬНЫЕ ПРОГРАММЫ ОДЕССКОГО МУНИЦИПАЛЬНОГО РАЙОНА ОМСКОЙ ОБЛАСТИ</vt:lpstr>
      <vt:lpstr>СТРУКТУРА РАСХОДОВ БЮДЖЕТА ОДЕССКОГО МУНИЦИПАЛЬНОГО РАЙОНА ОМСКОЙ ОБЛАСТИ В РАЗРЕЗЕ МУНИЦИПАЛЬНЫХ ПРОГРАММ</vt:lpstr>
      <vt:lpstr>РАЗВИТИЕ КУЛЬТУРЫ И ТУРИЗМА ОДЕССКОГО МУНИЦИПАЛЬНОГО РАЙОНА ОМСКОЙ ОБЛАСТИ</vt:lpstr>
      <vt:lpstr>РАЗВИТИЕ СИСТЕМЫ ОБРАЗОВАНИЯ И ОБЕСПЕЧЕНИЕ СИСТЕМЫ ЖИЗНЕУСТРОЙСТВА ДЕТЕЙ-СИРОТ И ДЕТЕЙ, ОСТАВШИХСЯ БЕЗ ПОПЕЧЕНИЯ РОДИТЕЛЕЙ</vt:lpstr>
      <vt:lpstr>РАЗВИТИЕ СИСТЕМЫ ОБРАЗОВАНИЯ И ОБЕСПЕЧЕНИЕ СИСТЕМЫ ЖИЗНЕУСТРОЙСТВА ДЕТЕЙ-СИРОТ И ДЕТЕЙ, ОСТАВШИХСЯ БЕЗ ПОПЕЧЕНИЯ РОДИТЕЛЕЙ</vt:lpstr>
      <vt:lpstr>РАЗВИТИЕ СИСТЕМЫ ОБРАЗОВАНИЯ И ОБЕСПЕЧЕНИЕ СИСТЕМЫ ЖИЗНЕУСТРОЙСТВА ДЕТЕЙ-СИРОТ И ДЕТЕЙ, ОСТАВШИХСЯ БЕЗ ПОПЕЧЕНИЯ РОДИТЕЛЕЙ</vt:lpstr>
      <vt:lpstr>СОЗДАНИЕ И РАЗВИТИЕ СЕЛЬСКОХОЗЯЙСТВЕННОГО ПРОИЗВОДСТВА, СОЗДАНИЕ УСЛОВИЙ ДЛЯ РАЗВИТИЯ МАЛЫХ ФОРМ ХОЗЯЙСТВОВАНИЯ</vt:lpstr>
      <vt:lpstr>УПРАВЛЕНИЕ МУНИЦИПАЛЬНЫМИ ФИНАНСАМИ В ОДЕССКОМ МУНИЦИПАЛЬНОМ РАЙОНЕ ОМСКОЙ ОБЛАСТИ</vt:lpstr>
      <vt:lpstr>РАЗВИТИЕ ЭКОНОМИЧЕСКОГО ПОТЕНЦИАЛА ОДЕССКОГО МУНИЦИПАЛЬНОГО РАЙОНА ОМСКОЙ ОБЛАСТИ</vt:lpstr>
      <vt:lpstr>РАЗВИТИЕ ЭКОНОМИЧЕСКОГО ПОТЕНЦИАЛА ОДЕССКОГО МУНИЦИПАЛЬНОГО РАЙОНА ОМСКОЙ ОБЛАСТИ</vt:lpstr>
      <vt:lpstr>РАЗВИТИЕ ЭКОНОМИЧЕСКОГО ПОТЕНЦИАЛА ОДЕССКОГО МУНИЦИПАЛЬНОГО РАЙОНА ОМСКОЙ ОБЛАСТИ</vt:lpstr>
      <vt:lpstr>РАЗВИТИЕ ФИЗИЧЕСКОЙ КУЛЬТУРЫ, СПОРТА И МОЛОДЁЖНОЙ ПОЛИТИКИ ОДЕССКОГО МУНИЦИПАЛЬНОГО РАЙОНА ОМСКОЙ ОБЛАСТИ</vt:lpstr>
      <vt:lpstr>СОЗДАНИЕ УСЛОВИЙ ДЛЯ ОБЕСПЕЧЕНИЯ ГРАЖДАН ДОСТУПНЫМ И КОМФОРТНЫМ ЖИЛЬЁМ И КОММУНАЛЬНЫМИ УСЛУГАМИ В ОДЕССКОМ МУНИЦИПАЛЬНОМ РАЙОНЕ ОМСКОЙ ОБЛАСТИ</vt:lpstr>
      <vt:lpstr>ОХРАНА ОКРУЖАЮЩЕЙ СРЕДЫ В ОДЕССКОМ МУНИЦИПАЛЬНОМ РАЙОНЕ ОМСКОЙ ОБЛАСТИ</vt:lpstr>
      <vt:lpstr>СОЦИАЛЬНАЯ ПОДДЕРЖКА НАСЕЛЕНИЯ В ОДЕССКОМ МУНИЦИПАЛЬНОМ РАЙОНЕ ОМСКОЙ ОБЛАСТИ</vt:lpstr>
      <vt:lpstr>РАЗВИТИЕ КАЗАЧЕСТВА НА ТЕРРИТОРИИ ОДЕССКОГО МУНИЦИПАЛЬНОГО РАЙОНА ОМСКОЙ ОБЛАСТИ</vt:lpstr>
      <vt:lpstr>СОДЕЙСТВИЕ РАЗВИТИЮ И ПОДДЕРЖКА СОЦИАЛЬНО ОРИЕНТИРОВАННЫХ НЕКОММЕРЧЕСКИХ ОРГАНИЗАЦИЙ, СОЦИАЛЬНОГО ПРЕДПРИНИМАТЕЛЬСТВА И СУБЪЕКТОВ ОБЩЕСТВЕННО-ПОЛИТИЧЕСКИХ ОТНОШЕНИЙ, ИНСТИТУТОВ ГРАЖДАНСКОГО ОБЩЕСТВА, ГРАЖДАНСКОЙ АКТИВНОСТИ</vt:lpstr>
      <vt:lpstr>МЕЖБЮДЖЕТНЫЕ ОТНОШЕНИЯ</vt:lpstr>
      <vt:lpstr>МЕЖБЮДЖЕТНЫЕ ОТНОШЕНИЯ</vt:lpstr>
      <vt:lpstr>ДОРОЖНЫЙ ФОНД</vt:lpstr>
      <vt:lpstr>МЕРЫ СОЦИАЛЬНОЙ ПОДДЕРЖКИ</vt:lpstr>
      <vt:lpstr>ОТКРЫТОСТЬ БЮДЖЕТНЫХ ДАННЫХ</vt:lpstr>
      <vt:lpstr>КОНТАКТНАЯ ИНФОРМАЦИЯ</vt:lpstr>
      <vt:lpstr>ГЛОССАРИЙ</vt:lpstr>
      <vt:lpstr>ГЛОССАРИЙ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Брошюра  «Бюджет для граждан» </dc:title>
  <dc:creator>Учетная запись Майкрософт</dc:creator>
  <cp:lastModifiedBy>Учетная запись Майкрософт</cp:lastModifiedBy>
  <cp:revision>860</cp:revision>
  <cp:lastPrinted>2024-12-03T04:44:40Z</cp:lastPrinted>
  <dcterms:created xsi:type="dcterms:W3CDTF">2023-07-24T03:24:15Z</dcterms:created>
  <dcterms:modified xsi:type="dcterms:W3CDTF">2024-12-03T05:06:32Z</dcterms:modified>
</cp:coreProperties>
</file>