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2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3.xml" ContentType="application/vnd.openxmlformats-officedocument.presentationml.notesSl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2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33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4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5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notesSlides/notesSlide5.xml" ContentType="application/vnd.openxmlformats-officedocument.presentationml.notesSlide+xml"/>
  <Override PartName="/ppt/charts/chart36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7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8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9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40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notesSlides/notesSlide6.xml" ContentType="application/vnd.openxmlformats-officedocument.presentationml.notesSlide+xml"/>
  <Override PartName="/ppt/charts/chart41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2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3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notesSlides/notesSlide7.xml" ContentType="application/vnd.openxmlformats-officedocument.presentationml.notesSlide+xml"/>
  <Override PartName="/ppt/charts/chart44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5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6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7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notesSlides/notesSlide8.xml" ContentType="application/vnd.openxmlformats-officedocument.presentationml.notesSlide+xml"/>
  <Override PartName="/ppt/charts/chart48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9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charts/chart50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1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notesSlides/notesSlide9.xml" ContentType="application/vnd.openxmlformats-officedocument.presentationml.notesSlide+xml"/>
  <Override PartName="/ppt/charts/chart52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3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notesSlides/notesSlide10.xml" ContentType="application/vnd.openxmlformats-officedocument.presentationml.notesSlide+xml"/>
  <Override PartName="/ppt/charts/chart54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55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charts/chart56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notesSlides/notesSlide11.xml" ContentType="application/vnd.openxmlformats-officedocument.presentationml.notesSlide+xml"/>
  <Override PartName="/ppt/charts/chart57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charts/chart58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charts/chart59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charts/chart60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notesSlides/notesSlide12.xml" ContentType="application/vnd.openxmlformats-officedocument.presentationml.notesSlide+xml"/>
  <Override PartName="/ppt/charts/chart61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charts/chart62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charts/chart63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notesSlides/notesSlide13.xml" ContentType="application/vnd.openxmlformats-officedocument.presentationml.notesSlide+xml"/>
  <Override PartName="/ppt/charts/chart64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charts/chart65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charts/chart66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notesSlides/notesSlide14.xml" ContentType="application/vnd.openxmlformats-officedocument.presentationml.notesSlide+xml"/>
  <Override PartName="/ppt/charts/chart67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charts/chart68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notesSlides/notesSlide15.xml" ContentType="application/vnd.openxmlformats-officedocument.presentationml.notesSlide+xml"/>
  <Override PartName="/ppt/charts/chart69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charts/chart70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notesSlides/notesSlide16.xml" ContentType="application/vnd.openxmlformats-officedocument.presentationml.notesSlide+xml"/>
  <Override PartName="/ppt/charts/chart71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charts/chart72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73.xml" ContentType="application/vnd.openxmlformats-officedocument.drawingml.chart+xml"/>
  <Override PartName="/ppt/charts/style72.xml" ContentType="application/vnd.ms-office.chartstyle+xml"/>
  <Override PartName="/ppt/charts/colors72.xml" ContentType="application/vnd.ms-office.chartcolorstyle+xml"/>
  <Override PartName="/ppt/drawings/drawing2.xml" ContentType="application/vnd.openxmlformats-officedocument.drawingml.chartshapes+xml"/>
  <Override PartName="/ppt/charts/chart74.xml" ContentType="application/vnd.openxmlformats-officedocument.drawingml.chart+xml"/>
  <Override PartName="/ppt/charts/style73.xml" ContentType="application/vnd.ms-office.chartstyle+xml"/>
  <Override PartName="/ppt/charts/colors73.xml" ContentType="application/vnd.ms-office.chartcolorstyle+xml"/>
  <Override PartName="/ppt/notesSlides/notesSlide19.xml" ContentType="application/vnd.openxmlformats-officedocument.presentationml.notesSlide+xml"/>
  <Override PartName="/ppt/charts/chart75.xml" ContentType="application/vnd.openxmlformats-officedocument.drawingml.chart+xml"/>
  <Override PartName="/ppt/charts/style74.xml" ContentType="application/vnd.ms-office.chartstyle+xml"/>
  <Override PartName="/ppt/charts/colors74.xml" ContentType="application/vnd.ms-office.chartcolorstyle+xml"/>
  <Override PartName="/ppt/charts/chart76.xml" ContentType="application/vnd.openxmlformats-officedocument.drawingml.chart+xml"/>
  <Override PartName="/ppt/charts/style75.xml" ContentType="application/vnd.ms-office.chartstyle+xml"/>
  <Override PartName="/ppt/charts/colors75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77.xml" ContentType="application/vnd.openxmlformats-officedocument.drawingml.chart+xml"/>
  <Override PartName="/ppt/charts/style76.xml" ContentType="application/vnd.ms-office.chartstyle+xml"/>
  <Override PartName="/ppt/charts/colors76.xml" ContentType="application/vnd.ms-office.chartcolorstyle+xml"/>
  <Override PartName="/ppt/charts/chart78.xml" ContentType="application/vnd.openxmlformats-officedocument.drawingml.chart+xml"/>
  <Override PartName="/ppt/charts/style77.xml" ContentType="application/vnd.ms-office.chartstyle+xml"/>
  <Override PartName="/ppt/charts/colors77.xml" ContentType="application/vnd.ms-office.chartcolorstyle+xml"/>
  <Override PartName="/ppt/charts/chart79.xml" ContentType="application/vnd.openxmlformats-officedocument.drawingml.chart+xml"/>
  <Override PartName="/ppt/charts/style78.xml" ContentType="application/vnd.ms-office.chartstyle+xml"/>
  <Override PartName="/ppt/charts/colors78.xml" ContentType="application/vnd.ms-office.chartcolorstyle+xml"/>
  <Override PartName="/ppt/charts/chart80.xml" ContentType="application/vnd.openxmlformats-officedocument.drawingml.chart+xml"/>
  <Override PartName="/ppt/charts/style79.xml" ContentType="application/vnd.ms-office.chartstyle+xml"/>
  <Override PartName="/ppt/charts/colors79.xml" ContentType="application/vnd.ms-office.chartcolorstyle+xml"/>
  <Override PartName="/ppt/charts/chart81.xml" ContentType="application/vnd.openxmlformats-officedocument.drawingml.chart+xml"/>
  <Override PartName="/ppt/charts/style80.xml" ContentType="application/vnd.ms-office.chartstyle+xml"/>
  <Override PartName="/ppt/charts/colors80.xml" ContentType="application/vnd.ms-office.chartcolorstyle+xml"/>
  <Override PartName="/ppt/charts/chart82.xml" ContentType="application/vnd.openxmlformats-officedocument.drawingml.chart+xml"/>
  <Override PartName="/ppt/charts/style81.xml" ContentType="application/vnd.ms-office.chartstyle+xml"/>
  <Override PartName="/ppt/charts/colors81.xml" ContentType="application/vnd.ms-office.chartcolorstyle+xml"/>
  <Override PartName="/ppt/notesSlides/notesSlide22.xml" ContentType="application/vnd.openxmlformats-officedocument.presentationml.notesSlide+xml"/>
  <Override PartName="/ppt/charts/chart83.xml" ContentType="application/vnd.openxmlformats-officedocument.drawingml.chart+xml"/>
  <Override PartName="/ppt/charts/style82.xml" ContentType="application/vnd.ms-office.chartstyle+xml"/>
  <Override PartName="/ppt/charts/colors82.xml" ContentType="application/vnd.ms-office.chartcolorstyle+xml"/>
  <Override PartName="/ppt/notesSlides/notesSlide23.xml" ContentType="application/vnd.openxmlformats-officedocument.presentationml.notesSlide+xml"/>
  <Override PartName="/ppt/charts/chart84.xml" ContentType="application/vnd.openxmlformats-officedocument.drawingml.chart+xml"/>
  <Override PartName="/ppt/charts/style83.xml" ContentType="application/vnd.ms-office.chartstyle+xml"/>
  <Override PartName="/ppt/charts/colors83.xml" ContentType="application/vnd.ms-office.chartcolorstyle+xml"/>
  <Override PartName="/ppt/charts/chart85.xml" ContentType="application/vnd.openxmlformats-officedocument.drawingml.chart+xml"/>
  <Override PartName="/ppt/charts/style84.xml" ContentType="application/vnd.ms-office.chartstyle+xml"/>
  <Override PartName="/ppt/charts/colors84.xml" ContentType="application/vnd.ms-office.chartcolorstyle+xml"/>
  <Override PartName="/ppt/notesSlides/notesSlide24.xml" ContentType="application/vnd.openxmlformats-officedocument.presentationml.notesSlide+xml"/>
  <Override PartName="/ppt/charts/chart86.xml" ContentType="application/vnd.openxmlformats-officedocument.drawingml.chart+xml"/>
  <Override PartName="/ppt/charts/style85.xml" ContentType="application/vnd.ms-office.chartstyle+xml"/>
  <Override PartName="/ppt/charts/colors85.xml" ContentType="application/vnd.ms-office.chartcolorstyle+xml"/>
  <Override PartName="/ppt/drawings/drawing3.xml" ContentType="application/vnd.openxmlformats-officedocument.drawingml.chartshapes+xml"/>
  <Override PartName="/ppt/notesSlides/notesSlide25.xml" ContentType="application/vnd.openxmlformats-officedocument.presentationml.notesSlide+xml"/>
  <Override PartName="/ppt/charts/chart87.xml" ContentType="application/vnd.openxmlformats-officedocument.drawingml.chart+xml"/>
  <Override PartName="/ppt/charts/style86.xml" ContentType="application/vnd.ms-office.chartstyle+xml"/>
  <Override PartName="/ppt/charts/colors86.xml" ContentType="application/vnd.ms-office.chartcolorstyle+xml"/>
  <Override PartName="/ppt/notesSlides/notesSlide26.xml" ContentType="application/vnd.openxmlformats-officedocument.presentationml.notesSlide+xml"/>
  <Override PartName="/ppt/charts/chart88.xml" ContentType="application/vnd.openxmlformats-officedocument.drawingml.chart+xml"/>
  <Override PartName="/ppt/charts/style87.xml" ContentType="application/vnd.ms-office.chartstyle+xml"/>
  <Override PartName="/ppt/charts/colors87.xml" ContentType="application/vnd.ms-office.chartcolorstyle+xml"/>
  <Override PartName="/ppt/charts/chart89.xml" ContentType="application/vnd.openxmlformats-officedocument.drawingml.chart+xml"/>
  <Override PartName="/ppt/charts/style88.xml" ContentType="application/vnd.ms-office.chartstyle+xml"/>
  <Override PartName="/ppt/charts/colors88.xml" ContentType="application/vnd.ms-office.chartcolorstyle+xml"/>
  <Override PartName="/ppt/drawings/drawing4.xml" ContentType="application/vnd.openxmlformats-officedocument.drawingml.chartshapes+xml"/>
  <Override PartName="/ppt/charts/chart90.xml" ContentType="application/vnd.openxmlformats-officedocument.drawingml.chart+xml"/>
  <Override PartName="/ppt/charts/style89.xml" ContentType="application/vnd.ms-office.chartstyle+xml"/>
  <Override PartName="/ppt/charts/colors89.xml" ContentType="application/vnd.ms-office.chartcolorstyle+xml"/>
  <Override PartName="/ppt/drawings/drawing5.xml" ContentType="application/vnd.openxmlformats-officedocument.drawingml.chartshapes+xml"/>
  <Override PartName="/ppt/charts/chart91.xml" ContentType="application/vnd.openxmlformats-officedocument.drawingml.chart+xml"/>
  <Override PartName="/ppt/charts/style90.xml" ContentType="application/vnd.ms-office.chartstyle+xml"/>
  <Override PartName="/ppt/charts/colors90.xml" ContentType="application/vnd.ms-office.chartcolorstyle+xml"/>
  <Override PartName="/ppt/charts/chart92.xml" ContentType="application/vnd.openxmlformats-officedocument.drawingml.chart+xml"/>
  <Override PartName="/ppt/charts/style91.xml" ContentType="application/vnd.ms-office.chartstyle+xml"/>
  <Override PartName="/ppt/charts/colors91.xml" ContentType="application/vnd.ms-office.chartcolorstyle+xml"/>
  <Override PartName="/ppt/charts/chart93.xml" ContentType="application/vnd.openxmlformats-officedocument.drawingml.chart+xml"/>
  <Override PartName="/ppt/charts/style92.xml" ContentType="application/vnd.ms-office.chartstyle+xml"/>
  <Override PartName="/ppt/charts/colors92.xml" ContentType="application/vnd.ms-office.chartcolorstyle+xml"/>
  <Override PartName="/ppt/notesSlides/notesSlide27.xml" ContentType="application/vnd.openxmlformats-officedocument.presentationml.notesSlide+xml"/>
  <Override PartName="/ppt/charts/chart94.xml" ContentType="application/vnd.openxmlformats-officedocument.drawingml.chart+xml"/>
  <Override PartName="/ppt/charts/style93.xml" ContentType="application/vnd.ms-office.chartstyle+xml"/>
  <Override PartName="/ppt/charts/colors93.xml" ContentType="application/vnd.ms-office.chartcolorstyle+xml"/>
  <Override PartName="/ppt/charts/chart95.xml" ContentType="application/vnd.openxmlformats-officedocument.drawingml.chart+xml"/>
  <Override PartName="/ppt/charts/style94.xml" ContentType="application/vnd.ms-office.chartstyle+xml"/>
  <Override PartName="/ppt/charts/colors94.xml" ContentType="application/vnd.ms-office.chartcolorstyle+xml"/>
  <Override PartName="/ppt/charts/chart96.xml" ContentType="application/vnd.openxmlformats-officedocument.drawingml.chart+xml"/>
  <Override PartName="/ppt/charts/style95.xml" ContentType="application/vnd.ms-office.chartstyle+xml"/>
  <Override PartName="/ppt/charts/colors95.xml" ContentType="application/vnd.ms-office.chartcolorstyle+xml"/>
  <Override PartName="/ppt/charts/chart97.xml" ContentType="application/vnd.openxmlformats-officedocument.drawingml.chart+xml"/>
  <Override PartName="/ppt/charts/style96.xml" ContentType="application/vnd.ms-office.chartstyle+xml"/>
  <Override PartName="/ppt/charts/colors96.xml" ContentType="application/vnd.ms-office.chartcolorstyle+xml"/>
  <Override PartName="/ppt/notesSlides/notesSlide28.xml" ContentType="application/vnd.openxmlformats-officedocument.presentationml.notesSlide+xml"/>
  <Override PartName="/ppt/charts/chart98.xml" ContentType="application/vnd.openxmlformats-officedocument.drawingml.chart+xml"/>
  <Override PartName="/ppt/charts/style97.xml" ContentType="application/vnd.ms-office.chartstyle+xml"/>
  <Override PartName="/ppt/charts/colors97.xml" ContentType="application/vnd.ms-office.chartcolorstyle+xml"/>
  <Override PartName="/ppt/charts/chart99.xml" ContentType="application/vnd.openxmlformats-officedocument.drawingml.chart+xml"/>
  <Override PartName="/ppt/charts/style98.xml" ContentType="application/vnd.ms-office.chartstyle+xml"/>
  <Override PartName="/ppt/charts/colors98.xml" ContentType="application/vnd.ms-office.chartcolorstyle+xml"/>
  <Override PartName="/ppt/charts/chart100.xml" ContentType="application/vnd.openxmlformats-officedocument.drawingml.chart+xml"/>
  <Override PartName="/ppt/charts/style99.xml" ContentType="application/vnd.ms-office.chartstyle+xml"/>
  <Override PartName="/ppt/charts/colors99.xml" ContentType="application/vnd.ms-office.chartcolorstyle+xml"/>
  <Override PartName="/ppt/charts/chart101.xml" ContentType="application/vnd.openxmlformats-officedocument.drawingml.chart+xml"/>
  <Override PartName="/ppt/charts/style100.xml" ContentType="application/vnd.ms-office.chartstyle+xml"/>
  <Override PartName="/ppt/charts/colors100.xml" ContentType="application/vnd.ms-office.chartcolorstyle+xml"/>
  <Override PartName="/ppt/notesSlides/notesSlide2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0.xml" ContentType="application/vnd.openxmlformats-officedocument.presentationml.notesSlide+xml"/>
  <Override PartName="/ppt/charts/chart102.xml" ContentType="application/vnd.openxmlformats-officedocument.drawingml.chart+xml"/>
  <Override PartName="/ppt/charts/style101.xml" ContentType="application/vnd.ms-office.chartstyle+xml"/>
  <Override PartName="/ppt/charts/colors101.xml" ContentType="application/vnd.ms-office.chartcolorstyle+xml"/>
  <Override PartName="/ppt/notesSlides/notesSlide31.xml" ContentType="application/vnd.openxmlformats-officedocument.presentationml.notesSlide+xml"/>
  <Override PartName="/ppt/charts/chart103.xml" ContentType="application/vnd.openxmlformats-officedocument.drawingml.chart+xml"/>
  <Override PartName="/ppt/charts/style102.xml" ContentType="application/vnd.ms-office.chartstyle+xml"/>
  <Override PartName="/ppt/charts/colors102.xml" ContentType="application/vnd.ms-office.chartcolorstyle+xml"/>
  <Override PartName="/ppt/notesSlides/notesSlide32.xml" ContentType="application/vnd.openxmlformats-officedocument.presentationml.notesSlide+xml"/>
  <Override PartName="/ppt/charts/chart104.xml" ContentType="application/vnd.openxmlformats-officedocument.drawingml.chart+xml"/>
  <Override PartName="/ppt/charts/style103.xml" ContentType="application/vnd.ms-office.chartstyle+xml"/>
  <Override PartName="/ppt/charts/colors103.xml" ContentType="application/vnd.ms-office.chartcolorstyle+xml"/>
  <Override PartName="/ppt/notesSlides/notesSlide33.xml" ContentType="application/vnd.openxmlformats-officedocument.presentationml.notesSlide+xml"/>
  <Override PartName="/ppt/charts/chart105.xml" ContentType="application/vnd.openxmlformats-officedocument.drawingml.chart+xml"/>
  <Override PartName="/ppt/charts/style104.xml" ContentType="application/vnd.ms-office.chartstyle+xml"/>
  <Override PartName="/ppt/charts/colors10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2" r:id="rId1"/>
  </p:sldMasterIdLst>
  <p:notesMasterIdLst>
    <p:notesMasterId r:id="rId58"/>
  </p:notes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315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300" r:id="rId21"/>
    <p:sldId id="301" r:id="rId22"/>
    <p:sldId id="302" r:id="rId23"/>
    <p:sldId id="305" r:id="rId24"/>
    <p:sldId id="304" r:id="rId25"/>
    <p:sldId id="303" r:id="rId26"/>
    <p:sldId id="306" r:id="rId27"/>
    <p:sldId id="307" r:id="rId28"/>
    <p:sldId id="308" r:id="rId29"/>
    <p:sldId id="309" r:id="rId30"/>
    <p:sldId id="277" r:id="rId31"/>
    <p:sldId id="276" r:id="rId32"/>
    <p:sldId id="310" r:id="rId33"/>
    <p:sldId id="278" r:id="rId34"/>
    <p:sldId id="279" r:id="rId35"/>
    <p:sldId id="280" r:id="rId36"/>
    <p:sldId id="281" r:id="rId37"/>
    <p:sldId id="311" r:id="rId38"/>
    <p:sldId id="283" r:id="rId39"/>
    <p:sldId id="284" r:id="rId40"/>
    <p:sldId id="286" r:id="rId41"/>
    <p:sldId id="285" r:id="rId42"/>
    <p:sldId id="287" r:id="rId43"/>
    <p:sldId id="288" r:id="rId44"/>
    <p:sldId id="289" r:id="rId45"/>
    <p:sldId id="290" r:id="rId46"/>
    <p:sldId id="291" r:id="rId47"/>
    <p:sldId id="292" r:id="rId48"/>
    <p:sldId id="312" r:id="rId49"/>
    <p:sldId id="293" r:id="rId50"/>
    <p:sldId id="294" r:id="rId51"/>
    <p:sldId id="314" r:id="rId52"/>
    <p:sldId id="296" r:id="rId53"/>
    <p:sldId id="297" r:id="rId54"/>
    <p:sldId id="298" r:id="rId55"/>
    <p:sldId id="299" r:id="rId56"/>
    <p:sldId id="316" r:id="rId5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336699"/>
    <a:srgbClr val="2619D1"/>
    <a:srgbClr val="CC3300"/>
    <a:srgbClr val="E9696F"/>
    <a:srgbClr val="080808"/>
    <a:srgbClr val="336600"/>
    <a:srgbClr val="FF9966"/>
    <a:srgbClr val="333333"/>
    <a:srgbClr val="F09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5742" autoAdjust="0"/>
  </p:normalViewPr>
  <p:slideViewPr>
    <p:cSldViewPr snapToGrid="0">
      <p:cViewPr varScale="1">
        <p:scale>
          <a:sx n="109" d="100"/>
          <a:sy n="109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0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99.xml"/><Relationship Id="rId1" Type="http://schemas.microsoft.com/office/2011/relationships/chartStyle" Target="style99.xml"/></Relationships>
</file>

<file path=ppt/charts/_rels/chart10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100.xml"/><Relationship Id="rId1" Type="http://schemas.microsoft.com/office/2011/relationships/chartStyle" Target="style100.xml"/></Relationships>
</file>

<file path=ppt/charts/_rels/chart10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101.xml"/><Relationship Id="rId1" Type="http://schemas.microsoft.com/office/2011/relationships/chartStyle" Target="style101.xml"/></Relationships>
</file>

<file path=ppt/charts/_rels/chart10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102.xml"/><Relationship Id="rId1" Type="http://schemas.microsoft.com/office/2011/relationships/chartStyle" Target="style102.xml"/></Relationships>
</file>

<file path=ppt/charts/_rels/chart10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103.xml"/><Relationship Id="rId1" Type="http://schemas.microsoft.com/office/2011/relationships/chartStyle" Target="style103.xml"/></Relationships>
</file>

<file path=ppt/charts/_rels/chart10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104.xml"/><Relationship Id="rId1" Type="http://schemas.microsoft.com/office/2011/relationships/chartStyle" Target="style104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esktop\&#1051;&#1080;&#1089;&#1090;%20Microsoft%20Excel%20(2).xlsx" TargetMode="Externa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chartUserShapes" Target="../drawings/drawing1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65.xml"/><Relationship Id="rId1" Type="http://schemas.microsoft.com/office/2011/relationships/chartStyle" Target="style65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66.xml"/><Relationship Id="rId1" Type="http://schemas.microsoft.com/office/2011/relationships/chartStyle" Target="style66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67.xml"/><Relationship Id="rId1" Type="http://schemas.microsoft.com/office/2011/relationships/chartStyle" Target="style67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68.xml"/><Relationship Id="rId1" Type="http://schemas.microsoft.com/office/2011/relationships/chartStyle" Target="style68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69.xml"/><Relationship Id="rId1" Type="http://schemas.microsoft.com/office/2011/relationships/chartStyle" Target="style69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70.xml"/><Relationship Id="rId1" Type="http://schemas.microsoft.com/office/2011/relationships/chartStyle" Target="style70.xml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71.xml"/><Relationship Id="rId1" Type="http://schemas.microsoft.com/office/2011/relationships/chartStyle" Target="style71.xml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72.xml"/><Relationship Id="rId1" Type="http://schemas.microsoft.com/office/2011/relationships/chartStyle" Target="style72.xml"/><Relationship Id="rId4" Type="http://schemas.openxmlformats.org/officeDocument/2006/relationships/chartUserShapes" Target="../drawings/drawing2.xml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73.xml"/><Relationship Id="rId1" Type="http://schemas.microsoft.com/office/2011/relationships/chartStyle" Target="style73.xml"/></Relationships>
</file>

<file path=ppt/charts/_rels/chart7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74.xml"/><Relationship Id="rId1" Type="http://schemas.microsoft.com/office/2011/relationships/chartStyle" Target="style74.xml"/></Relationships>
</file>

<file path=ppt/charts/_rels/chart7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75.xml"/><Relationship Id="rId1" Type="http://schemas.microsoft.com/office/2011/relationships/chartStyle" Target="style75.xml"/></Relationships>
</file>

<file path=ppt/charts/_rels/chart7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76.xml"/><Relationship Id="rId1" Type="http://schemas.microsoft.com/office/2011/relationships/chartStyle" Target="style76.xml"/></Relationships>
</file>

<file path=ppt/charts/_rels/chart7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77.xml"/><Relationship Id="rId1" Type="http://schemas.microsoft.com/office/2011/relationships/chartStyle" Target="style77.xml"/></Relationships>
</file>

<file path=ppt/charts/_rels/chart7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78.xml"/><Relationship Id="rId1" Type="http://schemas.microsoft.com/office/2011/relationships/chartStyle" Target="style78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79.xml"/><Relationship Id="rId1" Type="http://schemas.microsoft.com/office/2011/relationships/chartStyle" Target="style79.xml"/></Relationships>
</file>

<file path=ppt/charts/_rels/chart8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80.xml"/><Relationship Id="rId1" Type="http://schemas.microsoft.com/office/2011/relationships/chartStyle" Target="style80.xml"/></Relationships>
</file>

<file path=ppt/charts/_rels/chart8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81.xml"/><Relationship Id="rId1" Type="http://schemas.microsoft.com/office/2011/relationships/chartStyle" Target="style81.xml"/></Relationships>
</file>

<file path=ppt/charts/_rels/chart8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82.xml"/><Relationship Id="rId1" Type="http://schemas.microsoft.com/office/2011/relationships/chartStyle" Target="style82.xml"/></Relationships>
</file>

<file path=ppt/charts/_rels/chart8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83.xml"/><Relationship Id="rId1" Type="http://schemas.microsoft.com/office/2011/relationships/chartStyle" Target="style83.xml"/></Relationships>
</file>

<file path=ppt/charts/_rels/chart8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84.xml"/><Relationship Id="rId1" Type="http://schemas.microsoft.com/office/2011/relationships/chartStyle" Target="style84.xml"/></Relationships>
</file>

<file path=ppt/charts/_rels/chart8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85.xml"/><Relationship Id="rId1" Type="http://schemas.microsoft.com/office/2011/relationships/chartStyle" Target="style85.xml"/><Relationship Id="rId4" Type="http://schemas.openxmlformats.org/officeDocument/2006/relationships/chartUserShapes" Target="../drawings/drawing3.xml"/></Relationships>
</file>

<file path=ppt/charts/_rels/chart8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86.xml"/><Relationship Id="rId1" Type="http://schemas.microsoft.com/office/2011/relationships/chartStyle" Target="style86.xml"/></Relationships>
</file>

<file path=ppt/charts/_rels/chart8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87.xml"/><Relationship Id="rId1" Type="http://schemas.microsoft.com/office/2011/relationships/chartStyle" Target="style87.xml"/></Relationships>
</file>

<file path=ppt/charts/_rels/chart8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88.xml"/><Relationship Id="rId1" Type="http://schemas.microsoft.com/office/2011/relationships/chartStyle" Target="style88.xml"/><Relationship Id="rId4" Type="http://schemas.openxmlformats.org/officeDocument/2006/relationships/chartUserShapes" Target="../drawings/drawing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9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89.xml"/><Relationship Id="rId1" Type="http://schemas.microsoft.com/office/2011/relationships/chartStyle" Target="style89.xml"/><Relationship Id="rId4" Type="http://schemas.openxmlformats.org/officeDocument/2006/relationships/chartUserShapes" Target="../drawings/drawing5.xml"/></Relationships>
</file>

<file path=ppt/charts/_rels/chart9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90.xml"/><Relationship Id="rId1" Type="http://schemas.microsoft.com/office/2011/relationships/chartStyle" Target="style90.xml"/></Relationships>
</file>

<file path=ppt/charts/_rels/chart9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91.xml"/><Relationship Id="rId1" Type="http://schemas.microsoft.com/office/2011/relationships/chartStyle" Target="style91.xml"/></Relationships>
</file>

<file path=ppt/charts/_rels/chart9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92.xml"/><Relationship Id="rId1" Type="http://schemas.microsoft.com/office/2011/relationships/chartStyle" Target="style92.xml"/></Relationships>
</file>

<file path=ppt/charts/_rels/chart9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93.xml"/><Relationship Id="rId1" Type="http://schemas.microsoft.com/office/2011/relationships/chartStyle" Target="style93.xml"/></Relationships>
</file>

<file path=ppt/charts/_rels/chart9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94.xml"/><Relationship Id="rId1" Type="http://schemas.microsoft.com/office/2011/relationships/chartStyle" Target="style94.xml"/></Relationships>
</file>

<file path=ppt/charts/_rels/chart9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95.xml"/><Relationship Id="rId1" Type="http://schemas.microsoft.com/office/2011/relationships/chartStyle" Target="style95.xml"/></Relationships>
</file>

<file path=ppt/charts/_rels/chart9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96.xml"/><Relationship Id="rId1" Type="http://schemas.microsoft.com/office/2011/relationships/chartStyle" Target="style96.xml"/></Relationships>
</file>

<file path=ppt/charts/_rels/chart9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97.xml"/><Relationship Id="rId1" Type="http://schemas.microsoft.com/office/2011/relationships/chartStyle" Target="style97.xml"/></Relationships>
</file>

<file path=ppt/charts/_rels/chart9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esktop\&#1051;&#1080;&#1089;&#1090;%20Microsoft%20Excel%20(2).xlsx" TargetMode="External"/><Relationship Id="rId2" Type="http://schemas.microsoft.com/office/2011/relationships/chartColorStyle" Target="colors98.xml"/><Relationship Id="rId1" Type="http://schemas.microsoft.com/office/2011/relationships/chartStyle" Target="style9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none" spc="2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1200" b="1" dirty="0">
                <a:solidFill>
                  <a:schemeClr val="bg1"/>
                </a:solidFill>
              </a:rPr>
              <a:t>Обеспечение электрической энергией, газом и </a:t>
            </a:r>
            <a:r>
              <a:rPr lang="ru-RU" sz="1200" b="1" dirty="0" smtClean="0">
                <a:solidFill>
                  <a:schemeClr val="bg1"/>
                </a:solidFill>
              </a:rPr>
              <a:t>паром</a:t>
            </a:r>
            <a:endParaRPr lang="ru-RU" sz="1200" b="1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none" spc="2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1826750372856541E-3"/>
          <c:y val="0.32079320497695446"/>
          <c:w val="0.93888888888888888"/>
          <c:h val="0.52871172353455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СЭР!$A$3</c:f>
              <c:strCache>
                <c:ptCount val="1"/>
                <c:pt idx="0">
                  <c:v>Обеспечение электрической энергией, газом и паром </c:v>
                </c:pt>
              </c:strCache>
            </c:strRef>
          </c:tx>
          <c:spPr>
            <a:gradFill flip="none" rotWithShape="1">
              <a:gsLst>
                <a:gs pos="25000">
                  <a:schemeClr val="accent1">
                    <a:lumMod val="0"/>
                    <a:lumOff val="100000"/>
                  </a:schemeClr>
                </a:gs>
                <a:gs pos="58000">
                  <a:srgbClr val="002060"/>
                </a:gs>
                <a:gs pos="100000">
                  <a:srgbClr val="002060"/>
                </a:gs>
              </a:gsLst>
              <a:path path="circle">
                <a:fillToRect l="50000" t="-80000" r="50000" b="180000"/>
              </a:path>
              <a:tileRect/>
            </a:gradFill>
            <a:ln w="9525" cap="flat" cmpd="sng" algn="ctr">
              <a:solidFill>
                <a:schemeClr val="tx1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СЭР!$B$1:$F$1</c:f>
              <c:strCache>
                <c:ptCount val="5"/>
                <c:pt idx="0">
                  <c:v>2022 г. (отчет)</c:v>
                </c:pt>
                <c:pt idx="1">
                  <c:v>2023 г. (оценка)</c:v>
                </c:pt>
                <c:pt idx="2">
                  <c:v>2024 г. (прогноз)</c:v>
                </c:pt>
                <c:pt idx="3">
                  <c:v>2025 г. (прогноз)</c:v>
                </c:pt>
                <c:pt idx="4">
                  <c:v>2026 г. (прогноз)</c:v>
                </c:pt>
              </c:strCache>
            </c:strRef>
          </c:cat>
          <c:val>
            <c:numRef>
              <c:f>СЭР!$B$3:$F$3</c:f>
              <c:numCache>
                <c:formatCode>#\ ##0.0</c:formatCode>
                <c:ptCount val="5"/>
                <c:pt idx="0">
                  <c:v>90</c:v>
                </c:pt>
                <c:pt idx="1">
                  <c:v>111</c:v>
                </c:pt>
                <c:pt idx="2">
                  <c:v>115.4</c:v>
                </c:pt>
                <c:pt idx="3">
                  <c:v>117.7</c:v>
                </c:pt>
                <c:pt idx="4">
                  <c:v>120.1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397893728"/>
        <c:axId val="-397889376"/>
      </c:barChart>
      <c:catAx>
        <c:axId val="-39789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97889376"/>
        <c:crosses val="autoZero"/>
        <c:auto val="1"/>
        <c:lblAlgn val="ctr"/>
        <c:lblOffset val="100"/>
        <c:noMultiLvlLbl val="0"/>
      </c:catAx>
      <c:valAx>
        <c:axId val="-39788937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-397893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СЭР!$A$44</c:f>
              <c:strCache>
                <c:ptCount val="1"/>
                <c:pt idx="0">
                  <c:v>Объём платных услуг населению</c:v>
                </c:pt>
              </c:strCache>
            </c:strRef>
          </c:tx>
          <c:spPr>
            <a:gradFill flip="none" rotWithShape="1">
              <a:gsLst>
                <a:gs pos="0">
                  <a:srgbClr val="E9696F">
                    <a:shade val="30000"/>
                    <a:satMod val="115000"/>
                  </a:srgbClr>
                </a:gs>
                <a:gs pos="50000">
                  <a:srgbClr val="E9696F"/>
                </a:gs>
                <a:gs pos="100000">
                  <a:srgbClr val="E9696F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СЭР!$B$43:$F$43</c:f>
              <c:strCache>
                <c:ptCount val="5"/>
                <c:pt idx="0">
                  <c:v>2022 г. (отчет)</c:v>
                </c:pt>
                <c:pt idx="1">
                  <c:v>2023 г. (оценка)</c:v>
                </c:pt>
                <c:pt idx="2">
                  <c:v>2024 г. (прогноз)</c:v>
                </c:pt>
                <c:pt idx="3">
                  <c:v>2025 г. (прогноз)</c:v>
                </c:pt>
                <c:pt idx="4">
                  <c:v>2026 г. (прогноз)</c:v>
                </c:pt>
              </c:strCache>
            </c:strRef>
          </c:cat>
          <c:val>
            <c:numRef>
              <c:f>СЭР!$B$44:$F$44</c:f>
              <c:numCache>
                <c:formatCode>General</c:formatCode>
                <c:ptCount val="5"/>
                <c:pt idx="0">
                  <c:v>156</c:v>
                </c:pt>
                <c:pt idx="1">
                  <c:v>176.3</c:v>
                </c:pt>
                <c:pt idx="2">
                  <c:v>162.19999999999999</c:v>
                </c:pt>
                <c:pt idx="3">
                  <c:v>154.1</c:v>
                </c:pt>
                <c:pt idx="4">
                  <c:v>155.9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8"/>
        <c:overlap val="-27"/>
        <c:axId val="-347530496"/>
        <c:axId val="-347538112"/>
      </c:barChart>
      <c:catAx>
        <c:axId val="-347530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7538112"/>
        <c:crosses val="autoZero"/>
        <c:auto val="1"/>
        <c:lblAlgn val="ctr"/>
        <c:lblOffset val="100"/>
        <c:noMultiLvlLbl val="0"/>
      </c:catAx>
      <c:valAx>
        <c:axId val="-347538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347530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981834695731154E-2"/>
          <c:y val="4.9413906966971795E-2"/>
          <c:w val="0.96003633060853766"/>
          <c:h val="0.67923565375506789"/>
        </c:manualLayout>
      </c:layout>
      <c:barChart>
        <c:barDir val="col"/>
        <c:grouping val="clustered"/>
        <c:varyColors val="0"/>
        <c:ser>
          <c:idx val="0"/>
          <c:order val="0"/>
          <c:spPr>
            <a:pattFill prst="narHorz">
              <a:fgClr>
                <a:schemeClr val="tx1"/>
              </a:fgClr>
              <a:bgClr>
                <a:schemeClr val="bg1"/>
              </a:bgClr>
            </a:pattFill>
            <a:ln w="57150">
              <a:solidFill>
                <a:schemeClr val="tx2">
                  <a:lumMod val="50000"/>
                </a:schemeClr>
              </a:solidFill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'дор фонд'!$D$1:$F$1</c:f>
              <c:strCache>
                <c:ptCount val="3"/>
                <c:pt idx="0">
                  <c:v>2024 год (план)</c:v>
                </c:pt>
                <c:pt idx="1">
                  <c:v> 2025 год  (план)</c:v>
                </c:pt>
                <c:pt idx="2">
                  <c:v>2026 год (план)</c:v>
                </c:pt>
              </c:strCache>
            </c:strRef>
          </c:cat>
          <c:val>
            <c:numRef>
              <c:f>'дор фонд'!$D$2:$F$2</c:f>
              <c:numCache>
                <c:formatCode>#,##0.00</c:formatCode>
                <c:ptCount val="3"/>
                <c:pt idx="0">
                  <c:v>65.900000000000006</c:v>
                </c:pt>
                <c:pt idx="1">
                  <c:v>67.400000000000006</c:v>
                </c:pt>
                <c:pt idx="2">
                  <c:v>90.9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-333688192"/>
        <c:axId val="-333687104"/>
      </c:barChart>
      <c:catAx>
        <c:axId val="-333688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3687104"/>
        <c:crosses val="autoZero"/>
        <c:auto val="1"/>
        <c:lblAlgn val="ctr"/>
        <c:lblOffset val="100"/>
        <c:noMultiLvlLbl val="0"/>
      </c:catAx>
      <c:valAx>
        <c:axId val="-33368710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-333688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pattFill prst="narHorz">
              <a:fgClr>
                <a:schemeClr val="tx1"/>
              </a:fgClr>
              <a:bgClr>
                <a:schemeClr val="bg1"/>
              </a:bgClr>
            </a:pattFill>
            <a:ln w="57150">
              <a:solidFill>
                <a:schemeClr val="tx2">
                  <a:lumMod val="50000"/>
                </a:schemeClr>
              </a:solidFill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'дор фонд'!$D$1:$F$1</c:f>
              <c:strCache>
                <c:ptCount val="3"/>
                <c:pt idx="0">
                  <c:v>2024 год (план)</c:v>
                </c:pt>
                <c:pt idx="1">
                  <c:v> 2025 год  (план)</c:v>
                </c:pt>
                <c:pt idx="2">
                  <c:v>2026 год (план)</c:v>
                </c:pt>
              </c:strCache>
            </c:strRef>
          </c:cat>
          <c:val>
            <c:numRef>
              <c:f>'дор фонд'!$D$2:$F$2</c:f>
              <c:numCache>
                <c:formatCode>#,##0.00</c:formatCode>
                <c:ptCount val="3"/>
                <c:pt idx="0">
                  <c:v>65.900000000000006</c:v>
                </c:pt>
                <c:pt idx="1">
                  <c:v>67.400000000000006</c:v>
                </c:pt>
                <c:pt idx="2">
                  <c:v>90.9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-333683296"/>
        <c:axId val="-333687648"/>
      </c:barChart>
      <c:catAx>
        <c:axId val="-333683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3687648"/>
        <c:crosses val="autoZero"/>
        <c:auto val="1"/>
        <c:lblAlgn val="ctr"/>
        <c:lblOffset val="100"/>
        <c:noMultiLvlLbl val="0"/>
      </c:catAx>
      <c:valAx>
        <c:axId val="-333687648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-333683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166300325591204E-2"/>
          <c:y val="9.8765397186069914E-2"/>
          <c:w val="0.94206827856739872"/>
          <c:h val="0.80246920562786017"/>
        </c:manualLayout>
      </c:layout>
      <c:lineChart>
        <c:grouping val="standard"/>
        <c:varyColors val="0"/>
        <c:ser>
          <c:idx val="0"/>
          <c:order val="0"/>
          <c:tx>
            <c:strRef>
              <c:f>СЭР!$A$45</c:f>
              <c:strCache>
                <c:ptCount val="1"/>
                <c:pt idx="0">
                  <c:v>в процентах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СЭР!$B$45:$F$45</c:f>
              <c:numCache>
                <c:formatCode>0.0</c:formatCode>
                <c:ptCount val="5"/>
                <c:pt idx="0">
                  <c:v>106.2</c:v>
                </c:pt>
                <c:pt idx="1">
                  <c:v>115</c:v>
                </c:pt>
                <c:pt idx="2">
                  <c:v>92</c:v>
                </c:pt>
                <c:pt idx="3">
                  <c:v>95</c:v>
                </c:pt>
                <c:pt idx="4">
                  <c:v>101.2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347537568"/>
        <c:axId val="-347540288"/>
      </c:lineChart>
      <c:catAx>
        <c:axId val="-347537568"/>
        <c:scaling>
          <c:orientation val="minMax"/>
        </c:scaling>
        <c:delete val="1"/>
        <c:axPos val="b"/>
        <c:majorTickMark val="none"/>
        <c:minorTickMark val="none"/>
        <c:tickLblPos val="nextTo"/>
        <c:crossAx val="-347540288"/>
        <c:crosses val="autoZero"/>
        <c:auto val="1"/>
        <c:lblAlgn val="ctr"/>
        <c:lblOffset val="100"/>
        <c:noMultiLvlLbl val="0"/>
      </c:catAx>
      <c:valAx>
        <c:axId val="-34754028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-347537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250207813798837E-3"/>
          <c:y val="9.5032672157859002E-2"/>
          <c:w val="0.9268495428096426"/>
          <c:h val="0.73846279040618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СЭР!$A$48</c:f>
              <c:strCache>
                <c:ptCount val="1"/>
                <c:pt idx="0">
                  <c:v>Прибыль прибыльных организаций</c:v>
                </c:pt>
              </c:strCache>
            </c:strRef>
          </c:tx>
          <c:spPr>
            <a:gradFill flip="none" rotWithShape="1">
              <a:gsLst>
                <a:gs pos="0">
                  <a:schemeClr val="tx2">
                    <a:lumMod val="50000"/>
                    <a:shade val="30000"/>
                    <a:satMod val="115000"/>
                  </a:schemeClr>
                </a:gs>
                <a:gs pos="50000">
                  <a:schemeClr val="tx2">
                    <a:lumMod val="50000"/>
                    <a:shade val="67500"/>
                    <a:satMod val="115000"/>
                  </a:schemeClr>
                </a:gs>
                <a:gs pos="100000">
                  <a:schemeClr val="tx2">
                    <a:lumMod val="5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СЭР!$B$47:$F$47</c:f>
              <c:strCache>
                <c:ptCount val="5"/>
                <c:pt idx="0">
                  <c:v>2022 г. (отчет)</c:v>
                </c:pt>
                <c:pt idx="1">
                  <c:v>2023 г. (оценка)</c:v>
                </c:pt>
                <c:pt idx="2">
                  <c:v>2024 г. (прогноз)</c:v>
                </c:pt>
                <c:pt idx="3">
                  <c:v>2025 г. (прогноз)</c:v>
                </c:pt>
                <c:pt idx="4">
                  <c:v>2026 г. (прогноз)</c:v>
                </c:pt>
              </c:strCache>
            </c:strRef>
          </c:cat>
          <c:val>
            <c:numRef>
              <c:f>СЭР!$B$48:$F$48</c:f>
              <c:numCache>
                <c:formatCode>General</c:formatCode>
                <c:ptCount val="5"/>
                <c:pt idx="0">
                  <c:v>236.2</c:v>
                </c:pt>
                <c:pt idx="1">
                  <c:v>202.3</c:v>
                </c:pt>
                <c:pt idx="2">
                  <c:v>198</c:v>
                </c:pt>
                <c:pt idx="3">
                  <c:v>160</c:v>
                </c:pt>
                <c:pt idx="4">
                  <c:v>165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78"/>
        <c:overlap val="-27"/>
        <c:axId val="-347537024"/>
        <c:axId val="-347532128"/>
      </c:barChart>
      <c:catAx>
        <c:axId val="-347537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7532128"/>
        <c:crosses val="autoZero"/>
        <c:auto val="1"/>
        <c:lblAlgn val="ctr"/>
        <c:lblOffset val="100"/>
        <c:noMultiLvlLbl val="0"/>
      </c:catAx>
      <c:valAx>
        <c:axId val="-3475321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34753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tx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50000"/>
                </a:schemeClr>
              </a:solidFill>
              <a:ln w="9525">
                <a:solidFill>
                  <a:schemeClr val="tx1">
                    <a:lumMod val="5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СЭР!$B$49:$F$49</c:f>
              <c:numCache>
                <c:formatCode>General</c:formatCode>
                <c:ptCount val="5"/>
                <c:pt idx="0">
                  <c:v>262.3</c:v>
                </c:pt>
                <c:pt idx="1">
                  <c:v>292.39999999999998</c:v>
                </c:pt>
                <c:pt idx="2">
                  <c:v>301.2</c:v>
                </c:pt>
                <c:pt idx="3">
                  <c:v>310.2</c:v>
                </c:pt>
                <c:pt idx="4">
                  <c:v>319.5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347536480"/>
        <c:axId val="-347535392"/>
      </c:lineChart>
      <c:catAx>
        <c:axId val="-347536480"/>
        <c:scaling>
          <c:orientation val="minMax"/>
        </c:scaling>
        <c:delete val="1"/>
        <c:axPos val="b"/>
        <c:majorTickMark val="none"/>
        <c:minorTickMark val="none"/>
        <c:tickLblPos val="nextTo"/>
        <c:crossAx val="-347535392"/>
        <c:crosses val="autoZero"/>
        <c:auto val="1"/>
        <c:lblAlgn val="ctr"/>
        <c:lblOffset val="100"/>
        <c:noMultiLvlLbl val="0"/>
      </c:catAx>
      <c:valAx>
        <c:axId val="-3475353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347536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677655677655681E-2"/>
          <c:y val="9.6245843714180157E-2"/>
          <c:w val="0.93553113553113554"/>
          <c:h val="0.717398141394238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СЭР!$A$69</c:f>
              <c:strCache>
                <c:ptCount val="1"/>
                <c:pt idx="0">
                  <c:v>численность экономически активного населения (среднегодовая), тыс. человек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lumMod val="50000"/>
                    <a:shade val="30000"/>
                    <a:satMod val="115000"/>
                  </a:schemeClr>
                </a:gs>
                <a:gs pos="50000">
                  <a:schemeClr val="accent5">
                    <a:lumMod val="50000"/>
                    <a:shade val="67500"/>
                    <a:satMod val="115000"/>
                  </a:schemeClr>
                </a:gs>
                <a:gs pos="100000">
                  <a:schemeClr val="accent5">
                    <a:lumMod val="5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СЭР!$B$68:$F$68</c:f>
              <c:strCache>
                <c:ptCount val="5"/>
                <c:pt idx="0">
                  <c:v>2022 г. (отчет)</c:v>
                </c:pt>
                <c:pt idx="1">
                  <c:v>2023 г. (оценка)</c:v>
                </c:pt>
                <c:pt idx="2">
                  <c:v>2024 г. (прогноз)</c:v>
                </c:pt>
                <c:pt idx="3">
                  <c:v>2025 г. (прогноз)</c:v>
                </c:pt>
                <c:pt idx="4">
                  <c:v>2026 г. (прогноз)</c:v>
                </c:pt>
              </c:strCache>
            </c:strRef>
          </c:cat>
          <c:val>
            <c:numRef>
              <c:f>СЭР!$B$69:$F$69</c:f>
              <c:numCache>
                <c:formatCode>General</c:formatCode>
                <c:ptCount val="5"/>
                <c:pt idx="0">
                  <c:v>11.4</c:v>
                </c:pt>
                <c:pt idx="1">
                  <c:v>11.4</c:v>
                </c:pt>
                <c:pt idx="2">
                  <c:v>11.5</c:v>
                </c:pt>
                <c:pt idx="3">
                  <c:v>11.6</c:v>
                </c:pt>
                <c:pt idx="4">
                  <c:v>11.7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6"/>
        <c:overlap val="-27"/>
        <c:axId val="-347533760"/>
        <c:axId val="-347532672"/>
      </c:barChart>
      <c:catAx>
        <c:axId val="-34753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7532672"/>
        <c:crosses val="autoZero"/>
        <c:auto val="1"/>
        <c:lblAlgn val="ctr"/>
        <c:lblOffset val="100"/>
        <c:noMultiLvlLbl val="0"/>
      </c:catAx>
      <c:valAx>
        <c:axId val="-3475326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347533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917503612394526E-2"/>
          <c:y val="0"/>
          <c:w val="0.93408239700374529"/>
          <c:h val="0.78375014705609181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СЭР!$B$70:$F$70</c:f>
              <c:numCache>
                <c:formatCode>General</c:formatCode>
                <c:ptCount val="5"/>
                <c:pt idx="0" formatCode="#\ ##0.0">
                  <c:v>3</c:v>
                </c:pt>
                <c:pt idx="1">
                  <c:v>2.6</c:v>
                </c:pt>
                <c:pt idx="2">
                  <c:v>2.5</c:v>
                </c:pt>
                <c:pt idx="3">
                  <c:v>2.5</c:v>
                </c:pt>
                <c:pt idx="4">
                  <c:v>2.4</c:v>
                </c:pt>
              </c:numCache>
            </c:numRef>
          </c:val>
          <c:smooth val="0"/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347529952"/>
        <c:axId val="-347539744"/>
      </c:lineChart>
      <c:catAx>
        <c:axId val="-347529952"/>
        <c:scaling>
          <c:orientation val="minMax"/>
        </c:scaling>
        <c:delete val="1"/>
        <c:axPos val="b"/>
        <c:majorTickMark val="none"/>
        <c:minorTickMark val="none"/>
        <c:tickLblPos val="nextTo"/>
        <c:crossAx val="-347539744"/>
        <c:crosses val="autoZero"/>
        <c:auto val="1"/>
        <c:lblAlgn val="ctr"/>
        <c:lblOffset val="100"/>
        <c:noMultiLvlLbl val="0"/>
      </c:catAx>
      <c:valAx>
        <c:axId val="-34753974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-34752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СЭР!$A$73</c:f>
              <c:strCache>
                <c:ptCount val="1"/>
                <c:pt idx="0">
                  <c:v>зар плата</c:v>
                </c:pt>
              </c:strCache>
            </c:strRef>
          </c:tx>
          <c:spPr>
            <a:gradFill flip="none" rotWithShape="1">
              <a:gsLst>
                <a:gs pos="0">
                  <a:srgbClr val="336699">
                    <a:shade val="30000"/>
                    <a:satMod val="115000"/>
                  </a:srgbClr>
                </a:gs>
                <a:gs pos="50000">
                  <a:srgbClr val="336699">
                    <a:shade val="67500"/>
                    <a:satMod val="115000"/>
                  </a:srgbClr>
                </a:gs>
                <a:gs pos="100000">
                  <a:srgbClr val="336699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СЭР!$B$72:$F$72</c:f>
              <c:strCache>
                <c:ptCount val="5"/>
                <c:pt idx="0">
                  <c:v>2022 г. (отчет)</c:v>
                </c:pt>
                <c:pt idx="1">
                  <c:v>2023 г. (оценка)</c:v>
                </c:pt>
                <c:pt idx="2">
                  <c:v>2024 г. (прогноз)</c:v>
                </c:pt>
                <c:pt idx="3">
                  <c:v>2025 г. (прогноз)</c:v>
                </c:pt>
                <c:pt idx="4">
                  <c:v>2026 г. (прогноз)</c:v>
                </c:pt>
              </c:strCache>
            </c:strRef>
          </c:cat>
          <c:val>
            <c:numRef>
              <c:f>СЭР!$B$73:$F$73</c:f>
              <c:numCache>
                <c:formatCode>#\ ##0.0</c:formatCode>
                <c:ptCount val="5"/>
                <c:pt idx="0">
                  <c:v>35895.5</c:v>
                </c:pt>
                <c:pt idx="1">
                  <c:v>38876.1</c:v>
                </c:pt>
                <c:pt idx="2">
                  <c:v>40431.1</c:v>
                </c:pt>
                <c:pt idx="3">
                  <c:v>42048.4</c:v>
                </c:pt>
                <c:pt idx="4">
                  <c:v>43730.3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7"/>
        <c:overlap val="-27"/>
        <c:axId val="-347539200"/>
        <c:axId val="-347538656"/>
      </c:barChart>
      <c:catAx>
        <c:axId val="-347539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7538656"/>
        <c:crosses val="autoZero"/>
        <c:auto val="1"/>
        <c:lblAlgn val="ctr"/>
        <c:lblOffset val="100"/>
        <c:noMultiLvlLbl val="0"/>
      </c:catAx>
      <c:valAx>
        <c:axId val="-34753865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-347539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336699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336699"/>
              </a:solidFill>
              <a:ln w="9525">
                <a:solidFill>
                  <a:srgbClr val="336699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СЭР!$B$74:$F$74</c:f>
              <c:numCache>
                <c:formatCode>General</c:formatCode>
                <c:ptCount val="5"/>
                <c:pt idx="0">
                  <c:v>114.1</c:v>
                </c:pt>
                <c:pt idx="1">
                  <c:v>106.7</c:v>
                </c:pt>
                <c:pt idx="2">
                  <c:v>104.3</c:v>
                </c:pt>
                <c:pt idx="3">
                  <c:v>103.5</c:v>
                </c:pt>
                <c:pt idx="4">
                  <c:v>103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347528864"/>
        <c:axId val="-347528320"/>
      </c:lineChart>
      <c:catAx>
        <c:axId val="-347528864"/>
        <c:scaling>
          <c:orientation val="minMax"/>
        </c:scaling>
        <c:delete val="1"/>
        <c:axPos val="b"/>
        <c:majorTickMark val="none"/>
        <c:minorTickMark val="none"/>
        <c:tickLblPos val="nextTo"/>
        <c:crossAx val="-347528320"/>
        <c:crosses val="autoZero"/>
        <c:auto val="1"/>
        <c:lblAlgn val="ctr"/>
        <c:lblOffset val="100"/>
        <c:noMultiLvlLbl val="0"/>
      </c:catAx>
      <c:valAx>
        <c:axId val="-347528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347528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111111111111109E-2"/>
          <c:y val="0.14740202809477299"/>
          <c:w val="0.93888888888888888"/>
          <c:h val="0.467311747700581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СЭР!$A$77</c:f>
              <c:strCache>
                <c:ptCount val="1"/>
                <c:pt idx="0">
                  <c:v>Величина прожиточного минимума</c:v>
                </c:pt>
              </c:strCache>
            </c:strRef>
          </c:tx>
          <c:spPr>
            <a:solidFill>
              <a:srgbClr val="008080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СЭР!$B$76:$F$76</c:f>
              <c:strCache>
                <c:ptCount val="5"/>
                <c:pt idx="0">
                  <c:v>2022 г. (отчет)</c:v>
                </c:pt>
                <c:pt idx="1">
                  <c:v>2023 г. (оценка)</c:v>
                </c:pt>
                <c:pt idx="2">
                  <c:v>2024 г. (прогноз)</c:v>
                </c:pt>
                <c:pt idx="3">
                  <c:v>2025 г. (прогноз)</c:v>
                </c:pt>
                <c:pt idx="4">
                  <c:v>2026 г. (прогноз)</c:v>
                </c:pt>
              </c:strCache>
            </c:strRef>
          </c:cat>
          <c:val>
            <c:numRef>
              <c:f>СЭР!$B$77:$F$77</c:f>
              <c:numCache>
                <c:formatCode>#\ ##0.0</c:formatCode>
                <c:ptCount val="5"/>
                <c:pt idx="0">
                  <c:v>12436</c:v>
                </c:pt>
                <c:pt idx="1">
                  <c:v>13195</c:v>
                </c:pt>
                <c:pt idx="2">
                  <c:v>13326.9</c:v>
                </c:pt>
                <c:pt idx="3">
                  <c:v>13460.2</c:v>
                </c:pt>
                <c:pt idx="4">
                  <c:v>13594.8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6"/>
        <c:overlap val="-27"/>
        <c:axId val="-345268112"/>
        <c:axId val="-345277904"/>
      </c:barChart>
      <c:catAx>
        <c:axId val="-345268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5277904"/>
        <c:crosses val="autoZero"/>
        <c:auto val="1"/>
        <c:lblAlgn val="ctr"/>
        <c:lblOffset val="100"/>
        <c:noMultiLvlLbl val="0"/>
      </c:catAx>
      <c:valAx>
        <c:axId val="-34527790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-345268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СЭР!$A$114</c:f>
              <c:strCache>
                <c:ptCount val="1"/>
                <c:pt idx="0">
                  <c:v>Чис нас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12700" cap="flat" cmpd="sng" algn="ctr">
              <a:solidFill>
                <a:schemeClr val="bg1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СЭР!$B$113:$F$113</c:f>
              <c:strCache>
                <c:ptCount val="5"/>
                <c:pt idx="0">
                  <c:v>2021 г. (отчет)</c:v>
                </c:pt>
                <c:pt idx="1">
                  <c:v>2022 г. (оценка)</c:v>
                </c:pt>
                <c:pt idx="2">
                  <c:v>2023 г. (прогноз)</c:v>
                </c:pt>
                <c:pt idx="3">
                  <c:v>2024 г. (прогноз)</c:v>
                </c:pt>
                <c:pt idx="4">
                  <c:v>2025 г. (прогноз)</c:v>
                </c:pt>
              </c:strCache>
            </c:strRef>
          </c:cat>
          <c:val>
            <c:numRef>
              <c:f>СЭР!$B$114:$F$114</c:f>
              <c:numCache>
                <c:formatCode>General</c:formatCode>
                <c:ptCount val="5"/>
                <c:pt idx="0">
                  <c:v>16.100000000000001</c:v>
                </c:pt>
                <c:pt idx="1">
                  <c:v>15.9</c:v>
                </c:pt>
                <c:pt idx="2">
                  <c:v>15.8</c:v>
                </c:pt>
                <c:pt idx="3">
                  <c:v>15.6</c:v>
                </c:pt>
                <c:pt idx="4">
                  <c:v>15.6</c:v>
                </c:pt>
              </c:numCache>
            </c:numRef>
          </c:val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67"/>
        <c:overlap val="-24"/>
        <c:axId val="-345267568"/>
        <c:axId val="-345274640"/>
      </c:barChart>
      <c:catAx>
        <c:axId val="-345267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5274640"/>
        <c:crosses val="autoZero"/>
        <c:auto val="1"/>
        <c:lblAlgn val="ctr"/>
        <c:lblOffset val="100"/>
        <c:noMultiLvlLbl val="0"/>
      </c:catAx>
      <c:valAx>
        <c:axId val="-3452746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345267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171926621534642E-2"/>
          <c:y val="0.10471204188481675"/>
          <c:w val="0.95018480119385318"/>
          <c:h val="0.84642233856893545"/>
        </c:manualLayout>
      </c:layout>
      <c:lineChart>
        <c:grouping val="standard"/>
        <c:varyColors val="0"/>
        <c:ser>
          <c:idx val="0"/>
          <c:order val="0"/>
          <c:tx>
            <c:strRef>
              <c:f>СЭР!$A$2</c:f>
              <c:strCache>
                <c:ptCount val="1"/>
                <c:pt idx="0">
                  <c:v>в % к предыдущему году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rgbClr val="2619D1"/>
              </a:solidFill>
              <a:ln w="28575">
                <a:solidFill>
                  <a:srgbClr val="002060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6.8409834091839442E-2"/>
                  <c:y val="-2.77777777777777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1327265284499989E-2"/>
                  <c:y val="-2.77777777777777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1412844036697245E-2"/>
                  <c:y val="-5.55555555555555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6305810397553519E-2"/>
                  <c:y val="-5.55555555555555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1198776758409786E-2"/>
                  <c:y val="-5.55555555555555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СЭР!$B$1:$F$1</c:f>
              <c:strCache>
                <c:ptCount val="5"/>
                <c:pt idx="0">
                  <c:v>2022 г. (отчет)</c:v>
                </c:pt>
                <c:pt idx="1">
                  <c:v>2023 г. (оценка)</c:v>
                </c:pt>
                <c:pt idx="2">
                  <c:v>2024 г. (прогноз)</c:v>
                </c:pt>
                <c:pt idx="3">
                  <c:v>2025 г. (прогноз)</c:v>
                </c:pt>
                <c:pt idx="4">
                  <c:v>2026 г. (прогноз)</c:v>
                </c:pt>
              </c:strCache>
            </c:strRef>
          </c:cat>
          <c:val>
            <c:numRef>
              <c:f>СЭР!$B$2:$F$2</c:f>
              <c:numCache>
                <c:formatCode>General</c:formatCode>
                <c:ptCount val="5"/>
                <c:pt idx="0">
                  <c:v>87.4</c:v>
                </c:pt>
                <c:pt idx="1">
                  <c:v>123.4</c:v>
                </c:pt>
                <c:pt idx="2">
                  <c:v>104</c:v>
                </c:pt>
                <c:pt idx="3">
                  <c:v>102</c:v>
                </c:pt>
                <c:pt idx="4">
                  <c:v>102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397892640"/>
        <c:axId val="-397888832"/>
      </c:lineChart>
      <c:catAx>
        <c:axId val="-3978926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397888832"/>
        <c:crosses val="autoZero"/>
        <c:auto val="1"/>
        <c:lblAlgn val="ctr"/>
        <c:lblOffset val="100"/>
        <c:noMultiLvlLbl val="0"/>
      </c:catAx>
      <c:valAx>
        <c:axId val="-3978888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397892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36187038922216"/>
          <c:y val="0.15880134266155591"/>
          <c:w val="0.6765385688657084"/>
          <c:h val="0.79935914445171308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1100" dirty="0" smtClean="0">
                <a:solidFill>
                  <a:schemeClr val="bg1"/>
                </a:solidFill>
              </a:rPr>
              <a:t>2022 год </a:t>
            </a:r>
          </a:p>
          <a:p>
            <a:pPr>
              <a:defRPr>
                <a:solidFill>
                  <a:schemeClr val="bg1"/>
                </a:solidFill>
              </a:defRPr>
            </a:pPr>
            <a:r>
              <a:rPr lang="ru-RU" sz="1100" dirty="0" smtClean="0">
                <a:solidFill>
                  <a:schemeClr val="bg1"/>
                </a:solidFill>
              </a:rPr>
              <a:t>(факт)</a:t>
            </a:r>
            <a:endParaRPr lang="ru-RU" sz="1100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'Парам бюдж'!$B$2</c:f>
              <c:strCache>
                <c:ptCount val="1"/>
                <c:pt idx="0">
                  <c:v>2022 (факт)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002060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679,3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667,0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1388888888888889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9,4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'Парам бюдж'!$A$3:$A$5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 (профицит)</c:v>
                </c:pt>
              </c:strCache>
            </c:strRef>
          </c:cat>
          <c:val>
            <c:numRef>
              <c:f>'Парам бюдж'!$B$3:$B$5</c:f>
              <c:numCache>
                <c:formatCode>#\ ##0.0</c:formatCode>
                <c:ptCount val="3"/>
                <c:pt idx="0">
                  <c:v>679330</c:v>
                </c:pt>
                <c:pt idx="1">
                  <c:v>669977.9</c:v>
                </c:pt>
                <c:pt idx="2">
                  <c:v>9352.1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1100" dirty="0" smtClean="0">
                <a:solidFill>
                  <a:schemeClr val="bg1"/>
                </a:solidFill>
              </a:rPr>
              <a:t>План</a:t>
            </a:r>
          </a:p>
          <a:p>
            <a:pPr>
              <a:defRPr>
                <a:solidFill>
                  <a:schemeClr val="bg1"/>
                </a:solidFill>
              </a:defRPr>
            </a:pPr>
            <a:r>
              <a:rPr lang="ru-RU" sz="11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на </a:t>
            </a:r>
            <a:r>
              <a:rPr lang="ru-RU" sz="1200" dirty="0" smtClean="0">
                <a:solidFill>
                  <a:schemeClr val="bg1"/>
                </a:solidFill>
              </a:rPr>
              <a:t>01.07.2023 год</a:t>
            </a:r>
            <a:endParaRPr lang="ru-RU" sz="1200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'Парам бюдж'!$I$2</c:f>
              <c:strCache>
                <c:ptCount val="1"/>
                <c:pt idx="0">
                  <c:v>план на 01.07.2022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002060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673,0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705,7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2284100080710843E-3"/>
                  <c:y val="-0.12500000000000003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-11,3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'Парам бюдж'!$H$3:$H$5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 (профицит)</c:v>
                </c:pt>
              </c:strCache>
            </c:strRef>
          </c:cat>
          <c:val>
            <c:numRef>
              <c:f>'Парам бюдж'!$I$3:$I$5</c:f>
              <c:numCache>
                <c:formatCode>#\ ##0.0</c:formatCode>
                <c:ptCount val="3"/>
                <c:pt idx="0">
                  <c:v>673000.6</c:v>
                </c:pt>
                <c:pt idx="1">
                  <c:v>705674.1</c:v>
                </c:pt>
                <c:pt idx="2">
                  <c:v>-11333.7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100" dirty="0" smtClean="0">
                <a:solidFill>
                  <a:schemeClr val="bg1"/>
                </a:solidFill>
              </a:rPr>
              <a:t>2024 год</a:t>
            </a:r>
          </a:p>
          <a:p>
            <a:pPr>
              <a:defRPr/>
            </a:pPr>
            <a:r>
              <a:rPr lang="ru-RU" sz="1100" dirty="0" smtClean="0">
                <a:solidFill>
                  <a:schemeClr val="bg1"/>
                </a:solidFill>
              </a:rPr>
              <a:t> </a:t>
            </a:r>
            <a:r>
              <a:rPr lang="ru-RU" sz="1100" dirty="0">
                <a:solidFill>
                  <a:schemeClr val="bg1"/>
                </a:solidFill>
              </a:rPr>
              <a:t>(план)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'Парам бюдж'!$L$2</c:f>
              <c:strCache>
                <c:ptCount val="1"/>
                <c:pt idx="0">
                  <c:v>2024 (план)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002060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493,6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493,6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'Парам бюдж'!$K$3:$K$5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 (профицит)</c:v>
                </c:pt>
              </c:strCache>
            </c:strRef>
          </c:cat>
          <c:val>
            <c:numRef>
              <c:f>'Парам бюдж'!$L$3:$L$5</c:f>
              <c:numCache>
                <c:formatCode>#\ ##0.0</c:formatCode>
                <c:ptCount val="3"/>
                <c:pt idx="0">
                  <c:v>493555.8</c:v>
                </c:pt>
                <c:pt idx="1">
                  <c:v>493555.8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100" dirty="0" smtClean="0">
                <a:solidFill>
                  <a:schemeClr val="bg1"/>
                </a:solidFill>
              </a:rPr>
              <a:t>2025 год</a:t>
            </a:r>
          </a:p>
          <a:p>
            <a:pPr>
              <a:defRPr/>
            </a:pPr>
            <a:r>
              <a:rPr lang="ru-RU" sz="1100" dirty="0" smtClean="0">
                <a:solidFill>
                  <a:schemeClr val="bg1"/>
                </a:solidFill>
              </a:rPr>
              <a:t> </a:t>
            </a:r>
            <a:r>
              <a:rPr lang="ru-RU" sz="1100" dirty="0">
                <a:solidFill>
                  <a:schemeClr val="bg1"/>
                </a:solidFill>
              </a:rPr>
              <a:t>(прогноз)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'Парам бюдж'!$O$2</c:f>
              <c:strCache>
                <c:ptCount val="1"/>
                <c:pt idx="0">
                  <c:v>2025 (прогноз)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002060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458,3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458,3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'Парам бюдж'!$N$3:$N$5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 (профицит)</c:v>
                </c:pt>
              </c:strCache>
            </c:strRef>
          </c:cat>
          <c:val>
            <c:numRef>
              <c:f>'Парам бюдж'!$O$3:$O$5</c:f>
              <c:numCache>
                <c:formatCode>#\ ##0.0</c:formatCode>
                <c:ptCount val="3"/>
                <c:pt idx="0">
                  <c:v>458347</c:v>
                </c:pt>
                <c:pt idx="1">
                  <c:v>458347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100" b="1" dirty="0" smtClean="0">
                <a:solidFill>
                  <a:schemeClr val="bg1"/>
                </a:solidFill>
              </a:rPr>
              <a:t>2026 год</a:t>
            </a:r>
          </a:p>
          <a:p>
            <a:pPr>
              <a:defRPr/>
            </a:pPr>
            <a:r>
              <a:rPr lang="ru-RU" sz="1100" b="1" dirty="0" smtClean="0">
                <a:solidFill>
                  <a:schemeClr val="bg1"/>
                </a:solidFill>
              </a:rPr>
              <a:t> </a:t>
            </a:r>
            <a:r>
              <a:rPr lang="ru-RU" sz="1100" b="1" dirty="0">
                <a:solidFill>
                  <a:schemeClr val="bg1"/>
                </a:solidFill>
              </a:rPr>
              <a:t>(прогноз</a:t>
            </a:r>
            <a:r>
              <a:rPr lang="ru-RU" sz="1200" b="1" dirty="0">
                <a:solidFill>
                  <a:schemeClr val="bg1"/>
                </a:solidFill>
              </a:rPr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'Парам бюдж'!$R$2</c:f>
              <c:strCache>
                <c:ptCount val="1"/>
                <c:pt idx="0">
                  <c:v>2026 (прогноз)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002060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469,5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469,5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'Парам бюдж'!$Q$3:$Q$5</c:f>
              <c:strCache>
                <c:ptCount val="3"/>
                <c:pt idx="0">
                  <c:v>Доходы</c:v>
                </c:pt>
                <c:pt idx="1">
                  <c:v>Расходы</c:v>
                </c:pt>
                <c:pt idx="2">
                  <c:v>Дефицит (профицит)</c:v>
                </c:pt>
              </c:strCache>
            </c:strRef>
          </c:cat>
          <c:val>
            <c:numRef>
              <c:f>'Парам бюдж'!$R$3:$R$5</c:f>
              <c:numCache>
                <c:formatCode>#\ ##0.0</c:formatCode>
                <c:ptCount val="3"/>
                <c:pt idx="0">
                  <c:v>469518.3</c:v>
                </c:pt>
                <c:pt idx="1">
                  <c:v>469518.3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400" b="0" i="0" baseline="0" dirty="0" smtClean="0">
                <a:effectLst/>
              </a:rPr>
              <a:t>Динамика поступлений в бюджет Одесского муниципального района Омской области                     (млн. рублей)</a:t>
            </a:r>
            <a:endParaRPr lang="ru-RU" sz="1400" dirty="0" smtClean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prstClr val="white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478903150123404E-2"/>
          <c:y val="0.20204786618835413"/>
          <c:w val="0.95042193699753197"/>
          <c:h val="0.6368313454053153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Дох!$A$2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5.889362073111097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Дох!$B$1:$F$1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Дох!$B$2:$F$2</c:f>
              <c:numCache>
                <c:formatCode>General</c:formatCode>
                <c:ptCount val="5"/>
                <c:pt idx="0">
                  <c:v>159.9</c:v>
                </c:pt>
                <c:pt idx="1">
                  <c:v>161.30000000000001</c:v>
                </c:pt>
                <c:pt idx="2">
                  <c:v>206.4</c:v>
                </c:pt>
                <c:pt idx="3">
                  <c:v>184.1</c:v>
                </c:pt>
                <c:pt idx="4">
                  <c:v>192.2</c:v>
                </c:pt>
              </c:numCache>
            </c:numRef>
          </c:val>
        </c:ser>
        <c:ser>
          <c:idx val="1"/>
          <c:order val="1"/>
          <c:tx>
            <c:strRef>
              <c:f>Дох!$A$3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bg2">
                      <a:lumMod val="20000"/>
                      <a:lumOff val="80000"/>
                    </a:schemeClr>
                  </a:gs>
                  <a:gs pos="50000">
                    <a:schemeClr val="tx1">
                      <a:lumMod val="95000"/>
                    </a:schemeClr>
                  </a:gs>
                  <a:gs pos="100000">
                    <a:schemeClr val="bg2">
                      <a:lumMod val="40000"/>
                      <a:lumOff val="60000"/>
                    </a:schemeClr>
                  </a:gs>
                </a:gsLst>
                <a:lin ang="2520000" scaled="0"/>
              </a:gradFill>
              <a:ln w="12700">
                <a:solidFill>
                  <a:schemeClr val="bg1"/>
                </a:solidFill>
              </a:ln>
              <a:effectLst/>
            </c:spPr>
          </c:dPt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Дох!$B$1:$F$1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Дох!$B$3:$F$3</c:f>
              <c:numCache>
                <c:formatCode>General</c:formatCode>
                <c:ptCount val="5"/>
                <c:pt idx="0">
                  <c:v>519.5</c:v>
                </c:pt>
                <c:pt idx="1">
                  <c:v>511.7</c:v>
                </c:pt>
                <c:pt idx="2">
                  <c:v>287.2</c:v>
                </c:pt>
                <c:pt idx="3">
                  <c:v>274.2</c:v>
                </c:pt>
                <c:pt idx="4">
                  <c:v>277.39999999999998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345278448"/>
        <c:axId val="-345274096"/>
      </c:barChart>
      <c:catAx>
        <c:axId val="-345278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5274096"/>
        <c:crosses val="autoZero"/>
        <c:auto val="1"/>
        <c:lblAlgn val="ctr"/>
        <c:lblOffset val="100"/>
        <c:noMultiLvlLbl val="0"/>
      </c:catAx>
      <c:valAx>
        <c:axId val="-3452740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2">
                  <a:lumMod val="40000"/>
                  <a:lumOff val="6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345278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Безвозмездные поступления в бюджет Одесского муниципального района Омской области (млн. рублей)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8443503650942861E-2"/>
          <c:y val="0.13993164536669483"/>
          <c:w val="0.95530306569137546"/>
          <c:h val="0.7094317475545215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Дох!$A$8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Дох!$B$7:$F$7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Дох!$B$8:$F$8</c:f>
              <c:numCache>
                <c:formatCode>0.0</c:formatCode>
                <c:ptCount val="5"/>
                <c:pt idx="0">
                  <c:v>111.3</c:v>
                </c:pt>
                <c:pt idx="1">
                  <c:v>115.6</c:v>
                </c:pt>
                <c:pt idx="2">
                  <c:v>36.700000000000003</c:v>
                </c:pt>
                <c:pt idx="3">
                  <c:v>30</c:v>
                </c:pt>
                <c:pt idx="4">
                  <c:v>32</c:v>
                </c:pt>
              </c:numCache>
            </c:numRef>
          </c:val>
        </c:ser>
        <c:ser>
          <c:idx val="1"/>
          <c:order val="1"/>
          <c:tx>
            <c:strRef>
              <c:f>Дох!$A$9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Дох!$B$7:$F$7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Дох!$B$9:$F$9</c:f>
              <c:numCache>
                <c:formatCode>0.0</c:formatCode>
                <c:ptCount val="5"/>
                <c:pt idx="0">
                  <c:v>132.6</c:v>
                </c:pt>
                <c:pt idx="1">
                  <c:v>125.8</c:v>
                </c:pt>
              </c:numCache>
            </c:numRef>
          </c:val>
        </c:ser>
        <c:ser>
          <c:idx val="2"/>
          <c:order val="2"/>
          <c:tx>
            <c:strRef>
              <c:f>Дох!$A$10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chemeClr val="tx1">
                <a:lumMod val="65000"/>
              </a:schemeClr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Дох!$B$7:$F$7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Дох!$B$10:$F$10</c:f>
              <c:numCache>
                <c:formatCode>0.0</c:formatCode>
                <c:ptCount val="5"/>
                <c:pt idx="0">
                  <c:v>254.8</c:v>
                </c:pt>
                <c:pt idx="1">
                  <c:v>248.9</c:v>
                </c:pt>
                <c:pt idx="2">
                  <c:v>245</c:v>
                </c:pt>
                <c:pt idx="3">
                  <c:v>238.7</c:v>
                </c:pt>
                <c:pt idx="4">
                  <c:v>239.9</c:v>
                </c:pt>
              </c:numCache>
            </c:numRef>
          </c:val>
        </c:ser>
        <c:ser>
          <c:idx val="3"/>
          <c:order val="3"/>
          <c:tx>
            <c:strRef>
              <c:f>Дох!$A$11</c:f>
              <c:strCache>
                <c:ptCount val="1"/>
                <c:pt idx="0">
                  <c:v>иные безвозмездные поступления</c:v>
                </c:pt>
              </c:strCache>
            </c:strRef>
          </c:tx>
          <c:spPr>
            <a:solidFill>
              <a:schemeClr val="tx1"/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8.3333333333333332E-3"/>
                  <c:y val="-3.303835422169962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2.831858933288538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7777777777777779E-3"/>
                  <c:y val="-2.12389419996641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0185067526415994E-16"/>
                  <c:y val="-2.359882444407115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0370135052831988E-16"/>
                  <c:y val="-2.123894199966404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Дох!$B$7:$F$7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Дох!$B$11:$F$11</c:f>
              <c:numCache>
                <c:formatCode>0.0</c:formatCode>
                <c:ptCount val="5"/>
                <c:pt idx="0">
                  <c:v>20.8</c:v>
                </c:pt>
                <c:pt idx="1">
                  <c:v>21.4</c:v>
                </c:pt>
                <c:pt idx="2">
                  <c:v>5.5</c:v>
                </c:pt>
                <c:pt idx="3">
                  <c:v>5.5</c:v>
                </c:pt>
                <c:pt idx="4">
                  <c:v>5.5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89"/>
        <c:overlap val="100"/>
        <c:axId val="-345277360"/>
        <c:axId val="-345270832"/>
      </c:barChart>
      <c:catAx>
        <c:axId val="-345277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5270832"/>
        <c:crosses val="autoZero"/>
        <c:auto val="1"/>
        <c:lblAlgn val="ctr"/>
        <c:lblOffset val="100"/>
        <c:noMultiLvlLbl val="0"/>
      </c:catAx>
      <c:valAx>
        <c:axId val="-3452708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-345277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111065077970934E-2"/>
          <c:y val="4.6296296296296294E-2"/>
          <c:w val="0.93888888888888888"/>
          <c:h val="0.89814814814814814"/>
        </c:manualLayout>
      </c:layout>
      <c:lineChart>
        <c:grouping val="standard"/>
        <c:varyColors val="0"/>
        <c:ser>
          <c:idx val="0"/>
          <c:order val="0"/>
          <c:spPr>
            <a:ln w="22225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tx1"/>
              </a:solidFill>
              <a:ln w="9525">
                <a:solidFill>
                  <a:schemeClr val="tx1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Дох!$B$13:$F$13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Дох!$B$14:$F$14</c:f>
              <c:numCache>
                <c:formatCode>General</c:formatCode>
                <c:ptCount val="5"/>
                <c:pt idx="0">
                  <c:v>519.5</c:v>
                </c:pt>
                <c:pt idx="1">
                  <c:v>511.7</c:v>
                </c:pt>
                <c:pt idx="2">
                  <c:v>287.2</c:v>
                </c:pt>
                <c:pt idx="3">
                  <c:v>274.2</c:v>
                </c:pt>
                <c:pt idx="4">
                  <c:v>277.39999999999998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345271920"/>
        <c:axId val="-345273552"/>
      </c:lineChart>
      <c:catAx>
        <c:axId val="-3452719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345273552"/>
        <c:crosses val="autoZero"/>
        <c:auto val="1"/>
        <c:lblAlgn val="ctr"/>
        <c:lblOffset val="100"/>
        <c:noMultiLvlLbl val="0"/>
      </c:catAx>
      <c:valAx>
        <c:axId val="-3452735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345271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9666376247131"/>
          <c:y val="4.0117586357240914E-2"/>
          <c:w val="0.73578455818022748"/>
          <c:h val="0.92331353592941989"/>
        </c:manualLayout>
      </c:layout>
      <c:doughnutChart>
        <c:varyColors val="1"/>
        <c:ser>
          <c:idx val="0"/>
          <c:order val="0"/>
          <c:tx>
            <c:strRef>
              <c:f>'Дох налог'!$J$1</c:f>
              <c:strCache>
                <c:ptCount val="1"/>
                <c:pt idx="0">
                  <c:v>2024 год (план)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00B0F0"/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rgbClr val="002060"/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cat>
            <c:strRef>
              <c:f>'Дох налог'!$I$2:$I$7</c:f>
              <c:strCache>
                <c:ptCount val="6"/>
                <c:pt idx="0">
                  <c:v>Иные налоговые доходы</c:v>
                </c:pt>
                <c:pt idx="1">
                  <c:v>Налог, взимаемый в связи с применением упрощенной системы налогообложения</c:v>
                </c:pt>
                <c:pt idx="2">
                  <c:v>Единый сельскохозяйственный налог</c:v>
                </c:pt>
                <c:pt idx="3">
                  <c:v>Налог, взимаемый в связи с применением патентной системы налогообложения</c:v>
                </c:pt>
                <c:pt idx="4">
                  <c:v>Государственная пошлина</c:v>
                </c:pt>
                <c:pt idx="5">
                  <c:v>Налог на доходы физических лиц</c:v>
                </c:pt>
              </c:strCache>
            </c:strRef>
          </c:cat>
          <c:val>
            <c:numRef>
              <c:f>'Дох налог'!$J$2:$J$7</c:f>
              <c:numCache>
                <c:formatCode>#\ ##0.0</c:formatCode>
                <c:ptCount val="6"/>
                <c:pt idx="0">
                  <c:v>65.900000000000006</c:v>
                </c:pt>
                <c:pt idx="1">
                  <c:v>6301.5</c:v>
                </c:pt>
                <c:pt idx="2">
                  <c:v>5555</c:v>
                </c:pt>
                <c:pt idx="3">
                  <c:v>2878</c:v>
                </c:pt>
                <c:pt idx="4">
                  <c:v>2520</c:v>
                </c:pt>
                <c:pt idx="5">
                  <c:v>177215.3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СЭР!$A$17</c:f>
              <c:strCache>
                <c:ptCount val="1"/>
                <c:pt idx="0">
                  <c:v>Продукция  сельского хозяйства в хозяйствах всех категорий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bg1">
                    <a:lumMod val="75000"/>
                    <a:lumOff val="25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СЭР!$B$16:$F$16</c:f>
              <c:strCache>
                <c:ptCount val="5"/>
                <c:pt idx="0">
                  <c:v>2022 г. (отчет)</c:v>
                </c:pt>
                <c:pt idx="1">
                  <c:v>2023 г. (оценка)</c:v>
                </c:pt>
                <c:pt idx="2">
                  <c:v>2024 г. (прогноз)</c:v>
                </c:pt>
                <c:pt idx="3">
                  <c:v>2025 г. (прогноз)</c:v>
                </c:pt>
                <c:pt idx="4">
                  <c:v>2026 г. (прогноз)</c:v>
                </c:pt>
              </c:strCache>
            </c:strRef>
          </c:cat>
          <c:val>
            <c:numRef>
              <c:f>СЭР!$B$17:$F$17</c:f>
              <c:numCache>
                <c:formatCode>#\ ##0.0</c:formatCode>
                <c:ptCount val="5"/>
                <c:pt idx="0">
                  <c:v>3467.4</c:v>
                </c:pt>
                <c:pt idx="1">
                  <c:v>3491.7</c:v>
                </c:pt>
                <c:pt idx="2">
                  <c:v>3568.5</c:v>
                </c:pt>
                <c:pt idx="3">
                  <c:v>3604.2</c:v>
                </c:pt>
                <c:pt idx="4">
                  <c:v>3604.2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8"/>
        <c:overlap val="-27"/>
        <c:axId val="-397887200"/>
        <c:axId val="-347541920"/>
      </c:barChart>
      <c:catAx>
        <c:axId val="-397887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7541920"/>
        <c:crosses val="autoZero"/>
        <c:auto val="1"/>
        <c:lblAlgn val="ctr"/>
        <c:lblOffset val="100"/>
        <c:noMultiLvlLbl val="0"/>
      </c:catAx>
      <c:valAx>
        <c:axId val="-347541920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-397887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'Неналог дох'!$N$1</c:f>
              <c:strCache>
                <c:ptCount val="1"/>
                <c:pt idx="0">
                  <c:v>2024 год (план)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002060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FF0000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bg1"/>
                </a:solidFill>
              </a:ln>
              <a:effectLst/>
            </c:spPr>
          </c:dPt>
          <c:cat>
            <c:strRef>
              <c:f>'Неналог дох'!$M$2:$M$7</c:f>
              <c:strCache>
                <c:ptCount val="6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'Неналог дох'!$N$2:$N$7</c:f>
              <c:numCache>
                <c:formatCode>#\ ##0.0</c:formatCode>
                <c:ptCount val="6"/>
                <c:pt idx="0">
                  <c:v>10593.7</c:v>
                </c:pt>
                <c:pt idx="1">
                  <c:v>50.3</c:v>
                </c:pt>
                <c:pt idx="2">
                  <c:v>438.9</c:v>
                </c:pt>
                <c:pt idx="3">
                  <c:v>260</c:v>
                </c:pt>
                <c:pt idx="4">
                  <c:v>478.6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'Дин рахс'!$B$1:$F$1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'Дин рахс'!$B$2:$F$2</c:f>
              <c:numCache>
                <c:formatCode>0.0</c:formatCode>
                <c:ptCount val="5"/>
                <c:pt idx="0">
                  <c:v>670</c:v>
                </c:pt>
                <c:pt idx="1">
                  <c:v>705.7</c:v>
                </c:pt>
                <c:pt idx="2">
                  <c:v>493.6</c:v>
                </c:pt>
                <c:pt idx="3">
                  <c:v>452.9</c:v>
                </c:pt>
                <c:pt idx="4">
                  <c:v>458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-345272464"/>
        <c:axId val="-345276272"/>
      </c:barChart>
      <c:catAx>
        <c:axId val="-34527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5276272"/>
        <c:crosses val="autoZero"/>
        <c:auto val="1"/>
        <c:lblAlgn val="ctr"/>
        <c:lblOffset val="100"/>
        <c:noMultiLvlLbl val="0"/>
      </c:catAx>
      <c:valAx>
        <c:axId val="-34527627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-345272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chemeClr val="bg1"/>
                </a:solidFill>
              </a:rPr>
              <a:t>2.1 ОБЩЕГОСУДАРСТВЕННЫЕ ВОПРОСЫ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285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tx2">
                  <a:lumMod val="90000"/>
                </a:schemeClr>
              </a:solidFill>
              <a:ln w="28575">
                <a:solidFill>
                  <a:schemeClr val="tx1"/>
                </a:solidFill>
              </a:ln>
              <a:effectLst/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'01'!$B$2:$F$2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'01'!$B$3:$F$3</c:f>
              <c:numCache>
                <c:formatCode>#\ ##0.0</c:formatCode>
                <c:ptCount val="5"/>
                <c:pt idx="0">
                  <c:v>56875.3</c:v>
                </c:pt>
                <c:pt idx="1">
                  <c:v>57057.2</c:v>
                </c:pt>
                <c:pt idx="2">
                  <c:v>56302.5</c:v>
                </c:pt>
                <c:pt idx="3">
                  <c:v>51509.599999999999</c:v>
                </c:pt>
                <c:pt idx="4">
                  <c:v>52082.5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4"/>
        <c:overlap val="-27"/>
        <c:axId val="-345273008"/>
        <c:axId val="-345271376"/>
      </c:barChart>
      <c:catAx>
        <c:axId val="-34527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5271376"/>
        <c:crosses val="autoZero"/>
        <c:auto val="1"/>
        <c:lblAlgn val="ctr"/>
        <c:lblOffset val="100"/>
        <c:noMultiLvlLbl val="0"/>
      </c:catAx>
      <c:valAx>
        <c:axId val="-34527137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-345273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200" i="1" dirty="0">
                <a:solidFill>
                  <a:schemeClr val="bg1"/>
                </a:solidFill>
              </a:rPr>
              <a:t>2.1.1</a:t>
            </a:r>
            <a:r>
              <a:rPr lang="ru-RU" sz="1200" i="1" baseline="0" dirty="0">
                <a:solidFill>
                  <a:schemeClr val="bg1"/>
                </a:solidFill>
              </a:rPr>
              <a:t> Функционирование высшего должностного лица субъекта Российской Федерации и муниципального образования</a:t>
            </a:r>
            <a:endParaRPr lang="ru-RU" sz="1200" i="1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tx2">
                  <a:lumMod val="90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'01'!$B$7:$F$7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'01'!$B$8:$F$8</c:f>
              <c:numCache>
                <c:formatCode>#\ ##0.0</c:formatCode>
                <c:ptCount val="5"/>
                <c:pt idx="0">
                  <c:v>2410.1999999999998</c:v>
                </c:pt>
                <c:pt idx="1">
                  <c:v>1851.8</c:v>
                </c:pt>
                <c:pt idx="2">
                  <c:v>2280.6999999999998</c:v>
                </c:pt>
                <c:pt idx="3">
                  <c:v>2280.6999999999998</c:v>
                </c:pt>
                <c:pt idx="4">
                  <c:v>2280.6999999999998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345267024"/>
        <c:axId val="-345265936"/>
      </c:barChart>
      <c:catAx>
        <c:axId val="-345267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5265936"/>
        <c:crosses val="autoZero"/>
        <c:auto val="1"/>
        <c:lblAlgn val="ctr"/>
        <c:lblOffset val="100"/>
        <c:noMultiLvlLbl val="0"/>
      </c:catAx>
      <c:valAx>
        <c:axId val="-345265936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4526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200" b="0" i="1" dirty="0" smtClean="0">
                <a:solidFill>
                  <a:schemeClr val="bg1"/>
                </a:solidFill>
              </a:rPr>
              <a:t>2.1.2 </a:t>
            </a:r>
            <a:r>
              <a:rPr lang="ru-RU" sz="1200" b="0" i="1" dirty="0">
                <a:solidFill>
                  <a:schemeClr val="bg1"/>
                </a:solidFill>
              </a:rPr>
              <a:t>Функционирование законодательных (</a:t>
            </a:r>
            <a:r>
              <a:rPr lang="ru-RU" sz="1200" b="0" i="1" dirty="0" smtClean="0">
                <a:solidFill>
                  <a:schemeClr val="bg1"/>
                </a:solidFill>
              </a:rPr>
              <a:t>представительных) </a:t>
            </a:r>
            <a:r>
              <a:rPr lang="ru-RU" sz="1200" b="0" i="1" dirty="0">
                <a:solidFill>
                  <a:schemeClr val="bg1"/>
                </a:solidFill>
              </a:rPr>
              <a:t>органов государственной </a:t>
            </a:r>
            <a:r>
              <a:rPr lang="ru-RU" sz="1200" b="0" i="1" dirty="0" smtClean="0">
                <a:solidFill>
                  <a:schemeClr val="bg1"/>
                </a:solidFill>
              </a:rPr>
              <a:t>власти</a:t>
            </a:r>
            <a:endParaRPr lang="ru-RU" sz="1200" b="0" i="1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'01'!$A$11</c:f>
              <c:strCache>
                <c:ptCount val="1"/>
                <c:pt idx="0">
                  <c:v>Функционирование законодательных (представительных) органов государственной власти и представительных органов муниципальных образований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tx2">
                  <a:lumMod val="90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'01'!$B$10:$F$10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'01'!$B$11:$F$11</c:f>
              <c:numCache>
                <c:formatCode>#\ ##0.0</c:formatCode>
                <c:ptCount val="5"/>
                <c:pt idx="0">
                  <c:v>867.1</c:v>
                </c:pt>
                <c:pt idx="1">
                  <c:v>899.3</c:v>
                </c:pt>
                <c:pt idx="2">
                  <c:v>956.5</c:v>
                </c:pt>
                <c:pt idx="3">
                  <c:v>955.5</c:v>
                </c:pt>
                <c:pt idx="4">
                  <c:v>955.5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345276816"/>
        <c:axId val="-345275728"/>
      </c:barChart>
      <c:catAx>
        <c:axId val="-345276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5275728"/>
        <c:crosses val="autoZero"/>
        <c:auto val="1"/>
        <c:lblAlgn val="ctr"/>
        <c:lblOffset val="100"/>
        <c:noMultiLvlLbl val="0"/>
      </c:catAx>
      <c:valAx>
        <c:axId val="-345275728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45276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1200" i="1" dirty="0">
                <a:solidFill>
                  <a:schemeClr val="bg1"/>
                </a:solidFill>
              </a:rPr>
              <a:t>2.1.3 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'01'!$A$14</c:f>
              <c:strCache>
                <c:ptCount val="1"/>
                <c:pt idx="0">
                  <c:v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'01'!$B$13:$F$13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'01'!$B$14:$F$14</c:f>
              <c:numCache>
                <c:formatCode>#\ ##0.0</c:formatCode>
                <c:ptCount val="5"/>
                <c:pt idx="0">
                  <c:v>21852.6</c:v>
                </c:pt>
                <c:pt idx="1">
                  <c:v>18022.900000000001</c:v>
                </c:pt>
                <c:pt idx="2">
                  <c:v>19816.599999999999</c:v>
                </c:pt>
                <c:pt idx="3">
                  <c:v>19816.5</c:v>
                </c:pt>
                <c:pt idx="4">
                  <c:v>19816.599999999999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345265392"/>
        <c:axId val="-345270288"/>
      </c:barChart>
      <c:catAx>
        <c:axId val="-3452653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5270288"/>
        <c:crosses val="autoZero"/>
        <c:auto val="1"/>
        <c:lblAlgn val="ctr"/>
        <c:lblOffset val="100"/>
        <c:noMultiLvlLbl val="0"/>
      </c:catAx>
      <c:valAx>
        <c:axId val="-345270288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45265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200" i="1" dirty="0">
                <a:solidFill>
                  <a:schemeClr val="bg1"/>
                </a:solidFill>
              </a:rPr>
              <a:t>2.1.4 Судебная система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'01'!$A$17</c:f>
              <c:strCache>
                <c:ptCount val="1"/>
                <c:pt idx="0">
                  <c:v>Судебная система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'01'!$B$15:$F$16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'01'!$B$17:$F$17</c:f>
              <c:numCache>
                <c:formatCode>#\ ##0.0</c:formatCode>
                <c:ptCount val="5"/>
                <c:pt idx="0">
                  <c:v>37.299999999999997</c:v>
                </c:pt>
                <c:pt idx="1">
                  <c:v>7.0000000000000007E-2</c:v>
                </c:pt>
                <c:pt idx="2">
                  <c:v>7.0000000000000007E-2</c:v>
                </c:pt>
                <c:pt idx="3">
                  <c:v>0.1</c:v>
                </c:pt>
                <c:pt idx="4">
                  <c:v>0.1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345275184"/>
        <c:axId val="-345269744"/>
      </c:barChart>
      <c:catAx>
        <c:axId val="-345275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5269744"/>
        <c:crosses val="autoZero"/>
        <c:auto val="1"/>
        <c:lblAlgn val="ctr"/>
        <c:lblOffset val="100"/>
        <c:noMultiLvlLbl val="0"/>
      </c:catAx>
      <c:valAx>
        <c:axId val="-345269744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45275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1200" i="1">
                <a:solidFill>
                  <a:schemeClr val="bg1"/>
                </a:solidFill>
              </a:rPr>
              <a:t>2.1.5 Обеспечение деятельности финансовых, налоговых и таможенных органов и органов финансового (финансово-бюджетного) надзора</a:t>
            </a:r>
          </a:p>
        </c:rich>
      </c:tx>
      <c:layout>
        <c:manualLayout>
          <c:xMode val="edge"/>
          <c:yMode val="edge"/>
          <c:x val="0.12783063873300107"/>
          <c:y val="3.06513335984955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'01'!$A$20</c:f>
              <c:strCache>
                <c:ptCount val="1"/>
                <c:pt idx="0">
                  <c:v>Обеспечение деятельности финансовых, налоговых и таможенных органов и органов финансового (финансово-бюджетного) надзора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tx2">
                  <a:lumMod val="90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'01'!$B$19:$F$19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'01'!$B$20:$F$20</c:f>
              <c:numCache>
                <c:formatCode>#\ ##0.0</c:formatCode>
                <c:ptCount val="5"/>
                <c:pt idx="0">
                  <c:v>8517.2999999999993</c:v>
                </c:pt>
                <c:pt idx="1">
                  <c:v>8657.1</c:v>
                </c:pt>
                <c:pt idx="2">
                  <c:v>9388.9</c:v>
                </c:pt>
                <c:pt idx="3">
                  <c:v>9238.9</c:v>
                </c:pt>
                <c:pt idx="4">
                  <c:v>9238.7999999999993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345280624"/>
        <c:axId val="-345269200"/>
      </c:barChart>
      <c:catAx>
        <c:axId val="-345280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5269200"/>
        <c:crosses val="autoZero"/>
        <c:auto val="1"/>
        <c:lblAlgn val="ctr"/>
        <c:lblOffset val="100"/>
        <c:noMultiLvlLbl val="0"/>
      </c:catAx>
      <c:valAx>
        <c:axId val="-345269200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45280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1200" i="1">
                <a:solidFill>
                  <a:schemeClr val="bg1"/>
                </a:solidFill>
              </a:rPr>
              <a:t>2.1.6 Резервные фонды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'01'!$A$26</c:f>
              <c:strCache>
                <c:ptCount val="1"/>
                <c:pt idx="0">
                  <c:v>Резервные фонды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'01'!$B$25:$F$25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'01'!$B$26:$F$26</c:f>
              <c:numCache>
                <c:formatCode>#\ ##0.0</c:formatCode>
                <c:ptCount val="5"/>
                <c:pt idx="0">
                  <c:v>0</c:v>
                </c:pt>
                <c:pt idx="1">
                  <c:v>90</c:v>
                </c:pt>
                <c:pt idx="2">
                  <c:v>150</c:v>
                </c:pt>
                <c:pt idx="3">
                  <c:v>150</c:v>
                </c:pt>
                <c:pt idx="4">
                  <c:v>150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345279536"/>
        <c:axId val="-345278992"/>
      </c:barChart>
      <c:catAx>
        <c:axId val="-345279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5278992"/>
        <c:crosses val="autoZero"/>
        <c:auto val="1"/>
        <c:lblAlgn val="ctr"/>
        <c:lblOffset val="100"/>
        <c:noMultiLvlLbl val="0"/>
      </c:catAx>
      <c:valAx>
        <c:axId val="-345278992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45279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633403489393517E-2"/>
          <c:y val="0.1187214812745595"/>
          <c:w val="0.94055917351296348"/>
          <c:h val="0.84636043599762889"/>
        </c:manualLayout>
      </c:layout>
      <c:lineChart>
        <c:grouping val="standard"/>
        <c:varyColors val="0"/>
        <c:ser>
          <c:idx val="0"/>
          <c:order val="0"/>
          <c:tx>
            <c:strRef>
              <c:f>СЭР!$A$18</c:f>
              <c:strCache>
                <c:ptCount val="1"/>
                <c:pt idx="0">
                  <c:v>в процентах</c:v>
                </c:pt>
              </c:strCache>
            </c:strRef>
          </c:tx>
          <c:spPr>
            <a:ln w="28575" cap="rnd">
              <a:solidFill>
                <a:schemeClr val="tx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50000"/>
                </a:schemeClr>
              </a:solidFill>
              <a:ln w="9525">
                <a:solidFill>
                  <a:schemeClr val="tx1">
                    <a:lumMod val="5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СЭР!$B$18:$F$18</c:f>
              <c:numCache>
                <c:formatCode>0.0</c:formatCode>
                <c:ptCount val="5"/>
                <c:pt idx="0">
                  <c:v>119.5</c:v>
                </c:pt>
                <c:pt idx="1">
                  <c:v>100.7</c:v>
                </c:pt>
                <c:pt idx="2">
                  <c:v>102.2</c:v>
                </c:pt>
                <c:pt idx="3">
                  <c:v>101</c:v>
                </c:pt>
                <c:pt idx="4">
                  <c:v>101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347533216"/>
        <c:axId val="-347534848"/>
      </c:lineChart>
      <c:catAx>
        <c:axId val="-347533216"/>
        <c:scaling>
          <c:orientation val="minMax"/>
        </c:scaling>
        <c:delete val="1"/>
        <c:axPos val="b"/>
        <c:majorTickMark val="none"/>
        <c:minorTickMark val="none"/>
        <c:tickLblPos val="nextTo"/>
        <c:crossAx val="-347534848"/>
        <c:crosses val="autoZero"/>
        <c:auto val="1"/>
        <c:lblAlgn val="ctr"/>
        <c:lblOffset val="100"/>
        <c:noMultiLvlLbl val="0"/>
      </c:catAx>
      <c:valAx>
        <c:axId val="-34753484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-347533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1200" i="1">
                <a:solidFill>
                  <a:schemeClr val="bg1"/>
                </a:solidFill>
              </a:rPr>
              <a:t>2.1.7 Другие общегосударственные вопросы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'01'!$A$29</c:f>
              <c:strCache>
                <c:ptCount val="1"/>
                <c:pt idx="0">
                  <c:v>Другие общегосударственные вопросы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'01'!$B$28:$F$28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'01'!$B$29:$F$29</c:f>
              <c:numCache>
                <c:formatCode>#\ ##0.0</c:formatCode>
                <c:ptCount val="5"/>
                <c:pt idx="0">
                  <c:v>23190.9</c:v>
                </c:pt>
                <c:pt idx="1">
                  <c:v>27439.4</c:v>
                </c:pt>
                <c:pt idx="2">
                  <c:v>23709.5</c:v>
                </c:pt>
                <c:pt idx="3">
                  <c:v>19067.5</c:v>
                </c:pt>
                <c:pt idx="4">
                  <c:v>19557.3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345268656"/>
        <c:axId val="-341798880"/>
      </c:barChart>
      <c:catAx>
        <c:axId val="-3452686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1798880"/>
        <c:crosses val="autoZero"/>
        <c:auto val="1"/>
        <c:lblAlgn val="ctr"/>
        <c:lblOffset val="100"/>
        <c:noMultiLvlLbl val="0"/>
      </c:catAx>
      <c:valAx>
        <c:axId val="-341798880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45268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3385066166178265E-2"/>
          <c:y val="0.14234007623235165"/>
          <c:w val="0.9532298676676435"/>
          <c:h val="0.727352567488472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'04'!$A$8</c:f>
              <c:strCache>
                <c:ptCount val="1"/>
                <c:pt idx="0">
                  <c:v>2.2 НАЦИОНАЛЬНАЯ ЭКОНОМИКА</c:v>
                </c:pt>
              </c:strCache>
            </c:strRef>
          </c:tx>
          <c:spPr>
            <a:solidFill>
              <a:schemeClr val="accent1"/>
            </a:solidFill>
            <a:ln w="285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28575">
                <a:solidFill>
                  <a:schemeClr val="tx1"/>
                </a:solidFill>
              </a:ln>
              <a:effectLst/>
            </c:spPr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0" dirty="0" smtClean="0">
                        <a:solidFill>
                          <a:schemeClr val="tx1"/>
                        </a:solidFill>
                      </a:rPr>
                      <a:t>39 262,1</a:t>
                    </a:r>
                    <a:endParaRPr lang="en-US" b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0" dirty="0" smtClean="0">
                        <a:solidFill>
                          <a:schemeClr val="tx1"/>
                        </a:solidFill>
                      </a:rPr>
                      <a:t>36 838,4</a:t>
                    </a:r>
                    <a:endParaRPr lang="en-US" b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0" dirty="0" smtClean="0">
                        <a:solidFill>
                          <a:schemeClr val="tx1"/>
                        </a:solidFill>
                      </a:rPr>
                      <a:t>8</a:t>
                    </a:r>
                    <a:r>
                      <a:rPr lang="en-US" b="0" baseline="0" dirty="0" smtClean="0">
                        <a:solidFill>
                          <a:schemeClr val="tx1"/>
                        </a:solidFill>
                      </a:rPr>
                      <a:t> 242 ,1</a:t>
                    </a:r>
                    <a:endParaRPr lang="en-US" b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0" dirty="0" smtClean="0">
                        <a:solidFill>
                          <a:schemeClr val="tx1"/>
                        </a:solidFill>
                      </a:rPr>
                      <a:t>7 010,5</a:t>
                    </a:r>
                    <a:endParaRPr lang="en-US" b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0" dirty="0" smtClean="0">
                        <a:solidFill>
                          <a:schemeClr val="tx1"/>
                        </a:solidFill>
                      </a:rPr>
                      <a:t>7</a:t>
                    </a:r>
                    <a:r>
                      <a:rPr lang="en-US" b="0" baseline="0" dirty="0" smtClean="0">
                        <a:solidFill>
                          <a:schemeClr val="tx1"/>
                        </a:solidFill>
                      </a:rPr>
                      <a:t> 055,1</a:t>
                    </a:r>
                    <a:endParaRPr lang="en-US" b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'04'!$B$7:$F$7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'04'!$B$8:$F$8</c:f>
              <c:numCache>
                <c:formatCode>#,##0.00</c:formatCode>
                <c:ptCount val="5"/>
                <c:pt idx="0">
                  <c:v>39262.1</c:v>
                </c:pt>
                <c:pt idx="1">
                  <c:v>36838.400000000001</c:v>
                </c:pt>
                <c:pt idx="2">
                  <c:v>8242.1</c:v>
                </c:pt>
                <c:pt idx="3">
                  <c:v>7010.5</c:v>
                </c:pt>
                <c:pt idx="4">
                  <c:v>7055.1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overlap val="-27"/>
        <c:axId val="-341806496"/>
        <c:axId val="-341802144"/>
      </c:barChart>
      <c:catAx>
        <c:axId val="-341806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1802144"/>
        <c:crosses val="autoZero"/>
        <c:auto val="1"/>
        <c:lblAlgn val="ctr"/>
        <c:lblOffset val="100"/>
        <c:noMultiLvlLbl val="0"/>
      </c:catAx>
      <c:valAx>
        <c:axId val="-34180214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-341806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1200" b="0" i="1">
                <a:solidFill>
                  <a:schemeClr val="bg1"/>
                </a:solidFill>
                <a:latin typeface="Trebuchet MS" panose="020B0603020202020204" pitchFamily="34" charset="0"/>
              </a:rPr>
              <a:t>2.2.1 Общеэкономические</a:t>
            </a:r>
            <a:r>
              <a:rPr lang="ru-RU" sz="1200" b="0" i="1" baseline="0">
                <a:solidFill>
                  <a:schemeClr val="bg1"/>
                </a:solidFill>
                <a:latin typeface="Trebuchet MS" panose="020B0603020202020204" pitchFamily="34" charset="0"/>
              </a:rPr>
              <a:t> вопросы</a:t>
            </a:r>
            <a:endParaRPr lang="ru-RU" sz="1200" b="0" i="1">
              <a:solidFill>
                <a:schemeClr val="bg1"/>
              </a:solidFill>
              <a:latin typeface="Trebuchet MS" panose="020B0603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'04'!$B$10:$F$10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'04'!$B$11:$F$11</c:f>
              <c:numCache>
                <c:formatCode>#\ ##0.0</c:formatCode>
                <c:ptCount val="5"/>
                <c:pt idx="0">
                  <c:v>1937.5</c:v>
                </c:pt>
                <c:pt idx="1">
                  <c:v>1004.2</c:v>
                </c:pt>
                <c:pt idx="2">
                  <c:v>832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-341796704"/>
        <c:axId val="-341809216"/>
      </c:barChart>
      <c:catAx>
        <c:axId val="-3417967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1809216"/>
        <c:crosses val="autoZero"/>
        <c:auto val="1"/>
        <c:lblAlgn val="ctr"/>
        <c:lblOffset val="100"/>
        <c:noMultiLvlLbl val="0"/>
      </c:catAx>
      <c:valAx>
        <c:axId val="-341809216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41796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1200" i="1" dirty="0">
                <a:solidFill>
                  <a:schemeClr val="bg1"/>
                </a:solidFill>
              </a:rPr>
              <a:t>2.2.2 Топливно-энергетический комплекс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'04'!$A$49</c:f>
              <c:strCache>
                <c:ptCount val="1"/>
                <c:pt idx="0">
                  <c:v>Топливно-энергетический комплекс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'04'!$B$48:$F$48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'04'!$B$49:$F$49</c:f>
              <c:numCache>
                <c:formatCode>#\ ##0.0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341801600"/>
        <c:axId val="-341799424"/>
      </c:barChart>
      <c:catAx>
        <c:axId val="-341801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1799424"/>
        <c:crosses val="autoZero"/>
        <c:auto val="1"/>
        <c:lblAlgn val="ctr"/>
        <c:lblOffset val="100"/>
        <c:noMultiLvlLbl val="0"/>
      </c:catAx>
      <c:valAx>
        <c:axId val="-341799424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41801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1200" b="0" i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2.2.3. </a:t>
            </a:r>
            <a:r>
              <a:rPr lang="ru-RU" sz="1200" b="0" i="1" dirty="0">
                <a:solidFill>
                  <a:schemeClr val="bg1"/>
                </a:solidFill>
                <a:latin typeface="Trebuchet MS" panose="020B0603020202020204" pitchFamily="34" charset="0"/>
              </a:rPr>
              <a:t>Сельское хозяйство и рыболовство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'04'!$A$14</c:f>
              <c:strCache>
                <c:ptCount val="1"/>
                <c:pt idx="0">
                  <c:v>Сельское хозяйство и рыболовство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1.9444444444444445E-2"/>
                  <c:y val="-9.85746136735407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'04'!$B$13:$F$13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'04'!$B$14:$F$14</c:f>
              <c:numCache>
                <c:formatCode>#\ ##0.0</c:formatCode>
                <c:ptCount val="5"/>
                <c:pt idx="0">
                  <c:v>18769.400000000001</c:v>
                </c:pt>
                <c:pt idx="1">
                  <c:v>10905.3</c:v>
                </c:pt>
                <c:pt idx="2">
                  <c:v>6616.5</c:v>
                </c:pt>
                <c:pt idx="3">
                  <c:v>6526.5</c:v>
                </c:pt>
                <c:pt idx="4">
                  <c:v>6526.5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-341807040"/>
        <c:axId val="-341809760"/>
      </c:barChart>
      <c:catAx>
        <c:axId val="-3418070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1809760"/>
        <c:crosses val="autoZero"/>
        <c:auto val="1"/>
        <c:lblAlgn val="ctr"/>
        <c:lblOffset val="100"/>
        <c:noMultiLvlLbl val="0"/>
      </c:catAx>
      <c:valAx>
        <c:axId val="-341809760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41807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1200" b="0" i="1">
                <a:solidFill>
                  <a:schemeClr val="bg1"/>
                </a:solidFill>
                <a:latin typeface="Trebuchet MS" panose="020B0603020202020204" pitchFamily="34" charset="0"/>
              </a:rPr>
              <a:t>2.2.4 Транспорт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'04'!$A$34</c:f>
              <c:strCache>
                <c:ptCount val="1"/>
                <c:pt idx="0">
                  <c:v>Транспорт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800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'04'!$B$33:$F$33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'04'!$B$34:$F$34</c:f>
              <c:numCache>
                <c:formatCode>#\ ##0.0</c:formatCode>
                <c:ptCount val="5"/>
                <c:pt idx="0">
                  <c:v>8159</c:v>
                </c:pt>
                <c:pt idx="1">
                  <c:v>7426.7</c:v>
                </c:pt>
                <c:pt idx="2">
                  <c:v>407.7</c:v>
                </c:pt>
                <c:pt idx="3">
                  <c:v>416.6</c:v>
                </c:pt>
                <c:pt idx="4">
                  <c:v>407.7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-341811936"/>
        <c:axId val="-341802688"/>
      </c:barChart>
      <c:catAx>
        <c:axId val="-341811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1802688"/>
        <c:crosses val="autoZero"/>
        <c:auto val="1"/>
        <c:lblAlgn val="ctr"/>
        <c:lblOffset val="100"/>
        <c:noMultiLvlLbl val="0"/>
      </c:catAx>
      <c:valAx>
        <c:axId val="-341802688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41811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1200" b="0" i="1">
                <a:solidFill>
                  <a:schemeClr val="bg1"/>
                </a:solidFill>
                <a:latin typeface="Trebuchet MS" panose="020B0603020202020204" pitchFamily="34" charset="0"/>
              </a:rPr>
              <a:t>2.2.5 Дорожное хозяйство (дорожные фонды)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'04'!$A$41</c:f>
              <c:strCache>
                <c:ptCount val="1"/>
                <c:pt idx="0">
                  <c:v>Дорожное хозяйство (дорожные фонды)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'04'!$B$40:$F$40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'04'!$B$41:$F$41</c:f>
              <c:numCache>
                <c:formatCode>#\ ##0.0</c:formatCode>
                <c:ptCount val="5"/>
                <c:pt idx="0">
                  <c:v>5242.6000000000004</c:v>
                </c:pt>
                <c:pt idx="1">
                  <c:v>1844</c:v>
                </c:pt>
                <c:pt idx="2">
                  <c:v>65.900000000000006</c:v>
                </c:pt>
                <c:pt idx="3">
                  <c:v>67.400000000000006</c:v>
                </c:pt>
                <c:pt idx="4">
                  <c:v>90.9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-341804864"/>
        <c:axId val="-341804320"/>
      </c:barChart>
      <c:catAx>
        <c:axId val="-341804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1804320"/>
        <c:crosses val="autoZero"/>
        <c:auto val="1"/>
        <c:lblAlgn val="ctr"/>
        <c:lblOffset val="100"/>
        <c:noMultiLvlLbl val="0"/>
      </c:catAx>
      <c:valAx>
        <c:axId val="-341804320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4180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1200" b="0" i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2.2.6 </a:t>
            </a:r>
            <a:r>
              <a:rPr lang="ru-RU" sz="1200" b="0" i="1" dirty="0">
                <a:solidFill>
                  <a:schemeClr val="bg1"/>
                </a:solidFill>
                <a:latin typeface="Trebuchet MS" panose="020B0603020202020204" pitchFamily="34" charset="0"/>
              </a:rPr>
              <a:t>Другие вопросы в области национальной экономики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'04'!$A$59</c:f>
              <c:strCache>
                <c:ptCount val="1"/>
                <c:pt idx="0">
                  <c:v>Другие вопросы в области национальной экономики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0185067526415994E-16"/>
                  <c:y val="-4.48235821453908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'04'!$B$58:$F$58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'04'!$B$59:$F$59</c:f>
              <c:numCache>
                <c:formatCode>#\ ##0.0</c:formatCode>
                <c:ptCount val="5"/>
                <c:pt idx="0">
                  <c:v>5153.5</c:v>
                </c:pt>
                <c:pt idx="1">
                  <c:v>7403.4</c:v>
                </c:pt>
                <c:pt idx="2" formatCode="General">
                  <c:v>300</c:v>
                </c:pt>
                <c:pt idx="3" formatCode="General">
                  <c:v>0</c:v>
                </c:pt>
                <c:pt idx="4" formatCode="General">
                  <c:v>30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-341810304"/>
        <c:axId val="-341798336"/>
      </c:barChart>
      <c:catAx>
        <c:axId val="-3418103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1798336"/>
        <c:crosses val="autoZero"/>
        <c:auto val="1"/>
        <c:lblAlgn val="ctr"/>
        <c:lblOffset val="100"/>
        <c:noMultiLvlLbl val="0"/>
      </c:catAx>
      <c:valAx>
        <c:axId val="-341798336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41810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b="0" dirty="0" smtClean="0">
                <a:solidFill>
                  <a:schemeClr val="bg1"/>
                </a:solidFill>
              </a:rPr>
              <a:t>2.3 ЖИЛИЩНО-КОММУНАЛЬНОЕ </a:t>
            </a:r>
            <a:r>
              <a:rPr lang="ru-RU" b="0" dirty="0">
                <a:solidFill>
                  <a:schemeClr val="bg1"/>
                </a:solidFill>
              </a:rPr>
              <a:t>ХОЗЯЙСТВО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'05'!$A$2</c:f>
              <c:strCache>
                <c:ptCount val="1"/>
                <c:pt idx="0">
                  <c:v>ЖИЛИЩНО-КОММУНАЛЬНОЕ ХОЗЯЙСТВО</c:v>
                </c:pt>
              </c:strCache>
            </c:strRef>
          </c:tx>
          <c:spPr>
            <a:solidFill>
              <a:schemeClr val="accent1"/>
            </a:solidFill>
            <a:ln w="285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F465C"/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993366"/>
              </a:solidFill>
              <a:ln w="28575"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'05'!$B$1:$F$1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'05'!$B$2:$F$2</c:f>
              <c:numCache>
                <c:formatCode>#\ ##0.0</c:formatCode>
                <c:ptCount val="5"/>
                <c:pt idx="0">
                  <c:v>58751.9</c:v>
                </c:pt>
                <c:pt idx="1">
                  <c:v>17819.2</c:v>
                </c:pt>
                <c:pt idx="2">
                  <c:v>786.2</c:v>
                </c:pt>
                <c:pt idx="3" formatCode="0.0">
                  <c:v>25</c:v>
                </c:pt>
                <c:pt idx="4" formatCode="0.0">
                  <c:v>12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3"/>
        <c:overlap val="-27"/>
        <c:axId val="-341810848"/>
        <c:axId val="-341811392"/>
      </c:barChart>
      <c:catAx>
        <c:axId val="-341810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1811392"/>
        <c:crosses val="autoZero"/>
        <c:auto val="1"/>
        <c:lblAlgn val="ctr"/>
        <c:lblOffset val="100"/>
        <c:noMultiLvlLbl val="0"/>
      </c:catAx>
      <c:valAx>
        <c:axId val="-341811392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-341810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i="1" dirty="0">
                <a:solidFill>
                  <a:schemeClr val="bg1"/>
                </a:solidFill>
              </a:rPr>
              <a:t>2.4.1 Жилищное хозяйство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'05'!$A$5</c:f>
              <c:strCache>
                <c:ptCount val="1"/>
                <c:pt idx="0">
                  <c:v>Жилищное хозяйство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F465C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993366"/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'05'!$B$4:$F$4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'05'!$B$5:$F$5</c:f>
              <c:numCache>
                <c:formatCode>#\ ##0.0</c:formatCode>
                <c:ptCount val="5"/>
                <c:pt idx="0">
                  <c:v>6817.5</c:v>
                </c:pt>
                <c:pt idx="1">
                  <c:v>1166.7</c:v>
                </c:pt>
                <c:pt idx="2">
                  <c:v>145</c:v>
                </c:pt>
                <c:pt idx="3">
                  <c:v>25</c:v>
                </c:pt>
                <c:pt idx="4">
                  <c:v>12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341801056"/>
        <c:axId val="-341807584"/>
      </c:barChart>
      <c:catAx>
        <c:axId val="-341801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1807584"/>
        <c:crosses val="autoZero"/>
        <c:auto val="1"/>
        <c:lblAlgn val="ctr"/>
        <c:lblOffset val="100"/>
        <c:noMultiLvlLbl val="0"/>
      </c:catAx>
      <c:valAx>
        <c:axId val="-341807584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4180105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СЭР!$A$22</c:f>
              <c:strCache>
                <c:ptCount val="1"/>
                <c:pt idx="0">
                  <c:v>Инвестиции в основной капитал без субъектов малого предпринимательства</c:v>
                </c:pt>
              </c:strCache>
            </c:strRef>
          </c:tx>
          <c:spPr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СЭР!$B$20:$F$20</c:f>
              <c:strCache>
                <c:ptCount val="5"/>
                <c:pt idx="0">
                  <c:v>2022 г. (отчет)</c:v>
                </c:pt>
                <c:pt idx="1">
                  <c:v>2023 г. (оценка)</c:v>
                </c:pt>
                <c:pt idx="2">
                  <c:v>2024 г. (прогноз)</c:v>
                </c:pt>
                <c:pt idx="3">
                  <c:v>2025 г. (прогноз)</c:v>
                </c:pt>
                <c:pt idx="4">
                  <c:v>2026 г. (прогноз)</c:v>
                </c:pt>
              </c:strCache>
            </c:strRef>
          </c:cat>
          <c:val>
            <c:numRef>
              <c:f>СЭР!$B$22:$F$22</c:f>
              <c:numCache>
                <c:formatCode>#\ ##0.0</c:formatCode>
                <c:ptCount val="5"/>
                <c:pt idx="0">
                  <c:v>301.3</c:v>
                </c:pt>
                <c:pt idx="1">
                  <c:v>318.5</c:v>
                </c:pt>
                <c:pt idx="2">
                  <c:v>321.7</c:v>
                </c:pt>
                <c:pt idx="3">
                  <c:v>324.89999999999998</c:v>
                </c:pt>
                <c:pt idx="4">
                  <c:v>328.2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2"/>
        <c:overlap val="-27"/>
        <c:axId val="-347535936"/>
        <c:axId val="-347531040"/>
      </c:barChart>
      <c:catAx>
        <c:axId val="-34753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7531040"/>
        <c:crosses val="autoZero"/>
        <c:auto val="1"/>
        <c:lblAlgn val="ctr"/>
        <c:lblOffset val="100"/>
        <c:noMultiLvlLbl val="0"/>
      </c:catAx>
      <c:valAx>
        <c:axId val="-347531040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-34753593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i="1" dirty="0">
                <a:solidFill>
                  <a:schemeClr val="bg1"/>
                </a:solidFill>
              </a:rPr>
              <a:t>2.4.2 Коммунальное хозяйство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'05'!$A$8</c:f>
              <c:strCache>
                <c:ptCount val="1"/>
                <c:pt idx="0">
                  <c:v>Коммунальное хозяйство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F465C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993366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'05'!$B$7:$F$7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'05'!$B$8:$F$8</c:f>
              <c:numCache>
                <c:formatCode>#\ ##0.0</c:formatCode>
                <c:ptCount val="5"/>
                <c:pt idx="0">
                  <c:v>48111.1</c:v>
                </c:pt>
                <c:pt idx="1">
                  <c:v>14494.5</c:v>
                </c:pt>
                <c:pt idx="2">
                  <c:v>200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341805952"/>
        <c:axId val="-341805408"/>
      </c:barChart>
      <c:catAx>
        <c:axId val="-341805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1805408"/>
        <c:crosses val="autoZero"/>
        <c:auto val="1"/>
        <c:lblAlgn val="ctr"/>
        <c:lblOffset val="100"/>
        <c:noMultiLvlLbl val="0"/>
      </c:catAx>
      <c:valAx>
        <c:axId val="-341805408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41805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i="1" dirty="0">
                <a:solidFill>
                  <a:schemeClr val="bg1"/>
                </a:solidFill>
              </a:rPr>
              <a:t>2.4.3</a:t>
            </a:r>
            <a:r>
              <a:rPr lang="ru-RU" sz="1200" i="1" baseline="0" dirty="0">
                <a:solidFill>
                  <a:schemeClr val="bg1"/>
                </a:solidFill>
              </a:rPr>
              <a:t> </a:t>
            </a:r>
            <a:r>
              <a:rPr lang="ru-RU" sz="1200" i="1" dirty="0">
                <a:solidFill>
                  <a:schemeClr val="bg1"/>
                </a:solidFill>
              </a:rPr>
              <a:t>Благоустройство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'05'!$A$11</c:f>
              <c:strCache>
                <c:ptCount val="1"/>
                <c:pt idx="0">
                  <c:v>Благоустройство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993366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'05'!$B$10:$F$10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'05'!$B$11:$F$11</c:f>
              <c:numCache>
                <c:formatCode>#\ ##0.0</c:formatCode>
                <c:ptCount val="5"/>
                <c:pt idx="0">
                  <c:v>3823.3</c:v>
                </c:pt>
                <c:pt idx="1">
                  <c:v>2158</c:v>
                </c:pt>
                <c:pt idx="2">
                  <c:v>200</c:v>
                </c:pt>
                <c:pt idx="3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341800512"/>
        <c:axId val="-341803776"/>
      </c:barChart>
      <c:catAx>
        <c:axId val="-341800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1803776"/>
        <c:crosses val="autoZero"/>
        <c:auto val="1"/>
        <c:lblAlgn val="ctr"/>
        <c:lblOffset val="100"/>
        <c:noMultiLvlLbl val="0"/>
      </c:catAx>
      <c:valAx>
        <c:axId val="-341803776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41800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bg1"/>
                </a:solidFill>
              </a:rPr>
              <a:t>2.4 </a:t>
            </a:r>
            <a:r>
              <a:rPr lang="ru-RU" dirty="0">
                <a:solidFill>
                  <a:schemeClr val="bg1"/>
                </a:solidFill>
              </a:rPr>
              <a:t>ОХРАНА ОКРУЖАЮЩЕЙ СРЕДЫ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'06'!$A$3</c:f>
              <c:strCache>
                <c:ptCount val="1"/>
                <c:pt idx="0">
                  <c:v>ОХРАНА ОКРУЖАЮЩЕЙ СРЕДЫ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 w="28575">
              <a:solidFill>
                <a:schemeClr val="tx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'06'!$B$2:$F$2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'06'!$B$3:$F$3</c:f>
              <c:numCache>
                <c:formatCode>0.0</c:formatCode>
                <c:ptCount val="5"/>
                <c:pt idx="0" formatCode="General">
                  <c:v>0</c:v>
                </c:pt>
                <c:pt idx="1">
                  <c:v>50</c:v>
                </c:pt>
                <c:pt idx="2">
                  <c:v>50.3</c:v>
                </c:pt>
                <c:pt idx="3">
                  <c:v>50.3</c:v>
                </c:pt>
                <c:pt idx="4">
                  <c:v>50.3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-27"/>
        <c:axId val="-341803232"/>
        <c:axId val="-341799968"/>
      </c:barChart>
      <c:catAx>
        <c:axId val="-341803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1799968"/>
        <c:crosses val="autoZero"/>
        <c:auto val="1"/>
        <c:lblAlgn val="ctr"/>
        <c:lblOffset val="100"/>
        <c:noMultiLvlLbl val="0"/>
      </c:catAx>
      <c:valAx>
        <c:axId val="-3417999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341803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i="1">
                <a:solidFill>
                  <a:schemeClr val="bg1"/>
                </a:solidFill>
              </a:rPr>
              <a:t>2.4.1 Другие вопросы в области охраны окружающей среды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'06'!$A$6</c:f>
              <c:strCache>
                <c:ptCount val="1"/>
                <c:pt idx="0">
                  <c:v>2.4.1 Другие вопросы в области охраны окружающей среды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'06'!$B$5:$F$5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'06'!$B$6:$F$6</c:f>
              <c:numCache>
                <c:formatCode>0.0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50.3</c:v>
                </c:pt>
                <c:pt idx="3">
                  <c:v>50.3</c:v>
                </c:pt>
                <c:pt idx="4">
                  <c:v>50.3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341797248"/>
        <c:axId val="-341797792"/>
      </c:barChart>
      <c:catAx>
        <c:axId val="-341797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1797792"/>
        <c:crosses val="autoZero"/>
        <c:auto val="1"/>
        <c:lblAlgn val="ctr"/>
        <c:lblOffset val="100"/>
        <c:noMultiLvlLbl val="0"/>
      </c:catAx>
      <c:valAx>
        <c:axId val="-341797792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-341797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i="1">
                <a:solidFill>
                  <a:schemeClr val="bg1"/>
                </a:solidFill>
              </a:rPr>
              <a:t>2.5 ОБРАЗОВАНИЕ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'07'!$A$2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solidFill>
              <a:schemeClr val="accent1"/>
            </a:solidFill>
            <a:ln w="285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88430"/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4C82A"/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BFBA77"/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FF99">
                  <a:alpha val="95686"/>
                </a:srgbClr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 w="28575"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'07'!$B$1:$F$1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'07'!$B$2:$F$2</c:f>
              <c:numCache>
                <c:formatCode>#\ ##0.0</c:formatCode>
                <c:ptCount val="5"/>
                <c:pt idx="0">
                  <c:v>419589.6</c:v>
                </c:pt>
                <c:pt idx="1">
                  <c:v>477320.5</c:v>
                </c:pt>
                <c:pt idx="2">
                  <c:v>326395.59999999998</c:v>
                </c:pt>
                <c:pt idx="3">
                  <c:v>312093.7</c:v>
                </c:pt>
                <c:pt idx="4">
                  <c:v>319274.8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overlap val="-27"/>
        <c:axId val="-341808672"/>
        <c:axId val="-341808128"/>
      </c:barChart>
      <c:catAx>
        <c:axId val="-341808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1808128"/>
        <c:crosses val="autoZero"/>
        <c:auto val="1"/>
        <c:lblAlgn val="ctr"/>
        <c:lblOffset val="100"/>
        <c:noMultiLvlLbl val="0"/>
      </c:catAx>
      <c:valAx>
        <c:axId val="-34180812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-341808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1200" i="1">
                <a:solidFill>
                  <a:schemeClr val="bg1"/>
                </a:solidFill>
              </a:rPr>
              <a:t>2.5.1 Дошкольное образование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'07'!$A$5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8843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4C82A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BFBA77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</c:dPt>
          <c:dLbls>
            <c:dLbl>
              <c:idx val="1"/>
              <c:layout>
                <c:manualLayout>
                  <c:x val="-2.7777777777778798E-3"/>
                  <c:y val="-5.33461668168840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'07'!$B$4:$F$4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'07'!$B$5:$F$5</c:f>
              <c:numCache>
                <c:formatCode>#\ ##0.0</c:formatCode>
                <c:ptCount val="5"/>
                <c:pt idx="0">
                  <c:v>72565.8</c:v>
                </c:pt>
                <c:pt idx="1">
                  <c:v>75768.2</c:v>
                </c:pt>
                <c:pt idx="2">
                  <c:v>69600.3</c:v>
                </c:pt>
                <c:pt idx="3">
                  <c:v>64400.3</c:v>
                </c:pt>
                <c:pt idx="4">
                  <c:v>64400.3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339646352"/>
        <c:axId val="-339638736"/>
      </c:barChart>
      <c:catAx>
        <c:axId val="-339646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9638736"/>
        <c:crosses val="autoZero"/>
        <c:auto val="1"/>
        <c:lblAlgn val="ctr"/>
        <c:lblOffset val="100"/>
        <c:noMultiLvlLbl val="0"/>
      </c:catAx>
      <c:valAx>
        <c:axId val="-339638736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3964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1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'07'!$A$9</c:f>
              <c:strCache>
                <c:ptCount val="1"/>
                <c:pt idx="0">
                  <c:v>2.5.2 Общее образование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951F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4C82A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BFBA77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'07'!$B$8:$F$8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'07'!$B$9:$F$9</c:f>
              <c:numCache>
                <c:formatCode>#\ ##0.0</c:formatCode>
                <c:ptCount val="5"/>
                <c:pt idx="0">
                  <c:v>247075.20000000001</c:v>
                </c:pt>
                <c:pt idx="1">
                  <c:v>268818.5</c:v>
                </c:pt>
                <c:pt idx="2">
                  <c:v>217923.4</c:v>
                </c:pt>
                <c:pt idx="3">
                  <c:v>201623.4</c:v>
                </c:pt>
                <c:pt idx="4">
                  <c:v>204823.4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339637648"/>
        <c:axId val="-339645808"/>
      </c:barChart>
      <c:catAx>
        <c:axId val="-339637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9645808"/>
        <c:crosses val="autoZero"/>
        <c:auto val="1"/>
        <c:lblAlgn val="ctr"/>
        <c:lblOffset val="100"/>
        <c:noMultiLvlLbl val="0"/>
      </c:catAx>
      <c:valAx>
        <c:axId val="-339645808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39637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1200" i="1">
                <a:solidFill>
                  <a:schemeClr val="bg1"/>
                </a:solidFill>
              </a:rPr>
              <a:t>2.5.3 Дополнительное образование детей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'07'!$A$12</c:f>
              <c:strCache>
                <c:ptCount val="1"/>
                <c:pt idx="0">
                  <c:v>2.5.3 Дополнительное образование детей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8843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4C82A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BFBA77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'07'!$B$11:$F$11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'07'!$B$12:$F$12</c:f>
              <c:numCache>
                <c:formatCode>#\ ##0.0</c:formatCode>
                <c:ptCount val="5"/>
                <c:pt idx="0">
                  <c:v>48943.6</c:v>
                </c:pt>
                <c:pt idx="1">
                  <c:v>74550.399999999994</c:v>
                </c:pt>
                <c:pt idx="2">
                  <c:v>25054.6</c:v>
                </c:pt>
                <c:pt idx="3">
                  <c:v>24800.400000000001</c:v>
                </c:pt>
                <c:pt idx="4">
                  <c:v>24800.400000000001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339646896"/>
        <c:axId val="-339638192"/>
      </c:barChart>
      <c:catAx>
        <c:axId val="-3396468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9638192"/>
        <c:crosses val="autoZero"/>
        <c:auto val="1"/>
        <c:lblAlgn val="ctr"/>
        <c:lblOffset val="100"/>
        <c:noMultiLvlLbl val="0"/>
      </c:catAx>
      <c:valAx>
        <c:axId val="-339638192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39646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1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'07'!$A$16</c:f>
              <c:strCache>
                <c:ptCount val="1"/>
                <c:pt idx="0">
                  <c:v>2.5.4 Профессиональная подготовка, переподготовка и повышение квалификации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8843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4C82A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BFBA77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'07'!$B$15:$F$15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'07'!$B$16:$F$16</c:f>
              <c:numCache>
                <c:formatCode>#\ ##0.0</c:formatCode>
                <c:ptCount val="5"/>
                <c:pt idx="0">
                  <c:v>59.1</c:v>
                </c:pt>
                <c:pt idx="1">
                  <c:v>81.7</c:v>
                </c:pt>
                <c:pt idx="2">
                  <c:v>50</c:v>
                </c:pt>
                <c:pt idx="3">
                  <c:v>6.7</c:v>
                </c:pt>
                <c:pt idx="4">
                  <c:v>6.7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339639280"/>
        <c:axId val="-339650704"/>
      </c:barChart>
      <c:catAx>
        <c:axId val="-3396392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9650704"/>
        <c:crosses val="autoZero"/>
        <c:auto val="1"/>
        <c:lblAlgn val="ctr"/>
        <c:lblOffset val="100"/>
        <c:noMultiLvlLbl val="0"/>
      </c:catAx>
      <c:valAx>
        <c:axId val="-339650704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39639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1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'07'!$A$19</c:f>
              <c:strCache>
                <c:ptCount val="1"/>
                <c:pt idx="0">
                  <c:v>2.5.5 Молодежная политика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8843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4C82A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BFBA77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'07'!$B$18:$F$18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'07'!$B$19:$F$19</c:f>
              <c:numCache>
                <c:formatCode>#\ ##0.0</c:formatCode>
                <c:ptCount val="5"/>
                <c:pt idx="0">
                  <c:v>19191.2</c:v>
                </c:pt>
                <c:pt idx="1">
                  <c:v>6179.9</c:v>
                </c:pt>
                <c:pt idx="2">
                  <c:v>6397</c:v>
                </c:pt>
                <c:pt idx="3">
                  <c:v>5766.8</c:v>
                </c:pt>
                <c:pt idx="4">
                  <c:v>5766.8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339644176"/>
        <c:axId val="-339641456"/>
      </c:barChart>
      <c:catAx>
        <c:axId val="-3396441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9641456"/>
        <c:crosses val="autoZero"/>
        <c:auto val="1"/>
        <c:lblAlgn val="ctr"/>
        <c:lblOffset val="100"/>
        <c:noMultiLvlLbl val="0"/>
      </c:catAx>
      <c:valAx>
        <c:axId val="-339641456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39644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555555555555552E-2"/>
          <c:y val="0.12071325374496236"/>
          <c:w val="0.93888888888888888"/>
          <c:h val="0.63145993045810556"/>
        </c:manualLayout>
      </c:layout>
      <c:lineChart>
        <c:grouping val="standard"/>
        <c:varyColors val="0"/>
        <c:ser>
          <c:idx val="0"/>
          <c:order val="0"/>
          <c:tx>
            <c:strRef>
              <c:f>СЭР!$A$21</c:f>
              <c:strCache>
                <c:ptCount val="1"/>
                <c:pt idx="0">
                  <c:v>в процентах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85000"/>
                  <a:lumOff val="15000"/>
                </a:schemeClr>
              </a:solidFill>
              <a:ln w="9525">
                <a:solidFill>
                  <a:schemeClr val="bg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СЭР!$B$21:$F$21</c:f>
              <c:numCache>
                <c:formatCode>0.0</c:formatCode>
                <c:ptCount val="5"/>
                <c:pt idx="0">
                  <c:v>48.2</c:v>
                </c:pt>
                <c:pt idx="1">
                  <c:v>105.7</c:v>
                </c:pt>
                <c:pt idx="2">
                  <c:v>101</c:v>
                </c:pt>
                <c:pt idx="3">
                  <c:v>101</c:v>
                </c:pt>
                <c:pt idx="4">
                  <c:v>101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347543552"/>
        <c:axId val="-347541376"/>
      </c:lineChart>
      <c:catAx>
        <c:axId val="-347543552"/>
        <c:scaling>
          <c:orientation val="minMax"/>
        </c:scaling>
        <c:delete val="1"/>
        <c:axPos val="b"/>
        <c:majorTickMark val="none"/>
        <c:minorTickMark val="none"/>
        <c:tickLblPos val="nextTo"/>
        <c:crossAx val="-347541376"/>
        <c:crosses val="autoZero"/>
        <c:auto val="1"/>
        <c:lblAlgn val="ctr"/>
        <c:lblOffset val="100"/>
        <c:noMultiLvlLbl val="0"/>
      </c:catAx>
      <c:valAx>
        <c:axId val="-347541376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-347543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1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'07'!$A$22</c:f>
              <c:strCache>
                <c:ptCount val="1"/>
                <c:pt idx="0">
                  <c:v>2.5.6 Другие вопросы в области образования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8843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C4C82A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BFBA77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'07'!$B$21:$F$21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'07'!$B$22:$F$22</c:f>
              <c:numCache>
                <c:formatCode>#\ ##0.0</c:formatCode>
                <c:ptCount val="5"/>
                <c:pt idx="0">
                  <c:v>31754.6</c:v>
                </c:pt>
                <c:pt idx="1">
                  <c:v>51921.8</c:v>
                </c:pt>
                <c:pt idx="2">
                  <c:v>21446.5</c:v>
                </c:pt>
                <c:pt idx="3">
                  <c:v>20846.5</c:v>
                </c:pt>
                <c:pt idx="4">
                  <c:v>20846.5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339642544"/>
        <c:axId val="-339639824"/>
      </c:barChart>
      <c:catAx>
        <c:axId val="-339642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9639824"/>
        <c:crosses val="autoZero"/>
        <c:auto val="1"/>
        <c:lblAlgn val="ctr"/>
        <c:lblOffset val="100"/>
        <c:noMultiLvlLbl val="0"/>
      </c:catAx>
      <c:valAx>
        <c:axId val="-339639824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39642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1400" i="0">
                <a:solidFill>
                  <a:schemeClr val="bg1"/>
                </a:solidFill>
              </a:rPr>
              <a:t>2</a:t>
            </a:r>
            <a:r>
              <a:rPr lang="ru-RU" sz="1400" i="0">
                <a:solidFill>
                  <a:schemeClr val="bg1"/>
                </a:solidFill>
              </a:rPr>
              <a:t>.6</a:t>
            </a:r>
            <a:r>
              <a:rPr lang="ru-RU" sz="1400" i="0" baseline="0">
                <a:solidFill>
                  <a:schemeClr val="bg1"/>
                </a:solidFill>
              </a:rPr>
              <a:t> </a:t>
            </a:r>
            <a:r>
              <a:rPr lang="ru-RU" sz="1400" i="0">
                <a:solidFill>
                  <a:schemeClr val="bg1"/>
                </a:solidFill>
              </a:rPr>
              <a:t>КУЛЬТУРА, КИНЕМАТОГРАФИЯ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0330094569623636E-2"/>
          <c:y val="0.1336158064209087"/>
          <c:w val="0.9503042132742533"/>
          <c:h val="0.73378202851312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'08'!$A$2</c:f>
              <c:strCache>
                <c:ptCount val="1"/>
                <c:pt idx="0">
                  <c:v>КУЛЬТУРА, КИНЕМАТОГРАФИЯ</c:v>
                </c:pt>
              </c:strCache>
            </c:strRef>
          </c:tx>
          <c:spPr>
            <a:solidFill>
              <a:schemeClr val="accent1"/>
            </a:solidFill>
            <a:ln w="285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0066"/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333399"/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6600FF"/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9999FF"/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CCCCFF"/>
              </a:solidFill>
              <a:ln w="28575">
                <a:solidFill>
                  <a:schemeClr val="tx1"/>
                </a:solidFill>
              </a:ln>
              <a:effectLst/>
            </c:spPr>
          </c:dPt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'08'!$B$1:$F$1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'08'!$B$2:$F$2</c:f>
              <c:numCache>
                <c:formatCode>#\ ##0.0</c:formatCode>
                <c:ptCount val="5"/>
                <c:pt idx="0">
                  <c:v>46475.4</c:v>
                </c:pt>
                <c:pt idx="1">
                  <c:v>44512.9</c:v>
                </c:pt>
                <c:pt idx="2">
                  <c:v>32891.300000000003</c:v>
                </c:pt>
                <c:pt idx="3">
                  <c:v>31251.9</c:v>
                </c:pt>
                <c:pt idx="4">
                  <c:v>31542.400000000001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3"/>
        <c:overlap val="-27"/>
        <c:axId val="-339645264"/>
        <c:axId val="-339647440"/>
      </c:barChart>
      <c:catAx>
        <c:axId val="-339645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9647440"/>
        <c:crosses val="autoZero"/>
        <c:auto val="1"/>
        <c:lblAlgn val="ctr"/>
        <c:lblOffset val="100"/>
        <c:noMultiLvlLbl val="0"/>
      </c:catAx>
      <c:valAx>
        <c:axId val="-339647440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-339645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1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'08'!$A$5</c:f>
              <c:strCache>
                <c:ptCount val="1"/>
                <c:pt idx="0">
                  <c:v>2.6.1 Культура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0066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333399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6600FF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6666FF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CCCCFF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'08'!$B$4:$F$4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'08'!$B$5:$F$5</c:f>
              <c:numCache>
                <c:formatCode>#\ ##0.0</c:formatCode>
                <c:ptCount val="5"/>
                <c:pt idx="0">
                  <c:v>33957.5</c:v>
                </c:pt>
                <c:pt idx="1">
                  <c:v>30910.6</c:v>
                </c:pt>
                <c:pt idx="2">
                  <c:v>23977.8</c:v>
                </c:pt>
                <c:pt idx="3">
                  <c:v>22616.400000000001</c:v>
                </c:pt>
                <c:pt idx="4">
                  <c:v>22906.9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339637104"/>
        <c:axId val="-339644720"/>
      </c:barChart>
      <c:catAx>
        <c:axId val="-3396371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9644720"/>
        <c:crosses val="autoZero"/>
        <c:auto val="1"/>
        <c:lblAlgn val="ctr"/>
        <c:lblOffset val="100"/>
        <c:noMultiLvlLbl val="0"/>
      </c:catAx>
      <c:valAx>
        <c:axId val="-339644720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39637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1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'08'!$A$9</c:f>
              <c:strCache>
                <c:ptCount val="1"/>
                <c:pt idx="0">
                  <c:v>2.6.2 Другие вопросы в области культуры, кинематографии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0066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333399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6600FF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6666FF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CCCCFF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'08'!$B$8:$F$8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'08'!$B$9:$F$9</c:f>
              <c:numCache>
                <c:formatCode>#\ ##0.0</c:formatCode>
                <c:ptCount val="5"/>
                <c:pt idx="0">
                  <c:v>12517.9</c:v>
                </c:pt>
                <c:pt idx="1">
                  <c:v>13602.4</c:v>
                </c:pt>
                <c:pt idx="2">
                  <c:v>8913.5</c:v>
                </c:pt>
                <c:pt idx="3">
                  <c:v>8635.5</c:v>
                </c:pt>
                <c:pt idx="4">
                  <c:v>8635.5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339643632"/>
        <c:axId val="-339643088"/>
      </c:barChart>
      <c:catAx>
        <c:axId val="-339643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9643088"/>
        <c:crosses val="autoZero"/>
        <c:auto val="1"/>
        <c:lblAlgn val="ctr"/>
        <c:lblOffset val="100"/>
        <c:noMultiLvlLbl val="0"/>
      </c:catAx>
      <c:valAx>
        <c:axId val="-339643088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39643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331233595800525E-2"/>
          <c:y val="0.19099555263925341"/>
          <c:w val="0.93888888888888888"/>
          <c:h val="0.679220982793817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'10'!$A$2</c:f>
              <c:strCache>
                <c:ptCount val="1"/>
                <c:pt idx="0">
                  <c:v>2.7 СОЦИАЛЬНАЯ ПОЛИТИКА</c:v>
                </c:pt>
              </c:strCache>
            </c:strRef>
          </c:tx>
          <c:spPr>
            <a:solidFill>
              <a:schemeClr val="accent1"/>
            </a:solidFill>
            <a:ln w="285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96600"/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9900"/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9966"/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CC66"/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CC99"/>
              </a:solidFill>
              <a:ln w="28575"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'10'!$B$1:$F$1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'10'!$B$2:$F$2</c:f>
              <c:numCache>
                <c:formatCode>#\ ##0.0</c:formatCode>
                <c:ptCount val="5"/>
                <c:pt idx="0">
                  <c:v>19739.7</c:v>
                </c:pt>
                <c:pt idx="1">
                  <c:v>23104.9</c:v>
                </c:pt>
                <c:pt idx="2">
                  <c:v>20777.599999999999</c:v>
                </c:pt>
                <c:pt idx="3">
                  <c:v>20095.599999999999</c:v>
                </c:pt>
                <c:pt idx="4">
                  <c:v>21180.400000000001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overlap val="-27"/>
        <c:axId val="-339648528"/>
        <c:axId val="-339650160"/>
      </c:barChart>
      <c:catAx>
        <c:axId val="-33964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9650160"/>
        <c:crosses val="autoZero"/>
        <c:auto val="1"/>
        <c:lblAlgn val="ctr"/>
        <c:lblOffset val="100"/>
        <c:noMultiLvlLbl val="0"/>
      </c:catAx>
      <c:valAx>
        <c:axId val="-339650160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-339648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1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1200" i="1">
                <a:solidFill>
                  <a:schemeClr val="bg1"/>
                </a:solidFill>
              </a:rPr>
              <a:t>2.7.1 Пенсионное обеспечение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1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'10'!$A$6</c:f>
              <c:strCache>
                <c:ptCount val="1"/>
                <c:pt idx="0">
                  <c:v>Пенсионное обеспечение</c:v>
                </c:pt>
              </c:strCache>
            </c:strRef>
          </c:tx>
          <c:spPr>
            <a:solidFill>
              <a:srgbClr val="9966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990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9966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CC66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CC99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'10'!$B$5:$F$5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'10'!$B$6:$F$6</c:f>
              <c:numCache>
                <c:formatCode>#\ ##0.0</c:formatCode>
                <c:ptCount val="5"/>
                <c:pt idx="0">
                  <c:v>1584</c:v>
                </c:pt>
                <c:pt idx="1">
                  <c:v>1646.3</c:v>
                </c:pt>
                <c:pt idx="2">
                  <c:v>1820.2</c:v>
                </c:pt>
                <c:pt idx="3">
                  <c:v>1770.2</c:v>
                </c:pt>
                <c:pt idx="4">
                  <c:v>1770.2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339642000"/>
        <c:axId val="-339640912"/>
      </c:barChart>
      <c:catAx>
        <c:axId val="-3396420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9640912"/>
        <c:crosses val="autoZero"/>
        <c:auto val="1"/>
        <c:lblAlgn val="ctr"/>
        <c:lblOffset val="100"/>
        <c:noMultiLvlLbl val="0"/>
      </c:catAx>
      <c:valAx>
        <c:axId val="-339640912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39642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1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'10'!$A$10</c:f>
              <c:strCache>
                <c:ptCount val="1"/>
                <c:pt idx="0">
                  <c:v>2.7.2 Социальное обеспечение населения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9660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9966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CC00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CC99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'10'!$B$9:$F$9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'10'!$B$10:$F$10</c:f>
              <c:numCache>
                <c:formatCode>#\ ##0.0</c:formatCode>
                <c:ptCount val="5"/>
                <c:pt idx="0">
                  <c:v>680.5</c:v>
                </c:pt>
                <c:pt idx="1">
                  <c:v>266</c:v>
                </c:pt>
                <c:pt idx="2">
                  <c:v>209.6</c:v>
                </c:pt>
                <c:pt idx="3">
                  <c:v>30</c:v>
                </c:pt>
                <c:pt idx="4">
                  <c:v>1071.5999999999999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339649616"/>
        <c:axId val="-339640368"/>
      </c:barChart>
      <c:catAx>
        <c:axId val="-339649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9640368"/>
        <c:crosses val="autoZero"/>
        <c:auto val="1"/>
        <c:lblAlgn val="ctr"/>
        <c:lblOffset val="100"/>
        <c:noMultiLvlLbl val="0"/>
      </c:catAx>
      <c:valAx>
        <c:axId val="-339640368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39649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1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'10'!$A$14</c:f>
              <c:strCache>
                <c:ptCount val="1"/>
                <c:pt idx="0">
                  <c:v>2.7.3 Охрана семьи и детства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9660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CC0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9966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CC66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'10'!$B$13:$F$13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'10'!$B$14:$F$14</c:f>
              <c:numCache>
                <c:formatCode>#\ ##0.0</c:formatCode>
                <c:ptCount val="5"/>
                <c:pt idx="0">
                  <c:v>15093</c:v>
                </c:pt>
                <c:pt idx="1">
                  <c:v>18439.400000000001</c:v>
                </c:pt>
                <c:pt idx="2">
                  <c:v>15717.2</c:v>
                </c:pt>
                <c:pt idx="3">
                  <c:v>15764.8</c:v>
                </c:pt>
                <c:pt idx="4">
                  <c:v>15808.1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339636560"/>
        <c:axId val="-339651792"/>
      </c:barChart>
      <c:catAx>
        <c:axId val="-339636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9651792"/>
        <c:crosses val="autoZero"/>
        <c:auto val="1"/>
        <c:lblAlgn val="ctr"/>
        <c:lblOffset val="100"/>
        <c:noMultiLvlLbl val="0"/>
      </c:catAx>
      <c:valAx>
        <c:axId val="-339651792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39636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1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'10'!$A$18</c:f>
              <c:strCache>
                <c:ptCount val="1"/>
                <c:pt idx="0">
                  <c:v>2.7.4 Другие вопросы в области социальной политики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9660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CC0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9966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CC66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CC99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'10'!$B$17:$F$17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'10'!$B$18:$F$18</c:f>
              <c:numCache>
                <c:formatCode>#\ ##0.0</c:formatCode>
                <c:ptCount val="5"/>
                <c:pt idx="0">
                  <c:v>2382.1999999999998</c:v>
                </c:pt>
                <c:pt idx="1">
                  <c:v>2753.1</c:v>
                </c:pt>
                <c:pt idx="2">
                  <c:v>3030.5</c:v>
                </c:pt>
                <c:pt idx="3">
                  <c:v>2530.5</c:v>
                </c:pt>
                <c:pt idx="4">
                  <c:v>2530.5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339647984"/>
        <c:axId val="-339651248"/>
      </c:barChart>
      <c:catAx>
        <c:axId val="-339647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9651248"/>
        <c:crosses val="autoZero"/>
        <c:auto val="1"/>
        <c:lblAlgn val="ctr"/>
        <c:lblOffset val="100"/>
        <c:noMultiLvlLbl val="0"/>
      </c:catAx>
      <c:valAx>
        <c:axId val="-339651248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39647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8816402313905896E-2"/>
          <c:y val="0.16341210352464597"/>
          <c:w val="0.93888888888888888"/>
          <c:h val="0.679220982793817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'11'!$A$2</c:f>
              <c:strCache>
                <c:ptCount val="1"/>
                <c:pt idx="0">
                  <c:v>2.8 ФИЗИЧЕСКАЯ КУЛЬТУРА И СПОРТ</c:v>
                </c:pt>
              </c:strCache>
            </c:strRef>
          </c:tx>
          <c:spPr>
            <a:solidFill>
              <a:srgbClr val="333333"/>
            </a:solidFill>
            <a:ln w="285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80808"/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4D4D4D"/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tx2"/>
              </a:solidFill>
              <a:ln w="28575"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'11'!$B$1:$F$1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'11'!$B$2:$F$2</c:f>
              <c:numCache>
                <c:formatCode>#\ ##0.0</c:formatCode>
                <c:ptCount val="5"/>
                <c:pt idx="0">
                  <c:v>2994.9</c:v>
                </c:pt>
                <c:pt idx="1">
                  <c:v>20330.3</c:v>
                </c:pt>
                <c:pt idx="2">
                  <c:v>1979.2</c:v>
                </c:pt>
                <c:pt idx="3">
                  <c:v>625</c:v>
                </c:pt>
                <c:pt idx="4">
                  <c:v>625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1"/>
        <c:overlap val="-27"/>
        <c:axId val="-339649072"/>
        <c:axId val="-337940848"/>
      </c:barChart>
      <c:catAx>
        <c:axId val="-339649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7940848"/>
        <c:crosses val="autoZero"/>
        <c:auto val="1"/>
        <c:lblAlgn val="ctr"/>
        <c:lblOffset val="100"/>
        <c:noMultiLvlLbl val="0"/>
      </c:catAx>
      <c:valAx>
        <c:axId val="-33794084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-339649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none" spc="2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СЭР!$A$27</c:f>
              <c:strCache>
                <c:ptCount val="1"/>
                <c:pt idx="0">
                  <c:v>Ввод в эксплуатацию жилых домов, тыс. кв.м. 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50000"/>
                  </a:schemeClr>
                </a:gs>
                <a:gs pos="35000">
                  <a:srgbClr val="C00000"/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6200000" scaled="1"/>
            </a:gradFill>
            <a:ln w="19050" cap="flat" cmpd="sng" algn="ctr">
              <a:solidFill>
                <a:schemeClr val="tx1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СЭР!$B$26:$F$26</c:f>
              <c:strCache>
                <c:ptCount val="5"/>
                <c:pt idx="0">
                  <c:v>2022 г. (отчет)</c:v>
                </c:pt>
                <c:pt idx="1">
                  <c:v>2023 г. (оценка)</c:v>
                </c:pt>
                <c:pt idx="2">
                  <c:v>2024 г. (прогноз)</c:v>
                </c:pt>
                <c:pt idx="3">
                  <c:v>2025 г. (прогноз)</c:v>
                </c:pt>
                <c:pt idx="4">
                  <c:v>2026 г. (прогноз)</c:v>
                </c:pt>
              </c:strCache>
            </c:strRef>
          </c:cat>
          <c:val>
            <c:numRef>
              <c:f>СЭР!$B$27:$F$27</c:f>
              <c:numCache>
                <c:formatCode>#,##0.00</c:formatCode>
                <c:ptCount val="5"/>
                <c:pt idx="0">
                  <c:v>2.16</c:v>
                </c:pt>
                <c:pt idx="1">
                  <c:v>1.97</c:v>
                </c:pt>
                <c:pt idx="2">
                  <c:v>2.12</c:v>
                </c:pt>
                <c:pt idx="3">
                  <c:v>2.14</c:v>
                </c:pt>
                <c:pt idx="4">
                  <c:v>2.12</c:v>
                </c:pt>
              </c:numCache>
            </c:numRef>
          </c:val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347529408"/>
        <c:axId val="-347531584"/>
      </c:barChart>
      <c:catAx>
        <c:axId val="-34752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7531584"/>
        <c:crosses val="autoZero"/>
        <c:auto val="1"/>
        <c:lblAlgn val="ctr"/>
        <c:lblOffset val="100"/>
        <c:noMultiLvlLbl val="0"/>
      </c:catAx>
      <c:valAx>
        <c:axId val="-34753158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-347529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1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'11'!$A$6</c:f>
              <c:strCache>
                <c:ptCount val="1"/>
                <c:pt idx="0">
                  <c:v>2.8.1 Физическая культура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33333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4D4D4D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90000"/>
                </a:schemeClr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'11'!$B$5:$F$5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'11'!$B$6:$F$6</c:f>
              <c:numCache>
                <c:formatCode>#\ ##0.0</c:formatCode>
                <c:ptCount val="5"/>
                <c:pt idx="0">
                  <c:v>2994.9</c:v>
                </c:pt>
                <c:pt idx="1">
                  <c:v>20330.3</c:v>
                </c:pt>
                <c:pt idx="2">
                  <c:v>1979.2</c:v>
                </c:pt>
                <c:pt idx="3">
                  <c:v>625</c:v>
                </c:pt>
                <c:pt idx="4">
                  <c:v>625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337938672"/>
        <c:axId val="-337933232"/>
      </c:barChart>
      <c:catAx>
        <c:axId val="-337938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7933232"/>
        <c:crosses val="autoZero"/>
        <c:auto val="1"/>
        <c:lblAlgn val="ctr"/>
        <c:lblOffset val="100"/>
        <c:noMultiLvlLbl val="0"/>
      </c:catAx>
      <c:valAx>
        <c:axId val="-337933232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37938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1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'14'!$A$2</c:f>
              <c:strCache>
                <c:ptCount val="1"/>
                <c:pt idx="0">
                  <c:v>2.9 Межбюджетные трансферты общего характера бюджетам бюджетной системы Российской Федерации</c:v>
                </c:pt>
              </c:strCache>
            </c:strRef>
          </c:tx>
          <c:spPr>
            <a:solidFill>
              <a:schemeClr val="accent1"/>
            </a:solidFill>
            <a:ln w="28575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E9696F"/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09EA2"/>
              </a:solidFill>
              <a:ln w="28575"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'14'!$B$1:$F$1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'14'!$B$2:$F$2</c:f>
              <c:numCache>
                <c:formatCode>#\ ##0.0</c:formatCode>
                <c:ptCount val="5"/>
                <c:pt idx="0">
                  <c:v>26192.3</c:v>
                </c:pt>
                <c:pt idx="1">
                  <c:v>28620.9</c:v>
                </c:pt>
                <c:pt idx="2">
                  <c:v>31054.7</c:v>
                </c:pt>
                <c:pt idx="3">
                  <c:v>24843.8</c:v>
                </c:pt>
                <c:pt idx="4">
                  <c:v>24833.8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-27"/>
        <c:axId val="-337947376"/>
        <c:axId val="-337933776"/>
      </c:barChart>
      <c:catAx>
        <c:axId val="-33794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7933776"/>
        <c:crosses val="autoZero"/>
        <c:auto val="1"/>
        <c:lblAlgn val="ctr"/>
        <c:lblOffset val="100"/>
        <c:noMultiLvlLbl val="0"/>
      </c:catAx>
      <c:valAx>
        <c:axId val="-33793377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-337947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1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'14'!$A$6</c:f>
              <c:strCache>
                <c:ptCount val="1"/>
                <c:pt idx="0">
                  <c:v>2.9.1 Дотации на выравнивание бюджетной обеспеченности субъектов Российской Федерации и муниципальных образований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E9696F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'14'!$B$5:$F$5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2025 год (прогноз)</c:v>
                </c:pt>
                <c:pt idx="4">
                  <c:v>2026 год (прогноз)</c:v>
                </c:pt>
              </c:strCache>
            </c:strRef>
          </c:cat>
          <c:val>
            <c:numRef>
              <c:f>'14'!$B$6:$F$6</c:f>
              <c:numCache>
                <c:formatCode>#\ ##0.0</c:formatCode>
                <c:ptCount val="5"/>
                <c:pt idx="0">
                  <c:v>26192.3</c:v>
                </c:pt>
                <c:pt idx="1">
                  <c:v>28620.9</c:v>
                </c:pt>
                <c:pt idx="2">
                  <c:v>31054.7</c:v>
                </c:pt>
                <c:pt idx="3">
                  <c:v>24843.8</c:v>
                </c:pt>
                <c:pt idx="4">
                  <c:v>24833.8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337945200"/>
        <c:axId val="-337946832"/>
      </c:barChart>
      <c:catAx>
        <c:axId val="-337945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7946832"/>
        <c:crosses val="autoZero"/>
        <c:auto val="1"/>
        <c:lblAlgn val="ctr"/>
        <c:lblOffset val="100"/>
        <c:noMultiLvlLbl val="0"/>
      </c:catAx>
      <c:valAx>
        <c:axId val="-337946832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37945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444364319898851E-2"/>
          <c:y val="0.10576539213158895"/>
          <c:w val="0.27569910669144115"/>
          <c:h val="0.6304493090196186"/>
        </c:manualLayout>
      </c:layout>
      <c:doughnutChart>
        <c:varyColors val="1"/>
        <c:ser>
          <c:idx val="0"/>
          <c:order val="0"/>
          <c:spPr>
            <a:ln w="127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00B0F0"/>
              </a:solidFill>
              <a:ln w="12700"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bg2">
                  <a:lumMod val="50000"/>
                </a:schemeClr>
              </a:solidFill>
              <a:ln w="12700"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002060"/>
              </a:solidFill>
              <a:ln w="12700"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tx1">
                  <a:lumMod val="65000"/>
                </a:schemeClr>
              </a:solidFill>
              <a:ln w="12700"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2700"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2700"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2700"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2700"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2700"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2700"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cat>
            <c:strRef>
              <c:f>МП!$A$1:$A$12</c:f>
              <c:strCache>
                <c:ptCount val="12"/>
                <c:pt idx="0">
                  <c:v>МП "Развитие культуры и туризма "</c:v>
                </c:pt>
                <c:pt idx="1">
                  <c:v>МП "Развитие системы образования и обеспечение жизнеустройства детей-сирот и детей, оставшихся без попечения родителей"</c:v>
                </c:pt>
                <c:pt idx="2">
                  <c:v>МП "Содействие в развитии сельскохозяйственного производства,создание условий для развития малых форм хозяйствования "</c:v>
                </c:pt>
                <c:pt idx="3">
                  <c:v>МП "Управление муниципальными финансами "</c:v>
                </c:pt>
                <c:pt idx="4">
                  <c:v>МП "Развитие экономического потенциала "</c:v>
                </c:pt>
                <c:pt idx="5">
                  <c:v>МП "Развитие физической культуры, спорта и молодежной политики"</c:v>
                </c:pt>
                <c:pt idx="6">
                  <c:v>МП "Создание условий для обеспечения граждан доступным и комфортным жильем и коммунальными услугами "</c:v>
                </c:pt>
                <c:pt idx="7">
                  <c:v>МП "Охрана окружающей среды "</c:v>
                </c:pt>
                <c:pt idx="8">
                  <c:v>МП "Социальная поддержка населения "</c:v>
                </c:pt>
                <c:pt idx="9">
                  <c:v>МП "Развитие казачества "</c:v>
                </c:pt>
                <c:pt idx="10">
                  <c:v>МП "Комплексное развитие инженерной инфраструктуры "</c:v>
                </c:pt>
                <c:pt idx="11">
                  <c:v>МП "Содействие развитию и поддержка социально ориентированных некоммерческих организаций, социального предпринимательства и субъектов общественно-политических отношений, институтов гражданского общества, гражданской активности населения"</c:v>
                </c:pt>
              </c:strCache>
            </c:strRef>
          </c:cat>
          <c:val>
            <c:numRef>
              <c:f>МП!$B$1:$B$12</c:f>
              <c:numCache>
                <c:formatCode>General</c:formatCode>
                <c:ptCount val="12"/>
                <c:pt idx="0">
                  <c:v>8</c:v>
                </c:pt>
                <c:pt idx="1">
                  <c:v>70.099999999999994</c:v>
                </c:pt>
                <c:pt idx="2">
                  <c:v>1.3</c:v>
                </c:pt>
                <c:pt idx="3">
                  <c:v>8.1999999999999993</c:v>
                </c:pt>
                <c:pt idx="4">
                  <c:v>10.199999999999999</c:v>
                </c:pt>
                <c:pt idx="5">
                  <c:v>1.7</c:v>
                </c:pt>
                <c:pt idx="6">
                  <c:v>0.02</c:v>
                </c:pt>
                <c:pt idx="7">
                  <c:v>0.1</c:v>
                </c:pt>
                <c:pt idx="8">
                  <c:v>0.2</c:v>
                </c:pt>
                <c:pt idx="9">
                  <c:v>0.04</c:v>
                </c:pt>
                <c:pt idx="10">
                  <c:v>0.04</c:v>
                </c:pt>
                <c:pt idx="11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lnSpc>
                <a:spcPts val="1000"/>
              </a:lnSpc>
              <a:spcBef>
                <a:spcPts val="10"/>
              </a:spcBef>
              <a:spcAft>
                <a:spcPts val="115"/>
              </a:spcAft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lnSpc>
                <a:spcPts val="1000"/>
              </a:lnSpc>
              <a:spcBef>
                <a:spcPts val="10"/>
              </a:spcBef>
              <a:spcAft>
                <a:spcPts val="115"/>
              </a:spcAft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lnSpc>
                <a:spcPts val="1000"/>
              </a:lnSpc>
              <a:spcBef>
                <a:spcPts val="10"/>
              </a:spcBef>
              <a:spcAft>
                <a:spcPts val="115"/>
              </a:spcAft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lnSpc>
                <a:spcPts val="1000"/>
              </a:lnSpc>
              <a:spcBef>
                <a:spcPts val="10"/>
              </a:spcBef>
              <a:spcAft>
                <a:spcPts val="115"/>
              </a:spcAft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lnSpc>
                <a:spcPts val="1000"/>
              </a:lnSpc>
              <a:spcBef>
                <a:spcPts val="10"/>
              </a:spcBef>
              <a:spcAft>
                <a:spcPts val="115"/>
              </a:spcAft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lnSpc>
                <a:spcPts val="1000"/>
              </a:lnSpc>
              <a:spcBef>
                <a:spcPts val="10"/>
              </a:spcBef>
              <a:spcAft>
                <a:spcPts val="115"/>
              </a:spcAft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1"/>
        <c:txPr>
          <a:bodyPr rot="0" spcFirstLastPara="1" vertOverflow="ellipsis" vert="horz" wrap="square" anchor="ctr" anchorCtr="1"/>
          <a:lstStyle/>
          <a:p>
            <a:pPr>
              <a:lnSpc>
                <a:spcPts val="1000"/>
              </a:lnSpc>
              <a:spcBef>
                <a:spcPts val="10"/>
              </a:spcBef>
              <a:spcAft>
                <a:spcPts val="115"/>
              </a:spcAft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38722350020872442"/>
          <c:y val="1.1043037656619386E-2"/>
          <c:w val="0.49270185576460052"/>
          <c:h val="0.826131402016402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ts val="1000"/>
            </a:lnSpc>
            <a:spcBef>
              <a:spcPts val="10"/>
            </a:spcBef>
            <a:spcAft>
              <a:spcPts val="115"/>
            </a:spcAft>
            <a:defRPr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111111111111109E-2"/>
          <c:y val="0"/>
          <c:w val="0.93888888888888888"/>
          <c:h val="0.73996172353455814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19050" cap="flat" cmpd="sng" algn="ctr">
              <a:solidFill>
                <a:srgbClr val="00B050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'МП культ'!$B$1:$F$1</c:f>
              <c:strCache>
                <c:ptCount val="5"/>
                <c:pt idx="0">
                  <c:v>2022 год (факт)</c:v>
                </c:pt>
                <c:pt idx="1">
                  <c:v>2023год  ( план на 01.07.2023 год)</c:v>
                </c:pt>
                <c:pt idx="2">
                  <c:v>2024 (план)</c:v>
                </c:pt>
                <c:pt idx="3">
                  <c:v>2025 (план)</c:v>
                </c:pt>
                <c:pt idx="4">
                  <c:v>2026 (план)</c:v>
                </c:pt>
              </c:strCache>
            </c:strRef>
          </c:cat>
          <c:val>
            <c:numRef>
              <c:f>'МП культ'!$B$2:$F$2</c:f>
              <c:numCache>
                <c:formatCode>#\ ##0.0</c:formatCode>
                <c:ptCount val="5"/>
                <c:pt idx="0">
                  <c:v>53571.8</c:v>
                </c:pt>
                <c:pt idx="1">
                  <c:v>51826.5</c:v>
                </c:pt>
                <c:pt idx="2">
                  <c:v>39506.699999999997</c:v>
                </c:pt>
                <c:pt idx="3">
                  <c:v>37513.1</c:v>
                </c:pt>
                <c:pt idx="4">
                  <c:v>37803.5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337937040"/>
        <c:axId val="-337934864"/>
      </c:barChart>
      <c:catAx>
        <c:axId val="-33793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7934864"/>
        <c:crosses val="autoZero"/>
        <c:auto val="1"/>
        <c:lblAlgn val="ctr"/>
        <c:lblOffset val="100"/>
        <c:noMultiLvlLbl val="0"/>
      </c:catAx>
      <c:valAx>
        <c:axId val="-3379348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crossAx val="-337937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519636226795776E-2"/>
          <c:y val="4.2951609825772598E-2"/>
          <c:w val="0.9259045335340329"/>
          <c:h val="0.78650682505025815"/>
        </c:manualLayout>
      </c:layout>
      <c:barChart>
        <c:barDir val="col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-337938128"/>
        <c:axId val="-337948464"/>
      </c:barChart>
      <c:catAx>
        <c:axId val="-33793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spc="120" normalizeH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7948464"/>
        <c:crosses val="autoZero"/>
        <c:auto val="1"/>
        <c:lblAlgn val="ctr"/>
        <c:lblOffset val="100"/>
        <c:noMultiLvlLbl val="0"/>
      </c:catAx>
      <c:valAx>
        <c:axId val="-33794846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-33793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2060"/>
            </a:solidFill>
            <a:ln w="19050">
              <a:solidFill>
                <a:schemeClr val="bg1">
                  <a:lumMod val="65000"/>
                  <a:lumOff val="3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'МП обр'!$B$1:$F$1</c:f>
              <c:strCache>
                <c:ptCount val="5"/>
                <c:pt idx="0">
                  <c:v>2022 год (факт)</c:v>
                </c:pt>
                <c:pt idx="1">
                  <c:v>2023 год (план на 01.07.2023 год)</c:v>
                </c:pt>
                <c:pt idx="2">
                  <c:v>2024 (план)</c:v>
                </c:pt>
                <c:pt idx="3">
                  <c:v>2025 (план)</c:v>
                </c:pt>
                <c:pt idx="4">
                  <c:v>2026 (план)</c:v>
                </c:pt>
              </c:strCache>
            </c:strRef>
          </c:cat>
          <c:val>
            <c:numRef>
              <c:f>'МП обр'!$B$2:$F$2</c:f>
              <c:numCache>
                <c:formatCode>#\ ##0.0</c:formatCode>
                <c:ptCount val="5"/>
                <c:pt idx="0">
                  <c:v>421082.9</c:v>
                </c:pt>
                <c:pt idx="1">
                  <c:v>459878.5</c:v>
                </c:pt>
                <c:pt idx="2">
                  <c:v>345836.4</c:v>
                </c:pt>
                <c:pt idx="3">
                  <c:v>322883.90000000002</c:v>
                </c:pt>
                <c:pt idx="4">
                  <c:v>326127.2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-337942480"/>
        <c:axId val="-337941936"/>
      </c:barChart>
      <c:catAx>
        <c:axId val="-3379424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spc="120" normalizeH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7941936"/>
        <c:crosses val="autoZero"/>
        <c:auto val="1"/>
        <c:lblAlgn val="ctr"/>
        <c:lblOffset val="100"/>
        <c:noMultiLvlLbl val="0"/>
      </c:catAx>
      <c:valAx>
        <c:axId val="-33794193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-337942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31233595800525E-2"/>
          <c:y val="7.9601990049751242E-2"/>
          <c:w val="0.93888888888888888"/>
          <c:h val="0.72893916245543933"/>
        </c:manualLayout>
      </c:layout>
      <c:barChart>
        <c:barDir val="col"/>
        <c:grouping val="clustered"/>
        <c:varyColors val="0"/>
        <c:ser>
          <c:idx val="0"/>
          <c:order val="0"/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 w="19050">
              <a:solidFill>
                <a:srgbClr val="FFC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ltDnDiag">
                <a:fgClr>
                  <a:srgbClr val="FFC000"/>
                </a:fgClr>
                <a:bgClr>
                  <a:schemeClr val="bg1"/>
                </a:bgClr>
              </a:pattFill>
              <a:ln w="19050">
                <a:solidFill>
                  <a:srgbClr val="FFC000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pattFill prst="ltDnDiag">
                <a:fgClr>
                  <a:srgbClr val="FFC000"/>
                </a:fgClr>
                <a:bgClr>
                  <a:schemeClr val="bg1"/>
                </a:bgClr>
              </a:pattFill>
              <a:ln w="19050">
                <a:solidFill>
                  <a:srgbClr val="FFC000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pattFill prst="ltDnDiag">
                <a:fgClr>
                  <a:srgbClr val="FFC000"/>
                </a:fgClr>
                <a:bgClr>
                  <a:schemeClr val="bg1"/>
                </a:bgClr>
              </a:pattFill>
              <a:ln w="19050">
                <a:solidFill>
                  <a:srgbClr val="FFC000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pattFill prst="ltDnDiag">
                <a:fgClr>
                  <a:srgbClr val="FFC000"/>
                </a:fgClr>
                <a:bgClr>
                  <a:schemeClr val="bg1"/>
                </a:bgClr>
              </a:pattFill>
              <a:ln w="19050">
                <a:solidFill>
                  <a:srgbClr val="FFC000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pattFill prst="ltDnDiag">
                <a:fgClr>
                  <a:srgbClr val="FFC000"/>
                </a:fgClr>
                <a:bgClr>
                  <a:schemeClr val="bg1"/>
                </a:bgClr>
              </a:pattFill>
              <a:ln w="19050">
                <a:solidFill>
                  <a:srgbClr val="FFC000"/>
                </a:solidFill>
              </a:ln>
              <a:effectLst/>
            </c:spPr>
          </c:dPt>
          <c:dLbls>
            <c:dLbl>
              <c:idx val="2"/>
              <c:tx>
                <c:rich>
                  <a:bodyPr/>
                  <a:lstStyle/>
                  <a:p>
                    <a:fld id="{FDC835C1-81F2-410E-840D-883A0C5990E7}" type="VALUE">
                      <a:rPr lang="en-US" sz="1100">
                        <a:solidFill>
                          <a:schemeClr val="bg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'МП сх'!$A$2:$E$2</c:f>
              <c:strCache>
                <c:ptCount val="5"/>
                <c:pt idx="0">
                  <c:v>2022 год (факт)</c:v>
                </c:pt>
                <c:pt idx="1">
                  <c:v>2023год  ( план на 01.07.2023 год)</c:v>
                </c:pt>
                <c:pt idx="2">
                  <c:v>2024 (план)</c:v>
                </c:pt>
                <c:pt idx="3">
                  <c:v>2025 (план)</c:v>
                </c:pt>
                <c:pt idx="4">
                  <c:v>2026 (план)</c:v>
                </c:pt>
              </c:strCache>
            </c:strRef>
          </c:cat>
          <c:val>
            <c:numRef>
              <c:f>'МП сх'!$A$3:$E$3</c:f>
              <c:numCache>
                <c:formatCode>#\ ##0.0</c:formatCode>
                <c:ptCount val="5"/>
                <c:pt idx="0">
                  <c:v>18654.599999999999</c:v>
                </c:pt>
                <c:pt idx="1">
                  <c:v>17179.400000000001</c:v>
                </c:pt>
                <c:pt idx="2">
                  <c:v>6616.5</c:v>
                </c:pt>
                <c:pt idx="3">
                  <c:v>6526.5</c:v>
                </c:pt>
                <c:pt idx="4">
                  <c:v>6526.5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9"/>
        <c:overlap val="-27"/>
        <c:axId val="-337937584"/>
        <c:axId val="-337943024"/>
      </c:barChart>
      <c:catAx>
        <c:axId val="-337937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FFC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7943024"/>
        <c:crosses val="autoZero"/>
        <c:auto val="1"/>
        <c:lblAlgn val="ctr"/>
        <c:lblOffset val="100"/>
        <c:noMultiLvlLbl val="0"/>
      </c:catAx>
      <c:valAx>
        <c:axId val="-33794302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-337937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 w="19050">
              <a:solidFill>
                <a:srgbClr val="080808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'МП упр фин'!$A$1:$E$1</c:f>
              <c:strCache>
                <c:ptCount val="5"/>
                <c:pt idx="0">
                  <c:v>2022 год (факт)</c:v>
                </c:pt>
                <c:pt idx="1">
                  <c:v>2023 год (план на 01.07.2023 год)</c:v>
                </c:pt>
                <c:pt idx="2">
                  <c:v>2024 (план)</c:v>
                </c:pt>
                <c:pt idx="3">
                  <c:v>2025 (план)</c:v>
                </c:pt>
                <c:pt idx="4">
                  <c:v>2026 (план)</c:v>
                </c:pt>
              </c:strCache>
            </c:strRef>
          </c:cat>
          <c:val>
            <c:numRef>
              <c:f>'МП упр фин'!$A$2:$E$2</c:f>
              <c:numCache>
                <c:formatCode>#\ ##0.0</c:formatCode>
                <c:ptCount val="5"/>
                <c:pt idx="0">
                  <c:v>34486.400000000001</c:v>
                </c:pt>
                <c:pt idx="1">
                  <c:v>37278</c:v>
                </c:pt>
                <c:pt idx="2">
                  <c:v>40443.599999999999</c:v>
                </c:pt>
                <c:pt idx="3">
                  <c:v>34082.699999999997</c:v>
                </c:pt>
                <c:pt idx="4">
                  <c:v>34082.699999999997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-337944656"/>
        <c:axId val="-337939216"/>
      </c:barChart>
      <c:catAx>
        <c:axId val="-33794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7939216"/>
        <c:crosses val="autoZero"/>
        <c:auto val="1"/>
        <c:lblAlgn val="ctr"/>
        <c:lblOffset val="100"/>
        <c:noMultiLvlLbl val="0"/>
      </c:catAx>
      <c:valAx>
        <c:axId val="-3379392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crossAx val="-337944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373193208861055E-3"/>
          <c:y val="0.13275397656752022"/>
          <c:w val="0.93888888888888888"/>
          <c:h val="0.7399617235345581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33660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'МП эконом'!$A$1:$E$1</c:f>
              <c:strCache>
                <c:ptCount val="5"/>
                <c:pt idx="0">
                  <c:v>2022 год (факт)</c:v>
                </c:pt>
                <c:pt idx="1">
                  <c:v>2023 год  (план на 01.07.2023 год)</c:v>
                </c:pt>
                <c:pt idx="2">
                  <c:v>2024 (план)</c:v>
                </c:pt>
                <c:pt idx="3">
                  <c:v>2025 (план)</c:v>
                </c:pt>
                <c:pt idx="4">
                  <c:v>2026 (план)</c:v>
                </c:pt>
              </c:strCache>
            </c:strRef>
          </c:cat>
          <c:val>
            <c:numRef>
              <c:f>'МП эконом'!$A$2:$E$2</c:f>
              <c:numCache>
                <c:formatCode>#\ ##0.0</c:formatCode>
                <c:ptCount val="5"/>
                <c:pt idx="0">
                  <c:v>70627.3</c:v>
                </c:pt>
                <c:pt idx="1">
                  <c:v>71332.399999999994</c:v>
                </c:pt>
                <c:pt idx="2">
                  <c:v>50420.800000000003</c:v>
                </c:pt>
                <c:pt idx="3">
                  <c:v>45195.4</c:v>
                </c:pt>
                <c:pt idx="4">
                  <c:v>46841.4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5"/>
        <c:axId val="-337934320"/>
        <c:axId val="-337946288"/>
      </c:barChart>
      <c:catAx>
        <c:axId val="-337934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7946288"/>
        <c:crosses val="autoZero"/>
        <c:auto val="1"/>
        <c:lblAlgn val="ctr"/>
        <c:lblOffset val="100"/>
        <c:noMultiLvlLbl val="0"/>
      </c:catAx>
      <c:valAx>
        <c:axId val="-33794628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-337934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СЭР!$A$36</c:f>
              <c:strCache>
                <c:ptCount val="1"/>
                <c:pt idx="0">
                  <c:v>Оборот розничной торговли, без субъектов малого предпринимательства</c:v>
                </c:pt>
              </c:strCache>
            </c:strRef>
          </c:tx>
          <c:spPr>
            <a:gradFill flip="none" rotWithShape="1">
              <a:gsLst>
                <a:gs pos="0">
                  <a:srgbClr val="002060"/>
                </a:gs>
                <a:gs pos="50000">
                  <a:srgbClr val="002060"/>
                </a:gs>
                <a:gs pos="100000">
                  <a:srgbClr val="00206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СЭР!$B$35:$F$35</c:f>
              <c:strCache>
                <c:ptCount val="5"/>
                <c:pt idx="0">
                  <c:v>2022 г. (отчет)</c:v>
                </c:pt>
                <c:pt idx="1">
                  <c:v>2023 г. (оценка)</c:v>
                </c:pt>
                <c:pt idx="2">
                  <c:v>2024 г. (прогноз)</c:v>
                </c:pt>
                <c:pt idx="3">
                  <c:v>2025 г. (прогноз)</c:v>
                </c:pt>
                <c:pt idx="4">
                  <c:v>2026 г. (прогноз)</c:v>
                </c:pt>
              </c:strCache>
            </c:strRef>
          </c:cat>
          <c:val>
            <c:numRef>
              <c:f>СЭР!$B$36:$F$36</c:f>
              <c:numCache>
                <c:formatCode>#\ ##0.0</c:formatCode>
                <c:ptCount val="5"/>
                <c:pt idx="0">
                  <c:v>814.9</c:v>
                </c:pt>
                <c:pt idx="1">
                  <c:v>730.1</c:v>
                </c:pt>
                <c:pt idx="2">
                  <c:v>741.1</c:v>
                </c:pt>
                <c:pt idx="3">
                  <c:v>755.9</c:v>
                </c:pt>
                <c:pt idx="4">
                  <c:v>763.4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74"/>
        <c:overlap val="-27"/>
        <c:axId val="-347542464"/>
        <c:axId val="-347543008"/>
      </c:barChart>
      <c:catAx>
        <c:axId val="-34754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47543008"/>
        <c:crosses val="autoZero"/>
        <c:auto val="1"/>
        <c:lblAlgn val="ctr"/>
        <c:lblOffset val="100"/>
        <c:noMultiLvlLbl val="0"/>
      </c:catAx>
      <c:valAx>
        <c:axId val="-347543008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-347542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596675415573052E-3"/>
          <c:y val="3.7037037037037035E-2"/>
          <c:w val="0.93888888888888888"/>
          <c:h val="0.73996172353455814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rgbClr val="CC3300"/>
                </a:gs>
                <a:gs pos="80000">
                  <a:srgbClr val="FF0000"/>
                </a:gs>
                <a:gs pos="100000">
                  <a:schemeClr val="accent5">
                    <a:lumMod val="75000"/>
                  </a:schemeClr>
                </a:gs>
              </a:gsLst>
              <a:lin ang="16200000" scaled="0"/>
            </a:gradFill>
            <a:ln w="12700">
              <a:solidFill>
                <a:schemeClr val="bg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'МП физ и мол'!$A$2:$E$2</c:f>
              <c:strCache>
                <c:ptCount val="5"/>
                <c:pt idx="0">
                  <c:v>2022 год (факт)</c:v>
                </c:pt>
                <c:pt idx="1">
                  <c:v>2023год  ( план на 01.07.2023 год)</c:v>
                </c:pt>
                <c:pt idx="2">
                  <c:v>2024 (план)</c:v>
                </c:pt>
                <c:pt idx="3">
                  <c:v>2025 (план)</c:v>
                </c:pt>
                <c:pt idx="4">
                  <c:v>2026 (план)</c:v>
                </c:pt>
              </c:strCache>
            </c:strRef>
          </c:cat>
          <c:val>
            <c:numRef>
              <c:f>'МП физ и мол'!$A$3:$E$3</c:f>
              <c:numCache>
                <c:formatCode>#\ ##0.0</c:formatCode>
                <c:ptCount val="5"/>
                <c:pt idx="0">
                  <c:v>9419</c:v>
                </c:pt>
                <c:pt idx="1">
                  <c:v>26960.2</c:v>
                </c:pt>
                <c:pt idx="2">
                  <c:v>8351.2000000000007</c:v>
                </c:pt>
                <c:pt idx="3">
                  <c:v>6371.8</c:v>
                </c:pt>
                <c:pt idx="4">
                  <c:v>6371.8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337947920"/>
        <c:axId val="-337941392"/>
      </c:barChart>
      <c:catAx>
        <c:axId val="-337947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7941392"/>
        <c:crosses val="autoZero"/>
        <c:auto val="1"/>
        <c:lblAlgn val="ctr"/>
        <c:lblOffset val="100"/>
        <c:noMultiLvlLbl val="0"/>
      </c:catAx>
      <c:valAx>
        <c:axId val="-337941392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-337947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596675415573052E-3"/>
          <c:y val="7.407407407407407E-2"/>
          <c:w val="0.93888888888888888"/>
          <c:h val="0.7399617235345581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2060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'МП коф жил КУ'!$A$1:$E$1</c:f>
              <c:strCache>
                <c:ptCount val="5"/>
                <c:pt idx="0">
                  <c:v>2022 год (факт)</c:v>
                </c:pt>
                <c:pt idx="1">
                  <c:v>2023 год  (план на 01.07.2023 год)</c:v>
                </c:pt>
                <c:pt idx="2">
                  <c:v>2024 год (план)</c:v>
                </c:pt>
                <c:pt idx="3">
                  <c:v>2025 год (план)</c:v>
                </c:pt>
                <c:pt idx="4">
                  <c:v>2026 год (план)</c:v>
                </c:pt>
              </c:strCache>
            </c:strRef>
          </c:cat>
          <c:val>
            <c:numRef>
              <c:f>'МП коф жил КУ'!$A$2:$E$2</c:f>
              <c:numCache>
                <c:formatCode>#\ ##0.0</c:formatCode>
                <c:ptCount val="5"/>
                <c:pt idx="0">
                  <c:v>46667.5</c:v>
                </c:pt>
                <c:pt idx="1">
                  <c:v>15316.9</c:v>
                </c:pt>
                <c:pt idx="2">
                  <c:v>120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4"/>
        <c:overlap val="25"/>
        <c:axId val="-337944112"/>
        <c:axId val="-337943568"/>
      </c:barChart>
      <c:catAx>
        <c:axId val="-337944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8100" cap="flat" cmpd="sng" algn="ctr">
            <a:solidFill>
              <a:srgbClr val="00206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7943568"/>
        <c:crosses val="autoZero"/>
        <c:auto val="1"/>
        <c:lblAlgn val="ctr"/>
        <c:lblOffset val="100"/>
        <c:noMultiLvlLbl val="0"/>
      </c:catAx>
      <c:valAx>
        <c:axId val="-3379435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rgbClr val="002060"/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crossAx val="-337944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080808"/>
                </a:gs>
                <a:gs pos="50000">
                  <a:schemeClr val="bg1">
                    <a:lumMod val="65000"/>
                    <a:lumOff val="3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28575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'МП окр ср'!$A$1:$E$1</c:f>
              <c:strCache>
                <c:ptCount val="5"/>
                <c:pt idx="0">
                  <c:v>2022 год (факт)</c:v>
                </c:pt>
                <c:pt idx="1">
                  <c:v>2023год  ( план на 01.07.2023 год)</c:v>
                </c:pt>
                <c:pt idx="2">
                  <c:v>2024 (план)</c:v>
                </c:pt>
                <c:pt idx="3">
                  <c:v>2025 (план)</c:v>
                </c:pt>
                <c:pt idx="4">
                  <c:v>2026 (план)</c:v>
                </c:pt>
              </c:strCache>
            </c:strRef>
          </c:cat>
          <c:val>
            <c:numRef>
              <c:f>'МП окр ср'!$A$2:$E$2</c:f>
              <c:numCache>
                <c:formatCode>#\ ##0.0</c:formatCode>
                <c:ptCount val="5"/>
                <c:pt idx="0">
                  <c:v>878.2</c:v>
                </c:pt>
                <c:pt idx="1">
                  <c:v>315.10000000000002</c:v>
                </c:pt>
                <c:pt idx="2">
                  <c:v>491.3</c:v>
                </c:pt>
                <c:pt idx="3">
                  <c:v>50.3</c:v>
                </c:pt>
                <c:pt idx="4">
                  <c:v>50.3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-337945744"/>
        <c:axId val="-337935408"/>
      </c:barChart>
      <c:catAx>
        <c:axId val="-33794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7935408"/>
        <c:crosses val="autoZero"/>
        <c:auto val="1"/>
        <c:lblAlgn val="ctr"/>
        <c:lblOffset val="100"/>
        <c:noMultiLvlLbl val="0"/>
      </c:catAx>
      <c:valAx>
        <c:axId val="-3379354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crossAx val="-337945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rgbClr val="002060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'МП социалка'!$A$1:$E$1</c:f>
              <c:strCache>
                <c:ptCount val="5"/>
                <c:pt idx="0">
                  <c:v>2022 год (факт)</c:v>
                </c:pt>
                <c:pt idx="1">
                  <c:v>2023 год  (план на 01.07.2023 год)</c:v>
                </c:pt>
                <c:pt idx="2">
                  <c:v>2024 год (план)</c:v>
                </c:pt>
                <c:pt idx="3">
                  <c:v>2025 год (план)</c:v>
                </c:pt>
                <c:pt idx="4">
                  <c:v>2026 год (план)</c:v>
                </c:pt>
              </c:strCache>
            </c:strRef>
          </c:cat>
          <c:val>
            <c:numRef>
              <c:f>'МП социалка'!$A$2:$E$2</c:f>
              <c:numCache>
                <c:formatCode>#\ ##0.0</c:formatCode>
                <c:ptCount val="5"/>
                <c:pt idx="0">
                  <c:v>1999.6</c:v>
                </c:pt>
                <c:pt idx="1">
                  <c:v>1066.3</c:v>
                </c:pt>
                <c:pt idx="2">
                  <c:v>894.1</c:v>
                </c:pt>
                <c:pt idx="3">
                  <c:v>62.1</c:v>
                </c:pt>
                <c:pt idx="4">
                  <c:v>62.1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337940304"/>
        <c:axId val="-337939760"/>
      </c:barChart>
      <c:catAx>
        <c:axId val="-337940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7939760"/>
        <c:crosses val="autoZero"/>
        <c:auto val="1"/>
        <c:lblAlgn val="ctr"/>
        <c:lblOffset val="100"/>
        <c:noMultiLvlLbl val="0"/>
      </c:catAx>
      <c:valAx>
        <c:axId val="-3379397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crossAx val="-337940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-337936496"/>
        <c:axId val="-337935952"/>
      </c:barChart>
      <c:catAx>
        <c:axId val="-337936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7935952"/>
        <c:crosses val="autoZero"/>
        <c:auto val="1"/>
        <c:lblAlgn val="ctr"/>
        <c:lblOffset val="100"/>
        <c:noMultiLvlLbl val="0"/>
      </c:catAx>
      <c:valAx>
        <c:axId val="-3379359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7936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'МП казачество'!$A$1:$E$1</c:f>
              <c:strCache>
                <c:ptCount val="5"/>
                <c:pt idx="0">
                  <c:v>2022 год (факт)</c:v>
                </c:pt>
                <c:pt idx="1">
                  <c:v>2023год  ( план на 01.07.2023 год)</c:v>
                </c:pt>
                <c:pt idx="2">
                  <c:v>2024 год (план)</c:v>
                </c:pt>
                <c:pt idx="3">
                  <c:v>2025 год (план)</c:v>
                </c:pt>
                <c:pt idx="4">
                  <c:v>2026 год (план)</c:v>
                </c:pt>
              </c:strCache>
            </c:strRef>
          </c:cat>
          <c:val>
            <c:numRef>
              <c:f>'МП казачество'!$A$2:$E$2</c:f>
              <c:numCache>
                <c:formatCode>#\ ##0.0</c:formatCode>
                <c:ptCount val="5"/>
                <c:pt idx="0">
                  <c:v>93</c:v>
                </c:pt>
                <c:pt idx="1">
                  <c:v>20</c:v>
                </c:pt>
                <c:pt idx="2">
                  <c:v>25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-336098272"/>
        <c:axId val="-336102080"/>
      </c:barChart>
      <c:catAx>
        <c:axId val="-336098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6102080"/>
        <c:crosses val="autoZero"/>
        <c:auto val="1"/>
        <c:lblAlgn val="ctr"/>
        <c:lblOffset val="100"/>
        <c:noMultiLvlLbl val="0"/>
      </c:catAx>
      <c:valAx>
        <c:axId val="-336102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6098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 w="28575">
              <a:solidFill>
                <a:srgbClr val="00206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'МП инфраст'!$A$1:$E$1</c:f>
              <c:strCache>
                <c:ptCount val="5"/>
                <c:pt idx="0">
                  <c:v>2022 год (факт)</c:v>
                </c:pt>
                <c:pt idx="1">
                  <c:v>2023год  ( план на 01.07.2023 год)</c:v>
                </c:pt>
                <c:pt idx="2">
                  <c:v>2024 год (план)</c:v>
                </c:pt>
                <c:pt idx="3">
                  <c:v>2025 год (план)</c:v>
                </c:pt>
                <c:pt idx="4">
                  <c:v>2026 год (план)</c:v>
                </c:pt>
              </c:strCache>
            </c:strRef>
          </c:cat>
          <c:val>
            <c:numRef>
              <c:f>'МП инфраст'!$A$2:$E$2</c:f>
              <c:numCache>
                <c:formatCode>#\ ##0.0</c:formatCode>
                <c:ptCount val="5"/>
                <c:pt idx="0">
                  <c:v>11805.8</c:v>
                </c:pt>
                <c:pt idx="1">
                  <c:v>4967.8999999999996</c:v>
                </c:pt>
                <c:pt idx="2">
                  <c:v>200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-336104800"/>
        <c:axId val="-336100992"/>
      </c:barChart>
      <c:catAx>
        <c:axId val="-336104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6100992"/>
        <c:crosses val="autoZero"/>
        <c:auto val="1"/>
        <c:lblAlgn val="ctr"/>
        <c:lblOffset val="100"/>
        <c:noMultiLvlLbl val="0"/>
      </c:catAx>
      <c:valAx>
        <c:axId val="-336100992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-336104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'МП СОНКО'!$A$2:$E$2</c:f>
              <c:strCache>
                <c:ptCount val="5"/>
                <c:pt idx="0">
                  <c:v>2022 год (факт)</c:v>
                </c:pt>
                <c:pt idx="1">
                  <c:v>2023 год                          (план на 01.07.2023 год)</c:v>
                </c:pt>
                <c:pt idx="2">
                  <c:v>2024 год (план)</c:v>
                </c:pt>
                <c:pt idx="3">
                  <c:v>2025 год (план)</c:v>
                </c:pt>
                <c:pt idx="4">
                  <c:v>2026 год (план)</c:v>
                </c:pt>
              </c:strCache>
            </c:strRef>
          </c:cat>
          <c:val>
            <c:numRef>
              <c:f>'МП СОНКО'!$A$3:$E$3</c:f>
              <c:numCache>
                <c:formatCode>#\ ##0.0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500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8"/>
        <c:overlap val="-27"/>
        <c:axId val="-336103168"/>
        <c:axId val="-336104256"/>
      </c:barChart>
      <c:catAx>
        <c:axId val="-336103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6104256"/>
        <c:crosses val="autoZero"/>
        <c:auto val="1"/>
        <c:lblAlgn val="ctr"/>
        <c:lblOffset val="100"/>
        <c:noMultiLvlLbl val="0"/>
      </c:catAx>
      <c:valAx>
        <c:axId val="-3361042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crossAx val="-336103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66664119065872"/>
          <c:y val="0.11184444274638455"/>
          <c:w val="0.65466709226585862"/>
          <c:h val="0.75438023907244489"/>
        </c:manualLayout>
      </c:layout>
      <c:doughnutChart>
        <c:varyColors val="1"/>
        <c:ser>
          <c:idx val="0"/>
          <c:order val="0"/>
          <c:tx>
            <c:strRef>
              <c:f>МБТ!$B$1</c:f>
              <c:strCache>
                <c:ptCount val="1"/>
                <c:pt idx="0">
                  <c:v>2022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00206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1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4.130859762818366E-2"/>
                  <c:y val="-2.7777957657005425E-2"/>
                </c:manualLayout>
              </c:layout>
              <c:tx>
                <c:rich>
                  <a:bodyPr/>
                  <a:lstStyle/>
                  <a:p>
                    <a:fld id="{C3E8F674-9D61-492D-9A9D-7C30FE3C54AE}" type="VALUE">
                      <a:rPr lang="en-US" sz="120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703547683968621"/>
                      <c:h val="0.1565316234157856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6.7927279484545867E-3"/>
                  <c:y val="0.11708281366224456"/>
                </c:manualLayout>
              </c:layout>
              <c:tx>
                <c:rich>
                  <a:bodyPr/>
                  <a:lstStyle/>
                  <a:p>
                    <a:fld id="{BE593811-6646-451D-AC18-F26534E53684}" type="VALUE">
                      <a:rPr lang="en-US" sz="120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51086664134052"/>
                      <c:h val="0.1565316234157856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5.8374338466748936E-2"/>
                  <c:y val="-1.6812519939612386E-2"/>
                </c:manualLayout>
              </c:layout>
              <c:tx>
                <c:rich>
                  <a:bodyPr/>
                  <a:lstStyle/>
                  <a:p>
                    <a:fld id="{9E60014E-9F49-4A24-A832-B3EFD16E0425}" type="VALUE">
                      <a:rPr lang="en-US" sz="120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082557251708197"/>
                      <c:h val="0.15653162341578566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МБТ!$A$2:$A$4</c:f>
              <c:strCache>
                <c:ptCount val="3"/>
                <c:pt idx="0">
                  <c:v>дотации </c:v>
                </c:pt>
                <c:pt idx="1">
                  <c:v>субсидии</c:v>
                </c:pt>
                <c:pt idx="2">
                  <c:v>иные межбюджетные трансферты</c:v>
                </c:pt>
              </c:strCache>
            </c:strRef>
          </c:cat>
          <c:val>
            <c:numRef>
              <c:f>МБТ!$B$2:$B$4</c:f>
              <c:numCache>
                <c:formatCode>#\ ##0.0</c:formatCode>
                <c:ptCount val="3"/>
                <c:pt idx="0">
                  <c:v>26192.3</c:v>
                </c:pt>
                <c:pt idx="1">
                  <c:v>2945.1</c:v>
                </c:pt>
                <c:pt idx="2">
                  <c:v>21146.1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СЭР!$A$38</c:f>
              <c:strCache>
                <c:ptCount val="1"/>
                <c:pt idx="0">
                  <c:v>в сопост ценах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СЭР!$B$38:$F$38</c:f>
              <c:numCache>
                <c:formatCode>General</c:formatCode>
                <c:ptCount val="5"/>
                <c:pt idx="0">
                  <c:v>94.1</c:v>
                </c:pt>
                <c:pt idx="1">
                  <c:v>89.6</c:v>
                </c:pt>
                <c:pt idx="2">
                  <c:v>101.5</c:v>
                </c:pt>
                <c:pt idx="3">
                  <c:v>102</c:v>
                </c:pt>
                <c:pt idx="4">
                  <c:v>101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347540832"/>
        <c:axId val="-347534304"/>
      </c:lineChart>
      <c:catAx>
        <c:axId val="-347540832"/>
        <c:scaling>
          <c:orientation val="minMax"/>
        </c:scaling>
        <c:delete val="1"/>
        <c:axPos val="b"/>
        <c:majorTickMark val="none"/>
        <c:minorTickMark val="none"/>
        <c:tickLblPos val="nextTo"/>
        <c:crossAx val="-347534304"/>
        <c:crosses val="autoZero"/>
        <c:auto val="1"/>
        <c:lblAlgn val="ctr"/>
        <c:lblOffset val="100"/>
        <c:noMultiLvlLbl val="0"/>
      </c:catAx>
      <c:valAx>
        <c:axId val="-3475343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347540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МБТ!$B$6</c:f>
              <c:strCache>
                <c:ptCount val="1"/>
                <c:pt idx="0">
                  <c:v>2 023,0</c:v>
                </c:pt>
              </c:strCache>
            </c:strRef>
          </c:tx>
          <c:dPt>
            <c:idx val="0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1724174378877467"/>
                  <c:y val="-0.2127409320363033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8C9431-113F-42A0-B471-55BA6F314A12}" type="VALUE">
                      <a:rPr lang="en-US" sz="1200"/>
                      <a:pPr>
                        <a:defRPr sz="1200" b="1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634583616567995"/>
                      <c:h val="0.16169401334588743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6075544854876256"/>
                  <c:y val="6.139501089852264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 smtClean="0"/>
                      <a:t>9 175,1</a:t>
                    </a:r>
                    <a:endParaRPr lang="en-US" sz="12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931875221430524"/>
                      <c:h val="0.1616939051451648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МБТ!$A$7:$A$9</c:f>
              <c:strCache>
                <c:ptCount val="3"/>
                <c:pt idx="0">
                  <c:v>дотации </c:v>
                </c:pt>
                <c:pt idx="1">
                  <c:v>субсидии</c:v>
                </c:pt>
                <c:pt idx="2">
                  <c:v>иные межбюджетные трансферты</c:v>
                </c:pt>
              </c:strCache>
            </c:strRef>
          </c:cat>
          <c:val>
            <c:numRef>
              <c:f>МБТ!$B$7:$B$9</c:f>
              <c:numCache>
                <c:formatCode>General</c:formatCode>
                <c:ptCount val="3"/>
                <c:pt idx="0" formatCode="#\ ##0.0">
                  <c:v>28620.9</c:v>
                </c:pt>
                <c:pt idx="2" formatCode="#\ ##0.0">
                  <c:v>12786.6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МБТ!$B$11</c:f>
              <c:strCache>
                <c:ptCount val="1"/>
                <c:pt idx="0">
                  <c:v>2 024,0</c:v>
                </c:pt>
              </c:strCache>
            </c:strRef>
          </c:tx>
          <c:dPt>
            <c:idx val="0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31 054,7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МБТ!$A$12:$A$14</c:f>
              <c:strCache>
                <c:ptCount val="3"/>
                <c:pt idx="0">
                  <c:v>дотации </c:v>
                </c:pt>
                <c:pt idx="1">
                  <c:v>субсидии</c:v>
                </c:pt>
                <c:pt idx="2">
                  <c:v>иные межбюджетные трансферты</c:v>
                </c:pt>
              </c:strCache>
            </c:strRef>
          </c:cat>
          <c:val>
            <c:numRef>
              <c:f>МБТ!$B$12:$B$14</c:f>
              <c:numCache>
                <c:formatCode>General</c:formatCode>
                <c:ptCount val="3"/>
                <c:pt idx="0" formatCode="#\ ##0.0">
                  <c:v>28620.9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МБТ!$B$11</c:f>
              <c:strCache>
                <c:ptCount val="1"/>
                <c:pt idx="0">
                  <c:v>2 024,0</c:v>
                </c:pt>
              </c:strCache>
            </c:strRef>
          </c:tx>
          <c:spPr>
            <a:solidFill>
              <a:srgbClr val="002060"/>
            </a:solidFill>
          </c:spPr>
          <c:explosion val="1"/>
          <c:dPt>
            <c:idx val="0"/>
            <c:bubble3D val="0"/>
            <c:explosion val="3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24 843,8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МБТ!$A$12:$A$14</c:f>
              <c:strCache>
                <c:ptCount val="3"/>
                <c:pt idx="0">
                  <c:v>дотации </c:v>
                </c:pt>
                <c:pt idx="1">
                  <c:v>субсидии</c:v>
                </c:pt>
                <c:pt idx="2">
                  <c:v>иные межбюджетные трансферты</c:v>
                </c:pt>
              </c:strCache>
            </c:strRef>
          </c:cat>
          <c:val>
            <c:numRef>
              <c:f>МБТ!$B$12:$B$14</c:f>
              <c:numCache>
                <c:formatCode>General</c:formatCode>
                <c:ptCount val="3"/>
                <c:pt idx="0" formatCode="#\ ##0.0">
                  <c:v>28620.9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МБТ!$B$11</c:f>
              <c:strCache>
                <c:ptCount val="1"/>
                <c:pt idx="0">
                  <c:v>2 024,0</c:v>
                </c:pt>
              </c:strCache>
            </c:strRef>
          </c:tx>
          <c:spPr>
            <a:solidFill>
              <a:srgbClr val="002060"/>
            </a:solidFill>
          </c:spPr>
          <c:dPt>
            <c:idx val="0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24 843,8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МБТ!$A$12:$A$14</c:f>
              <c:strCache>
                <c:ptCount val="3"/>
                <c:pt idx="0">
                  <c:v>дотации </c:v>
                </c:pt>
                <c:pt idx="1">
                  <c:v>субсидии</c:v>
                </c:pt>
                <c:pt idx="2">
                  <c:v>иные межбюджетные трансферты</c:v>
                </c:pt>
              </c:strCache>
            </c:strRef>
          </c:cat>
          <c:val>
            <c:numRef>
              <c:f>МБТ!$B$12:$B$14</c:f>
              <c:numCache>
                <c:formatCode>General</c:formatCode>
                <c:ptCount val="3"/>
                <c:pt idx="0" formatCode="#\ ##0.0">
                  <c:v>28620.9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pattFill prst="narVert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дотац!$E$19:$E$23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дотац!$F$19:$F$23</c:f>
              <c:numCache>
                <c:formatCode>#\ ##0.0</c:formatCode>
                <c:ptCount val="5"/>
                <c:pt idx="0">
                  <c:v>26192.3</c:v>
                </c:pt>
                <c:pt idx="1">
                  <c:v>28620.9</c:v>
                </c:pt>
                <c:pt idx="2">
                  <c:v>31054.7</c:v>
                </c:pt>
                <c:pt idx="3">
                  <c:v>24843.8</c:v>
                </c:pt>
                <c:pt idx="4">
                  <c:v>24843.8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27"/>
        <c:overlap val="-48"/>
        <c:axId val="-336099904"/>
        <c:axId val="-336105344"/>
      </c:barChart>
      <c:catAx>
        <c:axId val="-3360999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6105344"/>
        <c:crosses val="autoZero"/>
        <c:auto val="1"/>
        <c:lblAlgn val="ctr"/>
        <c:lblOffset val="100"/>
        <c:noMultiLvlLbl val="0"/>
      </c:catAx>
      <c:valAx>
        <c:axId val="-336105344"/>
        <c:scaling>
          <c:orientation val="minMax"/>
        </c:scaling>
        <c:delete val="1"/>
        <c:axPos val="b"/>
        <c:numFmt formatCode="#\ ##0.0" sourceLinked="1"/>
        <c:majorTickMark val="out"/>
        <c:minorTickMark val="none"/>
        <c:tickLblPos val="nextTo"/>
        <c:crossAx val="-336099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1200">
                <a:solidFill>
                  <a:schemeClr val="bg1"/>
                </a:solidFill>
              </a:rPr>
              <a:t>после выравнивания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дотац!$B$19:$B$27</c:f>
              <c:numCache>
                <c:formatCode>#,##0.00</c:formatCode>
                <c:ptCount val="9"/>
                <c:pt idx="0">
                  <c:v>4.3600000000000003</c:v>
                </c:pt>
                <c:pt idx="1">
                  <c:v>5.2</c:v>
                </c:pt>
                <c:pt idx="2">
                  <c:v>5.03</c:v>
                </c:pt>
                <c:pt idx="3">
                  <c:v>4.24</c:v>
                </c:pt>
                <c:pt idx="4">
                  <c:v>4.08</c:v>
                </c:pt>
                <c:pt idx="5">
                  <c:v>5.16</c:v>
                </c:pt>
                <c:pt idx="6">
                  <c:v>3.2</c:v>
                </c:pt>
                <c:pt idx="7">
                  <c:v>6.69</c:v>
                </c:pt>
                <c:pt idx="8">
                  <c:v>4.0199999999999996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336100448"/>
        <c:axId val="-336102624"/>
      </c:barChart>
      <c:catAx>
        <c:axId val="-33610044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6102624"/>
        <c:crosses val="autoZero"/>
        <c:auto val="1"/>
        <c:lblAlgn val="ctr"/>
        <c:lblOffset val="100"/>
        <c:noMultiLvlLbl val="0"/>
      </c:catAx>
      <c:valAx>
        <c:axId val="-336102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6100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sz="1200">
                <a:solidFill>
                  <a:schemeClr val="bg1"/>
                </a:solidFill>
              </a:rPr>
              <a:t>до выравниваня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206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дотац!$A$19:$A$27</c:f>
              <c:numCache>
                <c:formatCode>#,##0.00</c:formatCode>
                <c:ptCount val="9"/>
                <c:pt idx="0">
                  <c:v>3</c:v>
                </c:pt>
                <c:pt idx="1">
                  <c:v>3.1</c:v>
                </c:pt>
                <c:pt idx="2">
                  <c:v>3.42</c:v>
                </c:pt>
                <c:pt idx="3">
                  <c:v>2.73</c:v>
                </c:pt>
                <c:pt idx="4">
                  <c:v>1.86</c:v>
                </c:pt>
                <c:pt idx="5">
                  <c:v>2.99</c:v>
                </c:pt>
                <c:pt idx="6">
                  <c:v>1.74</c:v>
                </c:pt>
                <c:pt idx="7">
                  <c:v>4.0199999999999996</c:v>
                </c:pt>
                <c:pt idx="8">
                  <c:v>2.17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336099360"/>
        <c:axId val="-336098816"/>
      </c:barChart>
      <c:catAx>
        <c:axId val="-33609936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6098816"/>
        <c:crosses val="autoZero"/>
        <c:auto val="1"/>
        <c:lblAlgn val="ctr"/>
        <c:lblOffset val="100"/>
        <c:noMultiLvlLbl val="0"/>
      </c:catAx>
      <c:valAx>
        <c:axId val="-336098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6099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bg1"/>
                </a:solidFill>
              </a:rPr>
              <a:t>Динамика поступлений в дорожный фонд Одесского муниципального района Омской области (тыс. рублей)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5131730006705238"/>
          <c:w val="0.99332528864184866"/>
          <c:h val="0.5933969619062962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65000"/>
              </a:schemeClr>
            </a:solidFill>
            <a:ln w="19050">
              <a:solidFill>
                <a:schemeClr val="tx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tx2">
                  <a:lumMod val="2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2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tx2">
                  <a:lumMod val="25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'дор фонд'!$B$1:$F$1</c:f>
              <c:strCache>
                <c:ptCount val="5"/>
                <c:pt idx="0">
                  <c:v>2022 год (факт)</c:v>
                </c:pt>
                <c:pt idx="1">
                  <c:v>2023 год (план на 01.07.2023)</c:v>
                </c:pt>
                <c:pt idx="2">
                  <c:v>2024 год (план)</c:v>
                </c:pt>
                <c:pt idx="3">
                  <c:v> 2025 год  (план)</c:v>
                </c:pt>
                <c:pt idx="4">
                  <c:v>2026 год (план)</c:v>
                </c:pt>
              </c:strCache>
            </c:strRef>
          </c:cat>
          <c:val>
            <c:numRef>
              <c:f>'дор фонд'!$B$2:$F$2</c:f>
              <c:numCache>
                <c:formatCode>#,##0.00</c:formatCode>
                <c:ptCount val="5"/>
                <c:pt idx="0">
                  <c:v>16.100000000000001</c:v>
                </c:pt>
                <c:pt idx="1">
                  <c:v>107.5</c:v>
                </c:pt>
                <c:pt idx="2">
                  <c:v>65.900000000000006</c:v>
                </c:pt>
                <c:pt idx="3">
                  <c:v>67.400000000000006</c:v>
                </c:pt>
                <c:pt idx="4">
                  <c:v>90.9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336103712"/>
        <c:axId val="-333682752"/>
      </c:barChart>
      <c:catAx>
        <c:axId val="-33610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3682752"/>
        <c:crosses val="autoZero"/>
        <c:auto val="1"/>
        <c:lblAlgn val="ctr"/>
        <c:lblOffset val="100"/>
        <c:noMultiLvlLbl val="0"/>
      </c:catAx>
      <c:valAx>
        <c:axId val="-3336827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50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-336103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0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3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5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7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78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9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0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81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3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84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8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8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8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4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9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FE63BE-5522-460A-A67F-1E2AEB246F91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BB4B328-846F-4141-9919-A18D887B4BAE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2024</a:t>
          </a:r>
          <a:endParaRPr lang="ru-RU" sz="1600" dirty="0"/>
        </a:p>
      </dgm:t>
    </dgm:pt>
    <dgm:pt modelId="{BCFAD1AA-542C-4F33-A88C-1EE71147A08A}" type="parTrans" cxnId="{B255876C-B93B-4B5D-8423-7EA587F1C499}">
      <dgm:prSet/>
      <dgm:spPr/>
      <dgm:t>
        <a:bodyPr/>
        <a:lstStyle/>
        <a:p>
          <a:endParaRPr lang="ru-RU"/>
        </a:p>
      </dgm:t>
    </dgm:pt>
    <dgm:pt modelId="{03E705FD-90F3-480F-8FE6-9D02BB7402F7}" type="sibTrans" cxnId="{B255876C-B93B-4B5D-8423-7EA587F1C499}">
      <dgm:prSet/>
      <dgm:spPr/>
      <dgm:t>
        <a:bodyPr/>
        <a:lstStyle/>
        <a:p>
          <a:endParaRPr lang="ru-RU"/>
        </a:p>
      </dgm:t>
    </dgm:pt>
    <dgm:pt modelId="{1A18FB28-8AB4-49AC-A638-80AA2B057593}">
      <dgm:prSet phldrT="[Текст]" custT="1"/>
      <dgm:spPr/>
      <dgm:t>
        <a:bodyPr/>
        <a:lstStyle/>
        <a:p>
          <a:r>
            <a:rPr lang="ru-RU" sz="1550" dirty="0" smtClean="0"/>
            <a:t>14 315,7</a:t>
          </a:r>
          <a:endParaRPr lang="ru-RU" sz="1550" dirty="0"/>
        </a:p>
      </dgm:t>
    </dgm:pt>
    <dgm:pt modelId="{D4FC4A8A-5FA2-473C-AF0B-B5F628192800}" type="parTrans" cxnId="{E544502A-BC2D-4209-A07C-7EA0A5391251}">
      <dgm:prSet/>
      <dgm:spPr/>
      <dgm:t>
        <a:bodyPr/>
        <a:lstStyle/>
        <a:p>
          <a:endParaRPr lang="ru-RU"/>
        </a:p>
      </dgm:t>
    </dgm:pt>
    <dgm:pt modelId="{9E36B17B-E037-4AF4-B47F-43C32F557C12}" type="sibTrans" cxnId="{E544502A-BC2D-4209-A07C-7EA0A5391251}">
      <dgm:prSet/>
      <dgm:spPr/>
      <dgm:t>
        <a:bodyPr/>
        <a:lstStyle/>
        <a:p>
          <a:endParaRPr lang="ru-RU"/>
        </a:p>
      </dgm:t>
    </dgm:pt>
    <dgm:pt modelId="{FCB9402C-F9A3-4C88-8570-784502B733E5}">
      <dgm:prSet phldrT="[Текст]" custT="1"/>
      <dgm:spPr/>
      <dgm:t>
        <a:bodyPr/>
        <a:lstStyle/>
        <a:p>
          <a:r>
            <a:rPr lang="ru-RU" sz="1600" dirty="0" smtClean="0"/>
            <a:t>84</a:t>
          </a:r>
          <a:endParaRPr lang="ru-RU" sz="1600" dirty="0"/>
        </a:p>
      </dgm:t>
    </dgm:pt>
    <dgm:pt modelId="{E82DEAF1-FB87-42CD-A09C-84748CA251DF}" type="parTrans" cxnId="{B0DB3AD4-E17D-48E3-BD77-3C1256390388}">
      <dgm:prSet/>
      <dgm:spPr/>
      <dgm:t>
        <a:bodyPr/>
        <a:lstStyle/>
        <a:p>
          <a:endParaRPr lang="ru-RU"/>
        </a:p>
      </dgm:t>
    </dgm:pt>
    <dgm:pt modelId="{BAE0B53E-FF48-408E-9682-0E6C2BD449C3}" type="sibTrans" cxnId="{B0DB3AD4-E17D-48E3-BD77-3C1256390388}">
      <dgm:prSet/>
      <dgm:spPr/>
      <dgm:t>
        <a:bodyPr/>
        <a:lstStyle/>
        <a:p>
          <a:endParaRPr lang="ru-RU"/>
        </a:p>
      </dgm:t>
    </dgm:pt>
    <dgm:pt modelId="{C0734535-F3AC-4941-B00A-DDAA7864C0C2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2025</a:t>
          </a:r>
          <a:endParaRPr lang="ru-RU" sz="1600" dirty="0"/>
        </a:p>
      </dgm:t>
    </dgm:pt>
    <dgm:pt modelId="{C0FC7062-6B71-422F-8168-9423208803CB}" type="parTrans" cxnId="{9FFF8E43-24FE-4C0B-8FAA-DE6B82F036B5}">
      <dgm:prSet/>
      <dgm:spPr/>
      <dgm:t>
        <a:bodyPr/>
        <a:lstStyle/>
        <a:p>
          <a:endParaRPr lang="ru-RU"/>
        </a:p>
      </dgm:t>
    </dgm:pt>
    <dgm:pt modelId="{795FEF0D-6AC1-45FD-80B9-D25941B80747}" type="sibTrans" cxnId="{9FFF8E43-24FE-4C0B-8FAA-DE6B82F036B5}">
      <dgm:prSet/>
      <dgm:spPr/>
      <dgm:t>
        <a:bodyPr/>
        <a:lstStyle/>
        <a:p>
          <a:endParaRPr lang="ru-RU"/>
        </a:p>
      </dgm:t>
    </dgm:pt>
    <dgm:pt modelId="{232432C6-FEFA-44E3-9F87-D7363E4E07FB}">
      <dgm:prSet phldrT="[Текст]" custT="1"/>
      <dgm:spPr/>
      <dgm:t>
        <a:bodyPr/>
        <a:lstStyle/>
        <a:p>
          <a:r>
            <a:rPr lang="ru-RU" sz="1550" dirty="0" smtClean="0"/>
            <a:t>14 315,7</a:t>
          </a:r>
          <a:endParaRPr lang="ru-RU" sz="1550" dirty="0"/>
        </a:p>
      </dgm:t>
    </dgm:pt>
    <dgm:pt modelId="{1797FB0E-BAA8-4575-A7E0-3ED56A1F81B1}" type="parTrans" cxnId="{A7CAE043-07BA-4519-AA7B-2F0E19D69D15}">
      <dgm:prSet/>
      <dgm:spPr/>
      <dgm:t>
        <a:bodyPr/>
        <a:lstStyle/>
        <a:p>
          <a:endParaRPr lang="ru-RU"/>
        </a:p>
      </dgm:t>
    </dgm:pt>
    <dgm:pt modelId="{0EB49C90-01AF-488D-A433-D6CE43E98708}" type="sibTrans" cxnId="{A7CAE043-07BA-4519-AA7B-2F0E19D69D15}">
      <dgm:prSet/>
      <dgm:spPr/>
      <dgm:t>
        <a:bodyPr/>
        <a:lstStyle/>
        <a:p>
          <a:endParaRPr lang="ru-RU"/>
        </a:p>
      </dgm:t>
    </dgm:pt>
    <dgm:pt modelId="{ACFC6A50-8C68-4604-913D-C8F533217B34}">
      <dgm:prSet phldrT="[Текст]" custT="1"/>
      <dgm:spPr/>
      <dgm:t>
        <a:bodyPr/>
        <a:lstStyle/>
        <a:p>
          <a:r>
            <a:rPr lang="ru-RU" sz="1600" dirty="0" smtClean="0"/>
            <a:t>84</a:t>
          </a:r>
          <a:endParaRPr lang="ru-RU" sz="1600" dirty="0"/>
        </a:p>
      </dgm:t>
    </dgm:pt>
    <dgm:pt modelId="{BB4ABD1A-52EE-44B4-92D7-4A0C2E3FBA1B}" type="parTrans" cxnId="{D8C376D0-8A27-4D7A-B7CC-D1B2E007F3AE}">
      <dgm:prSet/>
      <dgm:spPr/>
      <dgm:t>
        <a:bodyPr/>
        <a:lstStyle/>
        <a:p>
          <a:endParaRPr lang="ru-RU"/>
        </a:p>
      </dgm:t>
    </dgm:pt>
    <dgm:pt modelId="{FD6F6397-C5D7-4F13-B68A-DBE12BAABEEE}" type="sibTrans" cxnId="{D8C376D0-8A27-4D7A-B7CC-D1B2E007F3AE}">
      <dgm:prSet/>
      <dgm:spPr/>
      <dgm:t>
        <a:bodyPr/>
        <a:lstStyle/>
        <a:p>
          <a:endParaRPr lang="ru-RU"/>
        </a:p>
      </dgm:t>
    </dgm:pt>
    <dgm:pt modelId="{F53DD20E-F066-40F2-A383-719C75F8E22A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2026</a:t>
          </a:r>
          <a:endParaRPr lang="ru-RU" sz="1600" dirty="0"/>
        </a:p>
      </dgm:t>
    </dgm:pt>
    <dgm:pt modelId="{D6186395-57E2-4185-B338-22A4D5F9BAD2}" type="parTrans" cxnId="{587E12C5-A991-4F23-86DB-EB2033D25994}">
      <dgm:prSet/>
      <dgm:spPr/>
      <dgm:t>
        <a:bodyPr/>
        <a:lstStyle/>
        <a:p>
          <a:endParaRPr lang="ru-RU"/>
        </a:p>
      </dgm:t>
    </dgm:pt>
    <dgm:pt modelId="{46C4BB71-E32C-41BE-A982-A325A7D169FB}" type="sibTrans" cxnId="{587E12C5-A991-4F23-86DB-EB2033D25994}">
      <dgm:prSet/>
      <dgm:spPr/>
      <dgm:t>
        <a:bodyPr/>
        <a:lstStyle/>
        <a:p>
          <a:endParaRPr lang="ru-RU"/>
        </a:p>
      </dgm:t>
    </dgm:pt>
    <dgm:pt modelId="{860E0EEA-8E0D-4FF2-A4F2-FBD343754FF2}">
      <dgm:prSet phldrT="[Текст]" custT="1"/>
      <dgm:spPr/>
      <dgm:t>
        <a:bodyPr/>
        <a:lstStyle/>
        <a:p>
          <a:r>
            <a:rPr lang="ru-RU" sz="1550" dirty="0" smtClean="0"/>
            <a:t>14 315,7</a:t>
          </a:r>
          <a:endParaRPr lang="ru-RU" sz="1550" dirty="0"/>
        </a:p>
      </dgm:t>
    </dgm:pt>
    <dgm:pt modelId="{1C86135B-3674-4F5B-83DB-1E2C1B52638A}" type="parTrans" cxnId="{8A1337C8-C1A2-427C-BA97-AB5B9ADFBF0B}">
      <dgm:prSet/>
      <dgm:spPr/>
      <dgm:t>
        <a:bodyPr/>
        <a:lstStyle/>
        <a:p>
          <a:endParaRPr lang="ru-RU"/>
        </a:p>
      </dgm:t>
    </dgm:pt>
    <dgm:pt modelId="{E6AD1C51-A1FE-4196-A13E-93A2815B1A96}" type="sibTrans" cxnId="{8A1337C8-C1A2-427C-BA97-AB5B9ADFBF0B}">
      <dgm:prSet/>
      <dgm:spPr/>
      <dgm:t>
        <a:bodyPr/>
        <a:lstStyle/>
        <a:p>
          <a:endParaRPr lang="ru-RU"/>
        </a:p>
      </dgm:t>
    </dgm:pt>
    <dgm:pt modelId="{A0008A5E-4188-44BF-8D0D-BAE02C624E1C}">
      <dgm:prSet phldrT="[Текст]" custT="1"/>
      <dgm:spPr/>
      <dgm:t>
        <a:bodyPr/>
        <a:lstStyle/>
        <a:p>
          <a:r>
            <a:rPr lang="ru-RU" sz="1600" dirty="0" smtClean="0"/>
            <a:t>84</a:t>
          </a:r>
          <a:endParaRPr lang="ru-RU" sz="1600" dirty="0"/>
        </a:p>
      </dgm:t>
    </dgm:pt>
    <dgm:pt modelId="{9CC38DA0-13CC-4BAB-9535-270942EB8BE9}" type="parTrans" cxnId="{9D8CCCC9-6DEB-4166-8143-C672FAC5ECB0}">
      <dgm:prSet/>
      <dgm:spPr/>
      <dgm:t>
        <a:bodyPr/>
        <a:lstStyle/>
        <a:p>
          <a:endParaRPr lang="ru-RU"/>
        </a:p>
      </dgm:t>
    </dgm:pt>
    <dgm:pt modelId="{BDA9FF1F-5749-477C-9ECE-B7199DC00168}" type="sibTrans" cxnId="{9D8CCCC9-6DEB-4166-8143-C672FAC5ECB0}">
      <dgm:prSet/>
      <dgm:spPr/>
      <dgm:t>
        <a:bodyPr/>
        <a:lstStyle/>
        <a:p>
          <a:endParaRPr lang="ru-RU"/>
        </a:p>
      </dgm:t>
    </dgm:pt>
    <dgm:pt modelId="{032D48DE-FCE1-4E08-AC99-64BADE81F354}" type="pres">
      <dgm:prSet presAssocID="{64FE63BE-5522-460A-A67F-1E2AEB246F9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D48B23-7B73-45A7-8BD1-F81F05364AE1}" type="pres">
      <dgm:prSet presAssocID="{EBB4B328-846F-4141-9919-A18D887B4BAE}" presName="composite" presStyleCnt="0"/>
      <dgm:spPr/>
    </dgm:pt>
    <dgm:pt modelId="{487331B4-49D0-472B-80AC-2A9E480E07B9}" type="pres">
      <dgm:prSet presAssocID="{EBB4B328-846F-4141-9919-A18D887B4BAE}" presName="parTx" presStyleLbl="alignNode1" presStyleIdx="0" presStyleCnt="3" custLinFactNeighborX="-94194" custLinFactNeighborY="-6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6CD8AB-68D1-4FB0-9101-B5C9104C8EE4}" type="pres">
      <dgm:prSet presAssocID="{EBB4B328-846F-4141-9919-A18D887B4BAE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7A9970-1513-49A9-AEBE-4A13D2A84E04}" type="pres">
      <dgm:prSet presAssocID="{03E705FD-90F3-480F-8FE6-9D02BB7402F7}" presName="space" presStyleCnt="0"/>
      <dgm:spPr/>
    </dgm:pt>
    <dgm:pt modelId="{F1AB5A54-1177-4DEF-A044-188A7587E2EC}" type="pres">
      <dgm:prSet presAssocID="{C0734535-F3AC-4941-B00A-DDAA7864C0C2}" presName="composite" presStyleCnt="0"/>
      <dgm:spPr/>
    </dgm:pt>
    <dgm:pt modelId="{D4948199-0640-4C27-BFA5-01FB7B6B9A24}" type="pres">
      <dgm:prSet presAssocID="{C0734535-F3AC-4941-B00A-DDAA7864C0C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D5E680-7192-43CE-9A93-76E67561416C}" type="pres">
      <dgm:prSet presAssocID="{C0734535-F3AC-4941-B00A-DDAA7864C0C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C2EC6-3AEE-45EE-81B9-9CB0796C4557}" type="pres">
      <dgm:prSet presAssocID="{795FEF0D-6AC1-45FD-80B9-D25941B80747}" presName="space" presStyleCnt="0"/>
      <dgm:spPr/>
    </dgm:pt>
    <dgm:pt modelId="{678534D6-518D-4BCA-9C00-CC8A536959D0}" type="pres">
      <dgm:prSet presAssocID="{F53DD20E-F066-40F2-A383-719C75F8E22A}" presName="composite" presStyleCnt="0"/>
      <dgm:spPr/>
    </dgm:pt>
    <dgm:pt modelId="{D27BBFF0-015C-41EA-9C75-6FCA751B3A6D}" type="pres">
      <dgm:prSet presAssocID="{F53DD20E-F066-40F2-A383-719C75F8E22A}" presName="parTx" presStyleLbl="alignNode1" presStyleIdx="2" presStyleCnt="3" custLinFactNeighborX="3920" custLinFactNeighborY="-92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E35573-50C3-43DB-ADE9-539B2246DAD3}" type="pres">
      <dgm:prSet presAssocID="{F53DD20E-F066-40F2-A383-719C75F8E22A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DB3AD4-E17D-48E3-BD77-3C1256390388}" srcId="{EBB4B328-846F-4141-9919-A18D887B4BAE}" destId="{FCB9402C-F9A3-4C88-8570-784502B733E5}" srcOrd="1" destOrd="0" parTransId="{E82DEAF1-FB87-42CD-A09C-84748CA251DF}" sibTransId="{BAE0B53E-FF48-408E-9682-0E6C2BD449C3}"/>
    <dgm:cxn modelId="{8C1EBE11-5C3B-473D-A900-79ADC3FB06B7}" type="presOf" srcId="{F53DD20E-F066-40F2-A383-719C75F8E22A}" destId="{D27BBFF0-015C-41EA-9C75-6FCA751B3A6D}" srcOrd="0" destOrd="0" presId="urn:microsoft.com/office/officeart/2005/8/layout/hList1"/>
    <dgm:cxn modelId="{3CEAED73-9466-4929-A804-06344393C71A}" type="presOf" srcId="{C0734535-F3AC-4941-B00A-DDAA7864C0C2}" destId="{D4948199-0640-4C27-BFA5-01FB7B6B9A24}" srcOrd="0" destOrd="0" presId="urn:microsoft.com/office/officeart/2005/8/layout/hList1"/>
    <dgm:cxn modelId="{E544502A-BC2D-4209-A07C-7EA0A5391251}" srcId="{EBB4B328-846F-4141-9919-A18D887B4BAE}" destId="{1A18FB28-8AB4-49AC-A638-80AA2B057593}" srcOrd="0" destOrd="0" parTransId="{D4FC4A8A-5FA2-473C-AF0B-B5F628192800}" sibTransId="{9E36B17B-E037-4AF4-B47F-43C32F557C12}"/>
    <dgm:cxn modelId="{8A1337C8-C1A2-427C-BA97-AB5B9ADFBF0B}" srcId="{F53DD20E-F066-40F2-A383-719C75F8E22A}" destId="{860E0EEA-8E0D-4FF2-A4F2-FBD343754FF2}" srcOrd="0" destOrd="0" parTransId="{1C86135B-3674-4F5B-83DB-1E2C1B52638A}" sibTransId="{E6AD1C51-A1FE-4196-A13E-93A2815B1A96}"/>
    <dgm:cxn modelId="{7288D811-747C-41C7-9610-C79155C16E53}" type="presOf" srcId="{ACFC6A50-8C68-4604-913D-C8F533217B34}" destId="{58D5E680-7192-43CE-9A93-76E67561416C}" srcOrd="0" destOrd="1" presId="urn:microsoft.com/office/officeart/2005/8/layout/hList1"/>
    <dgm:cxn modelId="{D93BB7DC-A439-4A2C-A249-1DA776305C2C}" type="presOf" srcId="{232432C6-FEFA-44E3-9F87-D7363E4E07FB}" destId="{58D5E680-7192-43CE-9A93-76E67561416C}" srcOrd="0" destOrd="0" presId="urn:microsoft.com/office/officeart/2005/8/layout/hList1"/>
    <dgm:cxn modelId="{B5105F96-2104-449C-B64E-85B713632A23}" type="presOf" srcId="{860E0EEA-8E0D-4FF2-A4F2-FBD343754FF2}" destId="{1EE35573-50C3-43DB-ADE9-539B2246DAD3}" srcOrd="0" destOrd="0" presId="urn:microsoft.com/office/officeart/2005/8/layout/hList1"/>
    <dgm:cxn modelId="{9D8CCCC9-6DEB-4166-8143-C672FAC5ECB0}" srcId="{F53DD20E-F066-40F2-A383-719C75F8E22A}" destId="{A0008A5E-4188-44BF-8D0D-BAE02C624E1C}" srcOrd="1" destOrd="0" parTransId="{9CC38DA0-13CC-4BAB-9535-270942EB8BE9}" sibTransId="{BDA9FF1F-5749-477C-9ECE-B7199DC00168}"/>
    <dgm:cxn modelId="{A09D6D34-3238-4313-BEE3-F06E33079D23}" type="presOf" srcId="{EBB4B328-846F-4141-9919-A18D887B4BAE}" destId="{487331B4-49D0-472B-80AC-2A9E480E07B9}" srcOrd="0" destOrd="0" presId="urn:microsoft.com/office/officeart/2005/8/layout/hList1"/>
    <dgm:cxn modelId="{F3489C86-515F-4CE5-AE0A-7DA58A7524F9}" type="presOf" srcId="{FCB9402C-F9A3-4C88-8570-784502B733E5}" destId="{D86CD8AB-68D1-4FB0-9101-B5C9104C8EE4}" srcOrd="0" destOrd="1" presId="urn:microsoft.com/office/officeart/2005/8/layout/hList1"/>
    <dgm:cxn modelId="{B255876C-B93B-4B5D-8423-7EA587F1C499}" srcId="{64FE63BE-5522-460A-A67F-1E2AEB246F91}" destId="{EBB4B328-846F-4141-9919-A18D887B4BAE}" srcOrd="0" destOrd="0" parTransId="{BCFAD1AA-542C-4F33-A88C-1EE71147A08A}" sibTransId="{03E705FD-90F3-480F-8FE6-9D02BB7402F7}"/>
    <dgm:cxn modelId="{587E12C5-A991-4F23-86DB-EB2033D25994}" srcId="{64FE63BE-5522-460A-A67F-1E2AEB246F91}" destId="{F53DD20E-F066-40F2-A383-719C75F8E22A}" srcOrd="2" destOrd="0" parTransId="{D6186395-57E2-4185-B338-22A4D5F9BAD2}" sibTransId="{46C4BB71-E32C-41BE-A982-A325A7D169FB}"/>
    <dgm:cxn modelId="{86DB06AD-BB7C-43D3-8BCB-65628F8F3982}" type="presOf" srcId="{A0008A5E-4188-44BF-8D0D-BAE02C624E1C}" destId="{1EE35573-50C3-43DB-ADE9-539B2246DAD3}" srcOrd="0" destOrd="1" presId="urn:microsoft.com/office/officeart/2005/8/layout/hList1"/>
    <dgm:cxn modelId="{9FFF8E43-24FE-4C0B-8FAA-DE6B82F036B5}" srcId="{64FE63BE-5522-460A-A67F-1E2AEB246F91}" destId="{C0734535-F3AC-4941-B00A-DDAA7864C0C2}" srcOrd="1" destOrd="0" parTransId="{C0FC7062-6B71-422F-8168-9423208803CB}" sibTransId="{795FEF0D-6AC1-45FD-80B9-D25941B80747}"/>
    <dgm:cxn modelId="{0537C502-C360-4257-AC16-D7716742F7F5}" type="presOf" srcId="{64FE63BE-5522-460A-A67F-1E2AEB246F91}" destId="{032D48DE-FCE1-4E08-AC99-64BADE81F354}" srcOrd="0" destOrd="0" presId="urn:microsoft.com/office/officeart/2005/8/layout/hList1"/>
    <dgm:cxn modelId="{D8C376D0-8A27-4D7A-B7CC-D1B2E007F3AE}" srcId="{C0734535-F3AC-4941-B00A-DDAA7864C0C2}" destId="{ACFC6A50-8C68-4604-913D-C8F533217B34}" srcOrd="1" destOrd="0" parTransId="{BB4ABD1A-52EE-44B4-92D7-4A0C2E3FBA1B}" sibTransId="{FD6F6397-C5D7-4F13-B68A-DBE12BAABEEE}"/>
    <dgm:cxn modelId="{A7CAE043-07BA-4519-AA7B-2F0E19D69D15}" srcId="{C0734535-F3AC-4941-B00A-DDAA7864C0C2}" destId="{232432C6-FEFA-44E3-9F87-D7363E4E07FB}" srcOrd="0" destOrd="0" parTransId="{1797FB0E-BAA8-4575-A7E0-3ED56A1F81B1}" sibTransId="{0EB49C90-01AF-488D-A433-D6CE43E98708}"/>
    <dgm:cxn modelId="{E59F8548-2F98-474A-A817-78E6814D6FEB}" type="presOf" srcId="{1A18FB28-8AB4-49AC-A638-80AA2B057593}" destId="{D86CD8AB-68D1-4FB0-9101-B5C9104C8EE4}" srcOrd="0" destOrd="0" presId="urn:microsoft.com/office/officeart/2005/8/layout/hList1"/>
    <dgm:cxn modelId="{FF558E2D-F3CF-415B-A7E5-AF637E1B641F}" type="presParOf" srcId="{032D48DE-FCE1-4E08-AC99-64BADE81F354}" destId="{F6D48B23-7B73-45A7-8BD1-F81F05364AE1}" srcOrd="0" destOrd="0" presId="urn:microsoft.com/office/officeart/2005/8/layout/hList1"/>
    <dgm:cxn modelId="{9475181A-2BD5-4C8A-A9FE-42199F868AC5}" type="presParOf" srcId="{F6D48B23-7B73-45A7-8BD1-F81F05364AE1}" destId="{487331B4-49D0-472B-80AC-2A9E480E07B9}" srcOrd="0" destOrd="0" presId="urn:microsoft.com/office/officeart/2005/8/layout/hList1"/>
    <dgm:cxn modelId="{F970B73A-B80D-46D4-8ADB-AA1B723508E8}" type="presParOf" srcId="{F6D48B23-7B73-45A7-8BD1-F81F05364AE1}" destId="{D86CD8AB-68D1-4FB0-9101-B5C9104C8EE4}" srcOrd="1" destOrd="0" presId="urn:microsoft.com/office/officeart/2005/8/layout/hList1"/>
    <dgm:cxn modelId="{6BFB35F8-5E07-4E5A-BBE8-94EE5252C34A}" type="presParOf" srcId="{032D48DE-FCE1-4E08-AC99-64BADE81F354}" destId="{B47A9970-1513-49A9-AEBE-4A13D2A84E04}" srcOrd="1" destOrd="0" presId="urn:microsoft.com/office/officeart/2005/8/layout/hList1"/>
    <dgm:cxn modelId="{0FD87295-5082-4F2C-874D-547F8718C3AA}" type="presParOf" srcId="{032D48DE-FCE1-4E08-AC99-64BADE81F354}" destId="{F1AB5A54-1177-4DEF-A044-188A7587E2EC}" srcOrd="2" destOrd="0" presId="urn:microsoft.com/office/officeart/2005/8/layout/hList1"/>
    <dgm:cxn modelId="{23D80F61-727D-4C6E-AB77-F7507B3F52DB}" type="presParOf" srcId="{F1AB5A54-1177-4DEF-A044-188A7587E2EC}" destId="{D4948199-0640-4C27-BFA5-01FB7B6B9A24}" srcOrd="0" destOrd="0" presId="urn:microsoft.com/office/officeart/2005/8/layout/hList1"/>
    <dgm:cxn modelId="{74332094-051C-4FC3-AA6F-7420D8E00F79}" type="presParOf" srcId="{F1AB5A54-1177-4DEF-A044-188A7587E2EC}" destId="{58D5E680-7192-43CE-9A93-76E67561416C}" srcOrd="1" destOrd="0" presId="urn:microsoft.com/office/officeart/2005/8/layout/hList1"/>
    <dgm:cxn modelId="{2105B70A-0F92-438F-ABEF-F5C50745E99B}" type="presParOf" srcId="{032D48DE-FCE1-4E08-AC99-64BADE81F354}" destId="{512C2EC6-3AEE-45EE-81B9-9CB0796C4557}" srcOrd="3" destOrd="0" presId="urn:microsoft.com/office/officeart/2005/8/layout/hList1"/>
    <dgm:cxn modelId="{E70ABC5B-F8D8-45C0-9F0B-A85E02DE9EDC}" type="presParOf" srcId="{032D48DE-FCE1-4E08-AC99-64BADE81F354}" destId="{678534D6-518D-4BCA-9C00-CC8A536959D0}" srcOrd="4" destOrd="0" presId="urn:microsoft.com/office/officeart/2005/8/layout/hList1"/>
    <dgm:cxn modelId="{70D696A3-0CC7-4B33-90E5-6439C07F3CAB}" type="presParOf" srcId="{678534D6-518D-4BCA-9C00-CC8A536959D0}" destId="{D27BBFF0-015C-41EA-9C75-6FCA751B3A6D}" srcOrd="0" destOrd="0" presId="urn:microsoft.com/office/officeart/2005/8/layout/hList1"/>
    <dgm:cxn modelId="{B63373DF-9297-4662-BFA1-4FD87DB76FAC}" type="presParOf" srcId="{678534D6-518D-4BCA-9C00-CC8A536959D0}" destId="{1EE35573-50C3-43DB-ADE9-539B2246DAD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FE63BE-5522-460A-A67F-1E2AEB246F91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BB4B328-846F-4141-9919-A18D887B4BAE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2024</a:t>
          </a:r>
          <a:endParaRPr lang="ru-RU" sz="1600" dirty="0"/>
        </a:p>
      </dgm:t>
    </dgm:pt>
    <dgm:pt modelId="{BCFAD1AA-542C-4F33-A88C-1EE71147A08A}" type="parTrans" cxnId="{B255876C-B93B-4B5D-8423-7EA587F1C499}">
      <dgm:prSet/>
      <dgm:spPr/>
      <dgm:t>
        <a:bodyPr/>
        <a:lstStyle/>
        <a:p>
          <a:endParaRPr lang="ru-RU"/>
        </a:p>
      </dgm:t>
    </dgm:pt>
    <dgm:pt modelId="{03E705FD-90F3-480F-8FE6-9D02BB7402F7}" type="sibTrans" cxnId="{B255876C-B93B-4B5D-8423-7EA587F1C499}">
      <dgm:prSet/>
      <dgm:spPr/>
      <dgm:t>
        <a:bodyPr/>
        <a:lstStyle/>
        <a:p>
          <a:endParaRPr lang="ru-RU"/>
        </a:p>
      </dgm:t>
    </dgm:pt>
    <dgm:pt modelId="{1A18FB28-8AB4-49AC-A638-80AA2B057593}">
      <dgm:prSet phldrT="[Текст]" custT="1"/>
      <dgm:spPr/>
      <dgm:t>
        <a:bodyPr/>
        <a:lstStyle/>
        <a:p>
          <a:r>
            <a:rPr lang="ru-RU" sz="1600" dirty="0" smtClean="0"/>
            <a:t>36</a:t>
          </a:r>
          <a:endParaRPr lang="ru-RU" sz="1600" dirty="0"/>
        </a:p>
      </dgm:t>
    </dgm:pt>
    <dgm:pt modelId="{D4FC4A8A-5FA2-473C-AF0B-B5F628192800}" type="parTrans" cxnId="{E544502A-BC2D-4209-A07C-7EA0A5391251}">
      <dgm:prSet/>
      <dgm:spPr/>
      <dgm:t>
        <a:bodyPr/>
        <a:lstStyle/>
        <a:p>
          <a:endParaRPr lang="ru-RU"/>
        </a:p>
      </dgm:t>
    </dgm:pt>
    <dgm:pt modelId="{9E36B17B-E037-4AF4-B47F-43C32F557C12}" type="sibTrans" cxnId="{E544502A-BC2D-4209-A07C-7EA0A5391251}">
      <dgm:prSet/>
      <dgm:spPr/>
      <dgm:t>
        <a:bodyPr/>
        <a:lstStyle/>
        <a:p>
          <a:endParaRPr lang="ru-RU"/>
        </a:p>
      </dgm:t>
    </dgm:pt>
    <dgm:pt modelId="{FCB9402C-F9A3-4C88-8570-784502B733E5}">
      <dgm:prSet phldrT="[Текст]" custT="1"/>
      <dgm:spPr/>
      <dgm:t>
        <a:bodyPr/>
        <a:lstStyle/>
        <a:p>
          <a:r>
            <a:rPr lang="ru-RU" sz="1600" dirty="0" smtClean="0"/>
            <a:t>6</a:t>
          </a:r>
          <a:endParaRPr lang="ru-RU" sz="1600" dirty="0"/>
        </a:p>
      </dgm:t>
    </dgm:pt>
    <dgm:pt modelId="{E82DEAF1-FB87-42CD-A09C-84748CA251DF}" type="parTrans" cxnId="{B0DB3AD4-E17D-48E3-BD77-3C1256390388}">
      <dgm:prSet/>
      <dgm:spPr/>
      <dgm:t>
        <a:bodyPr/>
        <a:lstStyle/>
        <a:p>
          <a:endParaRPr lang="ru-RU"/>
        </a:p>
      </dgm:t>
    </dgm:pt>
    <dgm:pt modelId="{BAE0B53E-FF48-408E-9682-0E6C2BD449C3}" type="sibTrans" cxnId="{B0DB3AD4-E17D-48E3-BD77-3C1256390388}">
      <dgm:prSet/>
      <dgm:spPr/>
      <dgm:t>
        <a:bodyPr/>
        <a:lstStyle/>
        <a:p>
          <a:endParaRPr lang="ru-RU"/>
        </a:p>
      </dgm:t>
    </dgm:pt>
    <dgm:pt modelId="{C0734535-F3AC-4941-B00A-DDAA7864C0C2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2025</a:t>
          </a:r>
          <a:endParaRPr lang="ru-RU" sz="1600" dirty="0"/>
        </a:p>
      </dgm:t>
    </dgm:pt>
    <dgm:pt modelId="{C0FC7062-6B71-422F-8168-9423208803CB}" type="parTrans" cxnId="{9FFF8E43-24FE-4C0B-8FAA-DE6B82F036B5}">
      <dgm:prSet/>
      <dgm:spPr/>
      <dgm:t>
        <a:bodyPr/>
        <a:lstStyle/>
        <a:p>
          <a:endParaRPr lang="ru-RU"/>
        </a:p>
      </dgm:t>
    </dgm:pt>
    <dgm:pt modelId="{795FEF0D-6AC1-45FD-80B9-D25941B80747}" type="sibTrans" cxnId="{9FFF8E43-24FE-4C0B-8FAA-DE6B82F036B5}">
      <dgm:prSet/>
      <dgm:spPr/>
      <dgm:t>
        <a:bodyPr/>
        <a:lstStyle/>
        <a:p>
          <a:endParaRPr lang="ru-RU"/>
        </a:p>
      </dgm:t>
    </dgm:pt>
    <dgm:pt modelId="{232432C6-FEFA-44E3-9F87-D7363E4E07FB}">
      <dgm:prSet phldrT="[Текст]" custT="1"/>
      <dgm:spPr/>
      <dgm:t>
        <a:bodyPr/>
        <a:lstStyle/>
        <a:p>
          <a:r>
            <a:rPr lang="ru-RU" sz="1600" dirty="0" smtClean="0"/>
            <a:t>30</a:t>
          </a:r>
          <a:endParaRPr lang="ru-RU" sz="1600" dirty="0"/>
        </a:p>
      </dgm:t>
    </dgm:pt>
    <dgm:pt modelId="{1797FB0E-BAA8-4575-A7E0-3ED56A1F81B1}" type="parTrans" cxnId="{A7CAE043-07BA-4519-AA7B-2F0E19D69D15}">
      <dgm:prSet/>
      <dgm:spPr/>
      <dgm:t>
        <a:bodyPr/>
        <a:lstStyle/>
        <a:p>
          <a:endParaRPr lang="ru-RU"/>
        </a:p>
      </dgm:t>
    </dgm:pt>
    <dgm:pt modelId="{0EB49C90-01AF-488D-A433-D6CE43E98708}" type="sibTrans" cxnId="{A7CAE043-07BA-4519-AA7B-2F0E19D69D15}">
      <dgm:prSet/>
      <dgm:spPr/>
      <dgm:t>
        <a:bodyPr/>
        <a:lstStyle/>
        <a:p>
          <a:endParaRPr lang="ru-RU"/>
        </a:p>
      </dgm:t>
    </dgm:pt>
    <dgm:pt modelId="{ACFC6A50-8C68-4604-913D-C8F533217B34}">
      <dgm:prSet phldrT="[Текст]" custT="1"/>
      <dgm:spPr/>
      <dgm:t>
        <a:bodyPr/>
        <a:lstStyle/>
        <a:p>
          <a:r>
            <a:rPr lang="ru-RU" sz="1600" dirty="0" smtClean="0"/>
            <a:t>6</a:t>
          </a:r>
          <a:endParaRPr lang="ru-RU" sz="1600" dirty="0"/>
        </a:p>
      </dgm:t>
    </dgm:pt>
    <dgm:pt modelId="{BB4ABD1A-52EE-44B4-92D7-4A0C2E3FBA1B}" type="parTrans" cxnId="{D8C376D0-8A27-4D7A-B7CC-D1B2E007F3AE}">
      <dgm:prSet/>
      <dgm:spPr/>
      <dgm:t>
        <a:bodyPr/>
        <a:lstStyle/>
        <a:p>
          <a:endParaRPr lang="ru-RU"/>
        </a:p>
      </dgm:t>
    </dgm:pt>
    <dgm:pt modelId="{FD6F6397-C5D7-4F13-B68A-DBE12BAABEEE}" type="sibTrans" cxnId="{D8C376D0-8A27-4D7A-B7CC-D1B2E007F3AE}">
      <dgm:prSet/>
      <dgm:spPr/>
      <dgm:t>
        <a:bodyPr/>
        <a:lstStyle/>
        <a:p>
          <a:endParaRPr lang="ru-RU"/>
        </a:p>
      </dgm:t>
    </dgm:pt>
    <dgm:pt modelId="{F53DD20E-F066-40F2-A383-719C75F8E22A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2026</a:t>
          </a:r>
          <a:endParaRPr lang="ru-RU" sz="1600" dirty="0"/>
        </a:p>
      </dgm:t>
    </dgm:pt>
    <dgm:pt modelId="{D6186395-57E2-4185-B338-22A4D5F9BAD2}" type="parTrans" cxnId="{587E12C5-A991-4F23-86DB-EB2033D25994}">
      <dgm:prSet/>
      <dgm:spPr/>
      <dgm:t>
        <a:bodyPr/>
        <a:lstStyle/>
        <a:p>
          <a:endParaRPr lang="ru-RU"/>
        </a:p>
      </dgm:t>
    </dgm:pt>
    <dgm:pt modelId="{46C4BB71-E32C-41BE-A982-A325A7D169FB}" type="sibTrans" cxnId="{587E12C5-A991-4F23-86DB-EB2033D25994}">
      <dgm:prSet/>
      <dgm:spPr/>
      <dgm:t>
        <a:bodyPr/>
        <a:lstStyle/>
        <a:p>
          <a:endParaRPr lang="ru-RU"/>
        </a:p>
      </dgm:t>
    </dgm:pt>
    <dgm:pt modelId="{860E0EEA-8E0D-4FF2-A4F2-FBD343754FF2}">
      <dgm:prSet phldrT="[Текст]" custT="1"/>
      <dgm:spPr/>
      <dgm:t>
        <a:bodyPr/>
        <a:lstStyle/>
        <a:p>
          <a:r>
            <a:rPr lang="ru-RU" sz="1600" dirty="0" smtClean="0"/>
            <a:t>30</a:t>
          </a:r>
          <a:endParaRPr lang="ru-RU" sz="1600" dirty="0"/>
        </a:p>
      </dgm:t>
    </dgm:pt>
    <dgm:pt modelId="{1C86135B-3674-4F5B-83DB-1E2C1B52638A}" type="parTrans" cxnId="{8A1337C8-C1A2-427C-BA97-AB5B9ADFBF0B}">
      <dgm:prSet/>
      <dgm:spPr/>
      <dgm:t>
        <a:bodyPr/>
        <a:lstStyle/>
        <a:p>
          <a:endParaRPr lang="ru-RU"/>
        </a:p>
      </dgm:t>
    </dgm:pt>
    <dgm:pt modelId="{E6AD1C51-A1FE-4196-A13E-93A2815B1A96}" type="sibTrans" cxnId="{8A1337C8-C1A2-427C-BA97-AB5B9ADFBF0B}">
      <dgm:prSet/>
      <dgm:spPr/>
      <dgm:t>
        <a:bodyPr/>
        <a:lstStyle/>
        <a:p>
          <a:endParaRPr lang="ru-RU"/>
        </a:p>
      </dgm:t>
    </dgm:pt>
    <dgm:pt modelId="{A0008A5E-4188-44BF-8D0D-BAE02C624E1C}">
      <dgm:prSet phldrT="[Текст]" custT="1"/>
      <dgm:spPr/>
      <dgm:t>
        <a:bodyPr/>
        <a:lstStyle/>
        <a:p>
          <a:r>
            <a:rPr lang="ru-RU" sz="1600" dirty="0" smtClean="0"/>
            <a:t>6</a:t>
          </a:r>
          <a:endParaRPr lang="ru-RU" sz="1600" dirty="0"/>
        </a:p>
      </dgm:t>
    </dgm:pt>
    <dgm:pt modelId="{9CC38DA0-13CC-4BAB-9535-270942EB8BE9}" type="parTrans" cxnId="{9D8CCCC9-6DEB-4166-8143-C672FAC5ECB0}">
      <dgm:prSet/>
      <dgm:spPr/>
      <dgm:t>
        <a:bodyPr/>
        <a:lstStyle/>
        <a:p>
          <a:endParaRPr lang="ru-RU"/>
        </a:p>
      </dgm:t>
    </dgm:pt>
    <dgm:pt modelId="{BDA9FF1F-5749-477C-9ECE-B7199DC00168}" type="sibTrans" cxnId="{9D8CCCC9-6DEB-4166-8143-C672FAC5ECB0}">
      <dgm:prSet/>
      <dgm:spPr/>
      <dgm:t>
        <a:bodyPr/>
        <a:lstStyle/>
        <a:p>
          <a:endParaRPr lang="ru-RU"/>
        </a:p>
      </dgm:t>
    </dgm:pt>
    <dgm:pt modelId="{032D48DE-FCE1-4E08-AC99-64BADE81F354}" type="pres">
      <dgm:prSet presAssocID="{64FE63BE-5522-460A-A67F-1E2AEB246F9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D48B23-7B73-45A7-8BD1-F81F05364AE1}" type="pres">
      <dgm:prSet presAssocID="{EBB4B328-846F-4141-9919-A18D887B4BAE}" presName="composite" presStyleCnt="0"/>
      <dgm:spPr/>
    </dgm:pt>
    <dgm:pt modelId="{487331B4-49D0-472B-80AC-2A9E480E07B9}" type="pres">
      <dgm:prSet presAssocID="{EBB4B328-846F-4141-9919-A18D887B4BAE}" presName="parTx" presStyleLbl="alignNode1" presStyleIdx="0" presStyleCnt="3" custLinFactNeighborX="-94194" custLinFactNeighborY="-6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6CD8AB-68D1-4FB0-9101-B5C9104C8EE4}" type="pres">
      <dgm:prSet presAssocID="{EBB4B328-846F-4141-9919-A18D887B4BAE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7A9970-1513-49A9-AEBE-4A13D2A84E04}" type="pres">
      <dgm:prSet presAssocID="{03E705FD-90F3-480F-8FE6-9D02BB7402F7}" presName="space" presStyleCnt="0"/>
      <dgm:spPr/>
    </dgm:pt>
    <dgm:pt modelId="{F1AB5A54-1177-4DEF-A044-188A7587E2EC}" type="pres">
      <dgm:prSet presAssocID="{C0734535-F3AC-4941-B00A-DDAA7864C0C2}" presName="composite" presStyleCnt="0"/>
      <dgm:spPr/>
    </dgm:pt>
    <dgm:pt modelId="{D4948199-0640-4C27-BFA5-01FB7B6B9A24}" type="pres">
      <dgm:prSet presAssocID="{C0734535-F3AC-4941-B00A-DDAA7864C0C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D5E680-7192-43CE-9A93-76E67561416C}" type="pres">
      <dgm:prSet presAssocID="{C0734535-F3AC-4941-B00A-DDAA7864C0C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C2EC6-3AEE-45EE-81B9-9CB0796C4557}" type="pres">
      <dgm:prSet presAssocID="{795FEF0D-6AC1-45FD-80B9-D25941B80747}" presName="space" presStyleCnt="0"/>
      <dgm:spPr/>
    </dgm:pt>
    <dgm:pt modelId="{678534D6-518D-4BCA-9C00-CC8A536959D0}" type="pres">
      <dgm:prSet presAssocID="{F53DD20E-F066-40F2-A383-719C75F8E22A}" presName="composite" presStyleCnt="0"/>
      <dgm:spPr/>
    </dgm:pt>
    <dgm:pt modelId="{D27BBFF0-015C-41EA-9C75-6FCA751B3A6D}" type="pres">
      <dgm:prSet presAssocID="{F53DD20E-F066-40F2-A383-719C75F8E22A}" presName="parTx" presStyleLbl="alignNode1" presStyleIdx="2" presStyleCnt="3" custLinFactNeighborX="3920" custLinFactNeighborY="-92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E35573-50C3-43DB-ADE9-539B2246DAD3}" type="pres">
      <dgm:prSet presAssocID="{F53DD20E-F066-40F2-A383-719C75F8E22A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8CCCC9-6DEB-4166-8143-C672FAC5ECB0}" srcId="{F53DD20E-F066-40F2-A383-719C75F8E22A}" destId="{A0008A5E-4188-44BF-8D0D-BAE02C624E1C}" srcOrd="1" destOrd="0" parTransId="{9CC38DA0-13CC-4BAB-9535-270942EB8BE9}" sibTransId="{BDA9FF1F-5749-477C-9ECE-B7199DC00168}"/>
    <dgm:cxn modelId="{B255876C-B93B-4B5D-8423-7EA587F1C499}" srcId="{64FE63BE-5522-460A-A67F-1E2AEB246F91}" destId="{EBB4B328-846F-4141-9919-A18D887B4BAE}" srcOrd="0" destOrd="0" parTransId="{BCFAD1AA-542C-4F33-A88C-1EE71147A08A}" sibTransId="{03E705FD-90F3-480F-8FE6-9D02BB7402F7}"/>
    <dgm:cxn modelId="{587E12C5-A991-4F23-86DB-EB2033D25994}" srcId="{64FE63BE-5522-460A-A67F-1E2AEB246F91}" destId="{F53DD20E-F066-40F2-A383-719C75F8E22A}" srcOrd="2" destOrd="0" parTransId="{D6186395-57E2-4185-B338-22A4D5F9BAD2}" sibTransId="{46C4BB71-E32C-41BE-A982-A325A7D169FB}"/>
    <dgm:cxn modelId="{9FFF8E43-24FE-4C0B-8FAA-DE6B82F036B5}" srcId="{64FE63BE-5522-460A-A67F-1E2AEB246F91}" destId="{C0734535-F3AC-4941-B00A-DDAA7864C0C2}" srcOrd="1" destOrd="0" parTransId="{C0FC7062-6B71-422F-8168-9423208803CB}" sibTransId="{795FEF0D-6AC1-45FD-80B9-D25941B80747}"/>
    <dgm:cxn modelId="{8A1337C8-C1A2-427C-BA97-AB5B9ADFBF0B}" srcId="{F53DD20E-F066-40F2-A383-719C75F8E22A}" destId="{860E0EEA-8E0D-4FF2-A4F2-FBD343754FF2}" srcOrd="0" destOrd="0" parTransId="{1C86135B-3674-4F5B-83DB-1E2C1B52638A}" sibTransId="{E6AD1C51-A1FE-4196-A13E-93A2815B1A96}"/>
    <dgm:cxn modelId="{8D6147F8-331E-4903-B811-0E6918086609}" type="presOf" srcId="{232432C6-FEFA-44E3-9F87-D7363E4E07FB}" destId="{58D5E680-7192-43CE-9A93-76E67561416C}" srcOrd="0" destOrd="0" presId="urn:microsoft.com/office/officeart/2005/8/layout/hList1"/>
    <dgm:cxn modelId="{D8C376D0-8A27-4D7A-B7CC-D1B2E007F3AE}" srcId="{C0734535-F3AC-4941-B00A-DDAA7864C0C2}" destId="{ACFC6A50-8C68-4604-913D-C8F533217B34}" srcOrd="1" destOrd="0" parTransId="{BB4ABD1A-52EE-44B4-92D7-4A0C2E3FBA1B}" sibTransId="{FD6F6397-C5D7-4F13-B68A-DBE12BAABEEE}"/>
    <dgm:cxn modelId="{BC4A2027-A172-4073-ACD4-8AF711562F3D}" type="presOf" srcId="{A0008A5E-4188-44BF-8D0D-BAE02C624E1C}" destId="{1EE35573-50C3-43DB-ADE9-539B2246DAD3}" srcOrd="0" destOrd="1" presId="urn:microsoft.com/office/officeart/2005/8/layout/hList1"/>
    <dgm:cxn modelId="{0671E2C5-E4DC-4106-B04E-DE99B14FFE5E}" type="presOf" srcId="{F53DD20E-F066-40F2-A383-719C75F8E22A}" destId="{D27BBFF0-015C-41EA-9C75-6FCA751B3A6D}" srcOrd="0" destOrd="0" presId="urn:microsoft.com/office/officeart/2005/8/layout/hList1"/>
    <dgm:cxn modelId="{EACB0E25-6AF2-4B21-9734-48DC25DCA012}" type="presOf" srcId="{1A18FB28-8AB4-49AC-A638-80AA2B057593}" destId="{D86CD8AB-68D1-4FB0-9101-B5C9104C8EE4}" srcOrd="0" destOrd="0" presId="urn:microsoft.com/office/officeart/2005/8/layout/hList1"/>
    <dgm:cxn modelId="{07574123-948F-4D0E-9FAD-0D66F49ED91D}" type="presOf" srcId="{ACFC6A50-8C68-4604-913D-C8F533217B34}" destId="{58D5E680-7192-43CE-9A93-76E67561416C}" srcOrd="0" destOrd="1" presId="urn:microsoft.com/office/officeart/2005/8/layout/hList1"/>
    <dgm:cxn modelId="{B47897AC-BB71-422A-A961-E666B2A72D1C}" type="presOf" srcId="{FCB9402C-F9A3-4C88-8570-784502B733E5}" destId="{D86CD8AB-68D1-4FB0-9101-B5C9104C8EE4}" srcOrd="0" destOrd="1" presId="urn:microsoft.com/office/officeart/2005/8/layout/hList1"/>
    <dgm:cxn modelId="{4C82B5B4-A81F-4B5E-9113-6BFE169DA437}" type="presOf" srcId="{C0734535-F3AC-4941-B00A-DDAA7864C0C2}" destId="{D4948199-0640-4C27-BFA5-01FB7B6B9A24}" srcOrd="0" destOrd="0" presId="urn:microsoft.com/office/officeart/2005/8/layout/hList1"/>
    <dgm:cxn modelId="{CE1A997A-4BEA-4A09-84C6-3356D10FDFBD}" type="presOf" srcId="{EBB4B328-846F-4141-9919-A18D887B4BAE}" destId="{487331B4-49D0-472B-80AC-2A9E480E07B9}" srcOrd="0" destOrd="0" presId="urn:microsoft.com/office/officeart/2005/8/layout/hList1"/>
    <dgm:cxn modelId="{DE262CF3-4794-4051-8C40-DEE919D738E0}" type="presOf" srcId="{64FE63BE-5522-460A-A67F-1E2AEB246F91}" destId="{032D48DE-FCE1-4E08-AC99-64BADE81F354}" srcOrd="0" destOrd="0" presId="urn:microsoft.com/office/officeart/2005/8/layout/hList1"/>
    <dgm:cxn modelId="{A7CAE043-07BA-4519-AA7B-2F0E19D69D15}" srcId="{C0734535-F3AC-4941-B00A-DDAA7864C0C2}" destId="{232432C6-FEFA-44E3-9F87-D7363E4E07FB}" srcOrd="0" destOrd="0" parTransId="{1797FB0E-BAA8-4575-A7E0-3ED56A1F81B1}" sibTransId="{0EB49C90-01AF-488D-A433-D6CE43E98708}"/>
    <dgm:cxn modelId="{B0DB3AD4-E17D-48E3-BD77-3C1256390388}" srcId="{EBB4B328-846F-4141-9919-A18D887B4BAE}" destId="{FCB9402C-F9A3-4C88-8570-784502B733E5}" srcOrd="1" destOrd="0" parTransId="{E82DEAF1-FB87-42CD-A09C-84748CA251DF}" sibTransId="{BAE0B53E-FF48-408E-9682-0E6C2BD449C3}"/>
    <dgm:cxn modelId="{C07ACCCD-2E36-4F61-A287-D9AD41BB789A}" type="presOf" srcId="{860E0EEA-8E0D-4FF2-A4F2-FBD343754FF2}" destId="{1EE35573-50C3-43DB-ADE9-539B2246DAD3}" srcOrd="0" destOrd="0" presId="urn:microsoft.com/office/officeart/2005/8/layout/hList1"/>
    <dgm:cxn modelId="{E544502A-BC2D-4209-A07C-7EA0A5391251}" srcId="{EBB4B328-846F-4141-9919-A18D887B4BAE}" destId="{1A18FB28-8AB4-49AC-A638-80AA2B057593}" srcOrd="0" destOrd="0" parTransId="{D4FC4A8A-5FA2-473C-AF0B-B5F628192800}" sibTransId="{9E36B17B-E037-4AF4-B47F-43C32F557C12}"/>
    <dgm:cxn modelId="{27D915D3-B699-4526-BBF4-46926785FCB4}" type="presParOf" srcId="{032D48DE-FCE1-4E08-AC99-64BADE81F354}" destId="{F6D48B23-7B73-45A7-8BD1-F81F05364AE1}" srcOrd="0" destOrd="0" presId="urn:microsoft.com/office/officeart/2005/8/layout/hList1"/>
    <dgm:cxn modelId="{20F6BDE1-074A-41B5-899A-8F3B0F66E0BE}" type="presParOf" srcId="{F6D48B23-7B73-45A7-8BD1-F81F05364AE1}" destId="{487331B4-49D0-472B-80AC-2A9E480E07B9}" srcOrd="0" destOrd="0" presId="urn:microsoft.com/office/officeart/2005/8/layout/hList1"/>
    <dgm:cxn modelId="{E6AFD772-6D72-4C9E-A074-D02803B36F77}" type="presParOf" srcId="{F6D48B23-7B73-45A7-8BD1-F81F05364AE1}" destId="{D86CD8AB-68D1-4FB0-9101-B5C9104C8EE4}" srcOrd="1" destOrd="0" presId="urn:microsoft.com/office/officeart/2005/8/layout/hList1"/>
    <dgm:cxn modelId="{034BC0CE-9067-46F4-8793-271BC80BDB77}" type="presParOf" srcId="{032D48DE-FCE1-4E08-AC99-64BADE81F354}" destId="{B47A9970-1513-49A9-AEBE-4A13D2A84E04}" srcOrd="1" destOrd="0" presId="urn:microsoft.com/office/officeart/2005/8/layout/hList1"/>
    <dgm:cxn modelId="{C44D90F3-998B-4AF6-B2D4-A416A4A788E6}" type="presParOf" srcId="{032D48DE-FCE1-4E08-AC99-64BADE81F354}" destId="{F1AB5A54-1177-4DEF-A044-188A7587E2EC}" srcOrd="2" destOrd="0" presId="urn:microsoft.com/office/officeart/2005/8/layout/hList1"/>
    <dgm:cxn modelId="{247EED2E-7145-4B01-8BBA-59FB5E6A2F9F}" type="presParOf" srcId="{F1AB5A54-1177-4DEF-A044-188A7587E2EC}" destId="{D4948199-0640-4C27-BFA5-01FB7B6B9A24}" srcOrd="0" destOrd="0" presId="urn:microsoft.com/office/officeart/2005/8/layout/hList1"/>
    <dgm:cxn modelId="{2B042C15-87E2-49B7-B27D-A94C93472DCA}" type="presParOf" srcId="{F1AB5A54-1177-4DEF-A044-188A7587E2EC}" destId="{58D5E680-7192-43CE-9A93-76E67561416C}" srcOrd="1" destOrd="0" presId="urn:microsoft.com/office/officeart/2005/8/layout/hList1"/>
    <dgm:cxn modelId="{4E8BD830-A9CF-4012-8C5E-AD91322CAEFA}" type="presParOf" srcId="{032D48DE-FCE1-4E08-AC99-64BADE81F354}" destId="{512C2EC6-3AEE-45EE-81B9-9CB0796C4557}" srcOrd="3" destOrd="0" presId="urn:microsoft.com/office/officeart/2005/8/layout/hList1"/>
    <dgm:cxn modelId="{9709BACC-4C77-4D64-BD4F-CAFDB960B176}" type="presParOf" srcId="{032D48DE-FCE1-4E08-AC99-64BADE81F354}" destId="{678534D6-518D-4BCA-9C00-CC8A536959D0}" srcOrd="4" destOrd="0" presId="urn:microsoft.com/office/officeart/2005/8/layout/hList1"/>
    <dgm:cxn modelId="{65D61C84-C717-4C5D-94FE-382F886FCB7D}" type="presParOf" srcId="{678534D6-518D-4BCA-9C00-CC8A536959D0}" destId="{D27BBFF0-015C-41EA-9C75-6FCA751B3A6D}" srcOrd="0" destOrd="0" presId="urn:microsoft.com/office/officeart/2005/8/layout/hList1"/>
    <dgm:cxn modelId="{5CA713A4-8A80-4272-8111-C419E73065BA}" type="presParOf" srcId="{678534D6-518D-4BCA-9C00-CC8A536959D0}" destId="{1EE35573-50C3-43DB-ADE9-539B2246DAD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FE63BE-5522-460A-A67F-1E2AEB246F91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BB4B328-846F-4141-9919-A18D887B4BAE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2024</a:t>
          </a:r>
          <a:endParaRPr lang="ru-RU" sz="1600" dirty="0"/>
        </a:p>
      </dgm:t>
    </dgm:pt>
    <dgm:pt modelId="{BCFAD1AA-542C-4F33-A88C-1EE71147A08A}" type="parTrans" cxnId="{B255876C-B93B-4B5D-8423-7EA587F1C499}">
      <dgm:prSet/>
      <dgm:spPr/>
      <dgm:t>
        <a:bodyPr/>
        <a:lstStyle/>
        <a:p>
          <a:endParaRPr lang="ru-RU"/>
        </a:p>
      </dgm:t>
    </dgm:pt>
    <dgm:pt modelId="{03E705FD-90F3-480F-8FE6-9D02BB7402F7}" type="sibTrans" cxnId="{B255876C-B93B-4B5D-8423-7EA587F1C499}">
      <dgm:prSet/>
      <dgm:spPr/>
      <dgm:t>
        <a:bodyPr/>
        <a:lstStyle/>
        <a:p>
          <a:endParaRPr lang="ru-RU"/>
        </a:p>
      </dgm:t>
    </dgm:pt>
    <dgm:pt modelId="{1A18FB28-8AB4-49AC-A638-80AA2B057593}">
      <dgm:prSet phldrT="[Текст]" custT="1"/>
      <dgm:spPr/>
      <dgm:t>
        <a:bodyPr/>
        <a:lstStyle/>
        <a:p>
          <a:r>
            <a:rPr lang="ru-RU" sz="1600" dirty="0" smtClean="0"/>
            <a:t>367,2</a:t>
          </a:r>
          <a:endParaRPr lang="ru-RU" sz="1600" dirty="0"/>
        </a:p>
      </dgm:t>
    </dgm:pt>
    <dgm:pt modelId="{D4FC4A8A-5FA2-473C-AF0B-B5F628192800}" type="parTrans" cxnId="{E544502A-BC2D-4209-A07C-7EA0A5391251}">
      <dgm:prSet/>
      <dgm:spPr/>
      <dgm:t>
        <a:bodyPr/>
        <a:lstStyle/>
        <a:p>
          <a:endParaRPr lang="ru-RU"/>
        </a:p>
      </dgm:t>
    </dgm:pt>
    <dgm:pt modelId="{9E36B17B-E037-4AF4-B47F-43C32F557C12}" type="sibTrans" cxnId="{E544502A-BC2D-4209-A07C-7EA0A5391251}">
      <dgm:prSet/>
      <dgm:spPr/>
      <dgm:t>
        <a:bodyPr/>
        <a:lstStyle/>
        <a:p>
          <a:endParaRPr lang="ru-RU"/>
        </a:p>
      </dgm:t>
    </dgm:pt>
    <dgm:pt modelId="{FCB9402C-F9A3-4C88-8570-784502B733E5}">
      <dgm:prSet phldrT="[Текст]" custT="1"/>
      <dgm:spPr/>
      <dgm:t>
        <a:bodyPr/>
        <a:lstStyle/>
        <a:p>
          <a:r>
            <a:rPr lang="ru-RU" sz="1600" dirty="0" smtClean="0"/>
            <a:t>103</a:t>
          </a:r>
          <a:endParaRPr lang="ru-RU" sz="1600" dirty="0"/>
        </a:p>
      </dgm:t>
    </dgm:pt>
    <dgm:pt modelId="{E82DEAF1-FB87-42CD-A09C-84748CA251DF}" type="parTrans" cxnId="{B0DB3AD4-E17D-48E3-BD77-3C1256390388}">
      <dgm:prSet/>
      <dgm:spPr/>
      <dgm:t>
        <a:bodyPr/>
        <a:lstStyle/>
        <a:p>
          <a:endParaRPr lang="ru-RU"/>
        </a:p>
      </dgm:t>
    </dgm:pt>
    <dgm:pt modelId="{BAE0B53E-FF48-408E-9682-0E6C2BD449C3}" type="sibTrans" cxnId="{B0DB3AD4-E17D-48E3-BD77-3C1256390388}">
      <dgm:prSet/>
      <dgm:spPr/>
      <dgm:t>
        <a:bodyPr/>
        <a:lstStyle/>
        <a:p>
          <a:endParaRPr lang="ru-RU"/>
        </a:p>
      </dgm:t>
    </dgm:pt>
    <dgm:pt modelId="{C0734535-F3AC-4941-B00A-DDAA7864C0C2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2025</a:t>
          </a:r>
          <a:endParaRPr lang="ru-RU" sz="1600" dirty="0"/>
        </a:p>
      </dgm:t>
    </dgm:pt>
    <dgm:pt modelId="{C0FC7062-6B71-422F-8168-9423208803CB}" type="parTrans" cxnId="{9FFF8E43-24FE-4C0B-8FAA-DE6B82F036B5}">
      <dgm:prSet/>
      <dgm:spPr/>
      <dgm:t>
        <a:bodyPr/>
        <a:lstStyle/>
        <a:p>
          <a:endParaRPr lang="ru-RU"/>
        </a:p>
      </dgm:t>
    </dgm:pt>
    <dgm:pt modelId="{795FEF0D-6AC1-45FD-80B9-D25941B80747}" type="sibTrans" cxnId="{9FFF8E43-24FE-4C0B-8FAA-DE6B82F036B5}">
      <dgm:prSet/>
      <dgm:spPr/>
      <dgm:t>
        <a:bodyPr/>
        <a:lstStyle/>
        <a:p>
          <a:endParaRPr lang="ru-RU"/>
        </a:p>
      </dgm:t>
    </dgm:pt>
    <dgm:pt modelId="{232432C6-FEFA-44E3-9F87-D7363E4E07FB}">
      <dgm:prSet phldrT="[Текст]" custT="1"/>
      <dgm:spPr/>
      <dgm:t>
        <a:bodyPr/>
        <a:lstStyle/>
        <a:p>
          <a:r>
            <a:rPr lang="ru-RU" sz="1600" dirty="0" smtClean="0"/>
            <a:t>367,2</a:t>
          </a:r>
          <a:endParaRPr lang="ru-RU" sz="1600" dirty="0"/>
        </a:p>
      </dgm:t>
    </dgm:pt>
    <dgm:pt modelId="{1797FB0E-BAA8-4575-A7E0-3ED56A1F81B1}" type="parTrans" cxnId="{A7CAE043-07BA-4519-AA7B-2F0E19D69D15}">
      <dgm:prSet/>
      <dgm:spPr/>
      <dgm:t>
        <a:bodyPr/>
        <a:lstStyle/>
        <a:p>
          <a:endParaRPr lang="ru-RU"/>
        </a:p>
      </dgm:t>
    </dgm:pt>
    <dgm:pt modelId="{0EB49C90-01AF-488D-A433-D6CE43E98708}" type="sibTrans" cxnId="{A7CAE043-07BA-4519-AA7B-2F0E19D69D15}">
      <dgm:prSet/>
      <dgm:spPr/>
      <dgm:t>
        <a:bodyPr/>
        <a:lstStyle/>
        <a:p>
          <a:endParaRPr lang="ru-RU"/>
        </a:p>
      </dgm:t>
    </dgm:pt>
    <dgm:pt modelId="{ACFC6A50-8C68-4604-913D-C8F533217B34}">
      <dgm:prSet phldrT="[Текст]" custT="1"/>
      <dgm:spPr/>
      <dgm:t>
        <a:bodyPr/>
        <a:lstStyle/>
        <a:p>
          <a:r>
            <a:rPr lang="ru-RU" sz="1600" dirty="0" smtClean="0"/>
            <a:t>103</a:t>
          </a:r>
          <a:endParaRPr lang="ru-RU" sz="1600" dirty="0"/>
        </a:p>
      </dgm:t>
    </dgm:pt>
    <dgm:pt modelId="{BB4ABD1A-52EE-44B4-92D7-4A0C2E3FBA1B}" type="parTrans" cxnId="{D8C376D0-8A27-4D7A-B7CC-D1B2E007F3AE}">
      <dgm:prSet/>
      <dgm:spPr/>
      <dgm:t>
        <a:bodyPr/>
        <a:lstStyle/>
        <a:p>
          <a:endParaRPr lang="ru-RU"/>
        </a:p>
      </dgm:t>
    </dgm:pt>
    <dgm:pt modelId="{FD6F6397-C5D7-4F13-B68A-DBE12BAABEEE}" type="sibTrans" cxnId="{D8C376D0-8A27-4D7A-B7CC-D1B2E007F3AE}">
      <dgm:prSet/>
      <dgm:spPr/>
      <dgm:t>
        <a:bodyPr/>
        <a:lstStyle/>
        <a:p>
          <a:endParaRPr lang="ru-RU"/>
        </a:p>
      </dgm:t>
    </dgm:pt>
    <dgm:pt modelId="{F53DD20E-F066-40F2-A383-719C75F8E22A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2026</a:t>
          </a:r>
          <a:endParaRPr lang="ru-RU" sz="1600" dirty="0"/>
        </a:p>
      </dgm:t>
    </dgm:pt>
    <dgm:pt modelId="{D6186395-57E2-4185-B338-22A4D5F9BAD2}" type="parTrans" cxnId="{587E12C5-A991-4F23-86DB-EB2033D25994}">
      <dgm:prSet/>
      <dgm:spPr/>
      <dgm:t>
        <a:bodyPr/>
        <a:lstStyle/>
        <a:p>
          <a:endParaRPr lang="ru-RU"/>
        </a:p>
      </dgm:t>
    </dgm:pt>
    <dgm:pt modelId="{46C4BB71-E32C-41BE-A982-A325A7D169FB}" type="sibTrans" cxnId="{587E12C5-A991-4F23-86DB-EB2033D25994}">
      <dgm:prSet/>
      <dgm:spPr/>
      <dgm:t>
        <a:bodyPr/>
        <a:lstStyle/>
        <a:p>
          <a:endParaRPr lang="ru-RU"/>
        </a:p>
      </dgm:t>
    </dgm:pt>
    <dgm:pt modelId="{860E0EEA-8E0D-4FF2-A4F2-FBD343754FF2}">
      <dgm:prSet phldrT="[Текст]" custT="1"/>
      <dgm:spPr/>
      <dgm:t>
        <a:bodyPr/>
        <a:lstStyle/>
        <a:p>
          <a:r>
            <a:rPr lang="ru-RU" sz="1600" dirty="0" smtClean="0"/>
            <a:t>367,2</a:t>
          </a:r>
          <a:endParaRPr lang="ru-RU" sz="1600" dirty="0"/>
        </a:p>
      </dgm:t>
    </dgm:pt>
    <dgm:pt modelId="{1C86135B-3674-4F5B-83DB-1E2C1B52638A}" type="parTrans" cxnId="{8A1337C8-C1A2-427C-BA97-AB5B9ADFBF0B}">
      <dgm:prSet/>
      <dgm:spPr/>
      <dgm:t>
        <a:bodyPr/>
        <a:lstStyle/>
        <a:p>
          <a:endParaRPr lang="ru-RU"/>
        </a:p>
      </dgm:t>
    </dgm:pt>
    <dgm:pt modelId="{E6AD1C51-A1FE-4196-A13E-93A2815B1A96}" type="sibTrans" cxnId="{8A1337C8-C1A2-427C-BA97-AB5B9ADFBF0B}">
      <dgm:prSet/>
      <dgm:spPr/>
      <dgm:t>
        <a:bodyPr/>
        <a:lstStyle/>
        <a:p>
          <a:endParaRPr lang="ru-RU"/>
        </a:p>
      </dgm:t>
    </dgm:pt>
    <dgm:pt modelId="{A0008A5E-4188-44BF-8D0D-BAE02C624E1C}">
      <dgm:prSet phldrT="[Текст]" custT="1"/>
      <dgm:spPr/>
      <dgm:t>
        <a:bodyPr/>
        <a:lstStyle/>
        <a:p>
          <a:r>
            <a:rPr lang="ru-RU" sz="1600" dirty="0" smtClean="0"/>
            <a:t>103</a:t>
          </a:r>
          <a:endParaRPr lang="ru-RU" sz="1600" dirty="0"/>
        </a:p>
      </dgm:t>
    </dgm:pt>
    <dgm:pt modelId="{9CC38DA0-13CC-4BAB-9535-270942EB8BE9}" type="parTrans" cxnId="{9D8CCCC9-6DEB-4166-8143-C672FAC5ECB0}">
      <dgm:prSet/>
      <dgm:spPr/>
      <dgm:t>
        <a:bodyPr/>
        <a:lstStyle/>
        <a:p>
          <a:endParaRPr lang="ru-RU"/>
        </a:p>
      </dgm:t>
    </dgm:pt>
    <dgm:pt modelId="{BDA9FF1F-5749-477C-9ECE-B7199DC00168}" type="sibTrans" cxnId="{9D8CCCC9-6DEB-4166-8143-C672FAC5ECB0}">
      <dgm:prSet/>
      <dgm:spPr/>
      <dgm:t>
        <a:bodyPr/>
        <a:lstStyle/>
        <a:p>
          <a:endParaRPr lang="ru-RU"/>
        </a:p>
      </dgm:t>
    </dgm:pt>
    <dgm:pt modelId="{032D48DE-FCE1-4E08-AC99-64BADE81F354}" type="pres">
      <dgm:prSet presAssocID="{64FE63BE-5522-460A-A67F-1E2AEB246F9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D48B23-7B73-45A7-8BD1-F81F05364AE1}" type="pres">
      <dgm:prSet presAssocID="{EBB4B328-846F-4141-9919-A18D887B4BAE}" presName="composite" presStyleCnt="0"/>
      <dgm:spPr/>
    </dgm:pt>
    <dgm:pt modelId="{487331B4-49D0-472B-80AC-2A9E480E07B9}" type="pres">
      <dgm:prSet presAssocID="{EBB4B328-846F-4141-9919-A18D887B4BAE}" presName="parTx" presStyleLbl="alignNode1" presStyleIdx="0" presStyleCnt="3" custLinFactNeighborX="-94194" custLinFactNeighborY="-6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6CD8AB-68D1-4FB0-9101-B5C9104C8EE4}" type="pres">
      <dgm:prSet presAssocID="{EBB4B328-846F-4141-9919-A18D887B4BAE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7A9970-1513-49A9-AEBE-4A13D2A84E04}" type="pres">
      <dgm:prSet presAssocID="{03E705FD-90F3-480F-8FE6-9D02BB7402F7}" presName="space" presStyleCnt="0"/>
      <dgm:spPr/>
    </dgm:pt>
    <dgm:pt modelId="{F1AB5A54-1177-4DEF-A044-188A7587E2EC}" type="pres">
      <dgm:prSet presAssocID="{C0734535-F3AC-4941-B00A-DDAA7864C0C2}" presName="composite" presStyleCnt="0"/>
      <dgm:spPr/>
    </dgm:pt>
    <dgm:pt modelId="{D4948199-0640-4C27-BFA5-01FB7B6B9A24}" type="pres">
      <dgm:prSet presAssocID="{C0734535-F3AC-4941-B00A-DDAA7864C0C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D5E680-7192-43CE-9A93-76E67561416C}" type="pres">
      <dgm:prSet presAssocID="{C0734535-F3AC-4941-B00A-DDAA7864C0C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C2EC6-3AEE-45EE-81B9-9CB0796C4557}" type="pres">
      <dgm:prSet presAssocID="{795FEF0D-6AC1-45FD-80B9-D25941B80747}" presName="space" presStyleCnt="0"/>
      <dgm:spPr/>
    </dgm:pt>
    <dgm:pt modelId="{678534D6-518D-4BCA-9C00-CC8A536959D0}" type="pres">
      <dgm:prSet presAssocID="{F53DD20E-F066-40F2-A383-719C75F8E22A}" presName="composite" presStyleCnt="0"/>
      <dgm:spPr/>
    </dgm:pt>
    <dgm:pt modelId="{D27BBFF0-015C-41EA-9C75-6FCA751B3A6D}" type="pres">
      <dgm:prSet presAssocID="{F53DD20E-F066-40F2-A383-719C75F8E22A}" presName="parTx" presStyleLbl="alignNode1" presStyleIdx="2" presStyleCnt="3" custLinFactNeighborX="3920" custLinFactNeighborY="-92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E35573-50C3-43DB-ADE9-539B2246DAD3}" type="pres">
      <dgm:prSet presAssocID="{F53DD20E-F066-40F2-A383-719C75F8E22A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8CCCC9-6DEB-4166-8143-C672FAC5ECB0}" srcId="{F53DD20E-F066-40F2-A383-719C75F8E22A}" destId="{A0008A5E-4188-44BF-8D0D-BAE02C624E1C}" srcOrd="1" destOrd="0" parTransId="{9CC38DA0-13CC-4BAB-9535-270942EB8BE9}" sibTransId="{BDA9FF1F-5749-477C-9ECE-B7199DC00168}"/>
    <dgm:cxn modelId="{B255876C-B93B-4B5D-8423-7EA587F1C499}" srcId="{64FE63BE-5522-460A-A67F-1E2AEB246F91}" destId="{EBB4B328-846F-4141-9919-A18D887B4BAE}" srcOrd="0" destOrd="0" parTransId="{BCFAD1AA-542C-4F33-A88C-1EE71147A08A}" sibTransId="{03E705FD-90F3-480F-8FE6-9D02BB7402F7}"/>
    <dgm:cxn modelId="{587E12C5-A991-4F23-86DB-EB2033D25994}" srcId="{64FE63BE-5522-460A-A67F-1E2AEB246F91}" destId="{F53DD20E-F066-40F2-A383-719C75F8E22A}" srcOrd="2" destOrd="0" parTransId="{D6186395-57E2-4185-B338-22A4D5F9BAD2}" sibTransId="{46C4BB71-E32C-41BE-A982-A325A7D169FB}"/>
    <dgm:cxn modelId="{9FFF8E43-24FE-4C0B-8FAA-DE6B82F036B5}" srcId="{64FE63BE-5522-460A-A67F-1E2AEB246F91}" destId="{C0734535-F3AC-4941-B00A-DDAA7864C0C2}" srcOrd="1" destOrd="0" parTransId="{C0FC7062-6B71-422F-8168-9423208803CB}" sibTransId="{795FEF0D-6AC1-45FD-80B9-D25941B80747}"/>
    <dgm:cxn modelId="{BA859A97-4464-4257-B89C-434D0E5F3C32}" type="presOf" srcId="{EBB4B328-846F-4141-9919-A18D887B4BAE}" destId="{487331B4-49D0-472B-80AC-2A9E480E07B9}" srcOrd="0" destOrd="0" presId="urn:microsoft.com/office/officeart/2005/8/layout/hList1"/>
    <dgm:cxn modelId="{86CD2AD5-2799-40E5-B42F-82157490DA1D}" type="presOf" srcId="{A0008A5E-4188-44BF-8D0D-BAE02C624E1C}" destId="{1EE35573-50C3-43DB-ADE9-539B2246DAD3}" srcOrd="0" destOrd="1" presId="urn:microsoft.com/office/officeart/2005/8/layout/hList1"/>
    <dgm:cxn modelId="{7928CD15-7A5D-468D-833B-E5E6228D3E7C}" type="presOf" srcId="{C0734535-F3AC-4941-B00A-DDAA7864C0C2}" destId="{D4948199-0640-4C27-BFA5-01FB7B6B9A24}" srcOrd="0" destOrd="0" presId="urn:microsoft.com/office/officeart/2005/8/layout/hList1"/>
    <dgm:cxn modelId="{8A1337C8-C1A2-427C-BA97-AB5B9ADFBF0B}" srcId="{F53DD20E-F066-40F2-A383-719C75F8E22A}" destId="{860E0EEA-8E0D-4FF2-A4F2-FBD343754FF2}" srcOrd="0" destOrd="0" parTransId="{1C86135B-3674-4F5B-83DB-1E2C1B52638A}" sibTransId="{E6AD1C51-A1FE-4196-A13E-93A2815B1A96}"/>
    <dgm:cxn modelId="{F7B50EAB-560E-4FCB-8502-30E5C0523B9D}" type="presOf" srcId="{F53DD20E-F066-40F2-A383-719C75F8E22A}" destId="{D27BBFF0-015C-41EA-9C75-6FCA751B3A6D}" srcOrd="0" destOrd="0" presId="urn:microsoft.com/office/officeart/2005/8/layout/hList1"/>
    <dgm:cxn modelId="{D8C376D0-8A27-4D7A-B7CC-D1B2E007F3AE}" srcId="{C0734535-F3AC-4941-B00A-DDAA7864C0C2}" destId="{ACFC6A50-8C68-4604-913D-C8F533217B34}" srcOrd="1" destOrd="0" parTransId="{BB4ABD1A-52EE-44B4-92D7-4A0C2E3FBA1B}" sibTransId="{FD6F6397-C5D7-4F13-B68A-DBE12BAABEEE}"/>
    <dgm:cxn modelId="{A77BD14F-80B7-431B-8476-D42FF71CD7F3}" type="presOf" srcId="{FCB9402C-F9A3-4C88-8570-784502B733E5}" destId="{D86CD8AB-68D1-4FB0-9101-B5C9104C8EE4}" srcOrd="0" destOrd="1" presId="urn:microsoft.com/office/officeart/2005/8/layout/hList1"/>
    <dgm:cxn modelId="{D1195DBF-7D78-4535-9B21-F2903EA3D080}" type="presOf" srcId="{232432C6-FEFA-44E3-9F87-D7363E4E07FB}" destId="{58D5E680-7192-43CE-9A93-76E67561416C}" srcOrd="0" destOrd="0" presId="urn:microsoft.com/office/officeart/2005/8/layout/hList1"/>
    <dgm:cxn modelId="{69ED6271-B23C-497B-8A81-0D1D02BA5301}" type="presOf" srcId="{64FE63BE-5522-460A-A67F-1E2AEB246F91}" destId="{032D48DE-FCE1-4E08-AC99-64BADE81F354}" srcOrd="0" destOrd="0" presId="urn:microsoft.com/office/officeart/2005/8/layout/hList1"/>
    <dgm:cxn modelId="{004B4A2E-7C71-4B9F-95CC-6710B259D74D}" type="presOf" srcId="{860E0EEA-8E0D-4FF2-A4F2-FBD343754FF2}" destId="{1EE35573-50C3-43DB-ADE9-539B2246DAD3}" srcOrd="0" destOrd="0" presId="urn:microsoft.com/office/officeart/2005/8/layout/hList1"/>
    <dgm:cxn modelId="{94652873-8C99-47F0-BE57-D60D094FB90E}" type="presOf" srcId="{1A18FB28-8AB4-49AC-A638-80AA2B057593}" destId="{D86CD8AB-68D1-4FB0-9101-B5C9104C8EE4}" srcOrd="0" destOrd="0" presId="urn:microsoft.com/office/officeart/2005/8/layout/hList1"/>
    <dgm:cxn modelId="{95DDF0AD-C573-4079-A9EF-1CC4223B0F81}" type="presOf" srcId="{ACFC6A50-8C68-4604-913D-C8F533217B34}" destId="{58D5E680-7192-43CE-9A93-76E67561416C}" srcOrd="0" destOrd="1" presId="urn:microsoft.com/office/officeart/2005/8/layout/hList1"/>
    <dgm:cxn modelId="{A7CAE043-07BA-4519-AA7B-2F0E19D69D15}" srcId="{C0734535-F3AC-4941-B00A-DDAA7864C0C2}" destId="{232432C6-FEFA-44E3-9F87-D7363E4E07FB}" srcOrd="0" destOrd="0" parTransId="{1797FB0E-BAA8-4575-A7E0-3ED56A1F81B1}" sibTransId="{0EB49C90-01AF-488D-A433-D6CE43E98708}"/>
    <dgm:cxn modelId="{B0DB3AD4-E17D-48E3-BD77-3C1256390388}" srcId="{EBB4B328-846F-4141-9919-A18D887B4BAE}" destId="{FCB9402C-F9A3-4C88-8570-784502B733E5}" srcOrd="1" destOrd="0" parTransId="{E82DEAF1-FB87-42CD-A09C-84748CA251DF}" sibTransId="{BAE0B53E-FF48-408E-9682-0E6C2BD449C3}"/>
    <dgm:cxn modelId="{E544502A-BC2D-4209-A07C-7EA0A5391251}" srcId="{EBB4B328-846F-4141-9919-A18D887B4BAE}" destId="{1A18FB28-8AB4-49AC-A638-80AA2B057593}" srcOrd="0" destOrd="0" parTransId="{D4FC4A8A-5FA2-473C-AF0B-B5F628192800}" sibTransId="{9E36B17B-E037-4AF4-B47F-43C32F557C12}"/>
    <dgm:cxn modelId="{705E1403-EE32-4E78-851B-FF2E94816317}" type="presParOf" srcId="{032D48DE-FCE1-4E08-AC99-64BADE81F354}" destId="{F6D48B23-7B73-45A7-8BD1-F81F05364AE1}" srcOrd="0" destOrd="0" presId="urn:microsoft.com/office/officeart/2005/8/layout/hList1"/>
    <dgm:cxn modelId="{34F973BA-9C83-4567-9B01-76105913289B}" type="presParOf" srcId="{F6D48B23-7B73-45A7-8BD1-F81F05364AE1}" destId="{487331B4-49D0-472B-80AC-2A9E480E07B9}" srcOrd="0" destOrd="0" presId="urn:microsoft.com/office/officeart/2005/8/layout/hList1"/>
    <dgm:cxn modelId="{BF37CFDF-CB37-47A5-8B47-D585222A4C99}" type="presParOf" srcId="{F6D48B23-7B73-45A7-8BD1-F81F05364AE1}" destId="{D86CD8AB-68D1-4FB0-9101-B5C9104C8EE4}" srcOrd="1" destOrd="0" presId="urn:microsoft.com/office/officeart/2005/8/layout/hList1"/>
    <dgm:cxn modelId="{E636E066-DF75-4999-B5B8-1E6388CF7EE4}" type="presParOf" srcId="{032D48DE-FCE1-4E08-AC99-64BADE81F354}" destId="{B47A9970-1513-49A9-AEBE-4A13D2A84E04}" srcOrd="1" destOrd="0" presId="urn:microsoft.com/office/officeart/2005/8/layout/hList1"/>
    <dgm:cxn modelId="{B1F36074-3F6D-47C8-AC7B-B5DC22D19B8D}" type="presParOf" srcId="{032D48DE-FCE1-4E08-AC99-64BADE81F354}" destId="{F1AB5A54-1177-4DEF-A044-188A7587E2EC}" srcOrd="2" destOrd="0" presId="urn:microsoft.com/office/officeart/2005/8/layout/hList1"/>
    <dgm:cxn modelId="{D6788F21-CA2F-4E11-AA65-F80BEF7C74C6}" type="presParOf" srcId="{F1AB5A54-1177-4DEF-A044-188A7587E2EC}" destId="{D4948199-0640-4C27-BFA5-01FB7B6B9A24}" srcOrd="0" destOrd="0" presId="urn:microsoft.com/office/officeart/2005/8/layout/hList1"/>
    <dgm:cxn modelId="{440909FE-F569-4182-8A8E-7706C4996CD2}" type="presParOf" srcId="{F1AB5A54-1177-4DEF-A044-188A7587E2EC}" destId="{58D5E680-7192-43CE-9A93-76E67561416C}" srcOrd="1" destOrd="0" presId="urn:microsoft.com/office/officeart/2005/8/layout/hList1"/>
    <dgm:cxn modelId="{5C93A65D-FB87-4C7F-A401-950729E55BB8}" type="presParOf" srcId="{032D48DE-FCE1-4E08-AC99-64BADE81F354}" destId="{512C2EC6-3AEE-45EE-81B9-9CB0796C4557}" srcOrd="3" destOrd="0" presId="urn:microsoft.com/office/officeart/2005/8/layout/hList1"/>
    <dgm:cxn modelId="{36FCC6E0-F754-4472-B88F-9784A1A31582}" type="presParOf" srcId="{032D48DE-FCE1-4E08-AC99-64BADE81F354}" destId="{678534D6-518D-4BCA-9C00-CC8A536959D0}" srcOrd="4" destOrd="0" presId="urn:microsoft.com/office/officeart/2005/8/layout/hList1"/>
    <dgm:cxn modelId="{5E8CF65F-8E5D-4438-B89C-AF381A01CA0C}" type="presParOf" srcId="{678534D6-518D-4BCA-9C00-CC8A536959D0}" destId="{D27BBFF0-015C-41EA-9C75-6FCA751B3A6D}" srcOrd="0" destOrd="0" presId="urn:microsoft.com/office/officeart/2005/8/layout/hList1"/>
    <dgm:cxn modelId="{5F383610-5A51-41EF-B73F-710660C17E84}" type="presParOf" srcId="{678534D6-518D-4BCA-9C00-CC8A536959D0}" destId="{1EE35573-50C3-43DB-ADE9-539B2246DAD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FE63BE-5522-460A-A67F-1E2AEB246F91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BB4B328-846F-4141-9919-A18D887B4BAE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2024</a:t>
          </a:r>
          <a:endParaRPr lang="ru-RU" sz="1600" dirty="0"/>
        </a:p>
      </dgm:t>
    </dgm:pt>
    <dgm:pt modelId="{BCFAD1AA-542C-4F33-A88C-1EE71147A08A}" type="parTrans" cxnId="{B255876C-B93B-4B5D-8423-7EA587F1C499}">
      <dgm:prSet/>
      <dgm:spPr/>
      <dgm:t>
        <a:bodyPr/>
        <a:lstStyle/>
        <a:p>
          <a:endParaRPr lang="ru-RU"/>
        </a:p>
      </dgm:t>
    </dgm:pt>
    <dgm:pt modelId="{03E705FD-90F3-480F-8FE6-9D02BB7402F7}" type="sibTrans" cxnId="{B255876C-B93B-4B5D-8423-7EA587F1C499}">
      <dgm:prSet/>
      <dgm:spPr/>
      <dgm:t>
        <a:bodyPr/>
        <a:lstStyle/>
        <a:p>
          <a:endParaRPr lang="ru-RU"/>
        </a:p>
      </dgm:t>
    </dgm:pt>
    <dgm:pt modelId="{1A18FB28-8AB4-49AC-A638-80AA2B057593}">
      <dgm:prSet phldrT="[Текст]" custT="1"/>
      <dgm:spPr/>
      <dgm:t>
        <a:bodyPr/>
        <a:lstStyle/>
        <a:p>
          <a:r>
            <a:rPr lang="ru-RU" sz="1600" dirty="0" smtClean="0"/>
            <a:t>1 034,3</a:t>
          </a:r>
          <a:endParaRPr lang="ru-RU" sz="1600" dirty="0"/>
        </a:p>
      </dgm:t>
    </dgm:pt>
    <dgm:pt modelId="{D4FC4A8A-5FA2-473C-AF0B-B5F628192800}" type="parTrans" cxnId="{E544502A-BC2D-4209-A07C-7EA0A5391251}">
      <dgm:prSet/>
      <dgm:spPr/>
      <dgm:t>
        <a:bodyPr/>
        <a:lstStyle/>
        <a:p>
          <a:endParaRPr lang="ru-RU"/>
        </a:p>
      </dgm:t>
    </dgm:pt>
    <dgm:pt modelId="{9E36B17B-E037-4AF4-B47F-43C32F557C12}" type="sibTrans" cxnId="{E544502A-BC2D-4209-A07C-7EA0A5391251}">
      <dgm:prSet/>
      <dgm:spPr/>
      <dgm:t>
        <a:bodyPr/>
        <a:lstStyle/>
        <a:p>
          <a:endParaRPr lang="ru-RU"/>
        </a:p>
      </dgm:t>
    </dgm:pt>
    <dgm:pt modelId="{FCB9402C-F9A3-4C88-8570-784502B733E5}">
      <dgm:prSet phldrT="[Текст]" custT="1"/>
      <dgm:spPr/>
      <dgm:t>
        <a:bodyPr/>
        <a:lstStyle/>
        <a:p>
          <a:r>
            <a:rPr lang="ru-RU" sz="1600" dirty="0" smtClean="0"/>
            <a:t>83</a:t>
          </a:r>
          <a:endParaRPr lang="ru-RU" sz="1600" dirty="0"/>
        </a:p>
      </dgm:t>
    </dgm:pt>
    <dgm:pt modelId="{E82DEAF1-FB87-42CD-A09C-84748CA251DF}" type="parTrans" cxnId="{B0DB3AD4-E17D-48E3-BD77-3C1256390388}">
      <dgm:prSet/>
      <dgm:spPr/>
      <dgm:t>
        <a:bodyPr/>
        <a:lstStyle/>
        <a:p>
          <a:endParaRPr lang="ru-RU"/>
        </a:p>
      </dgm:t>
    </dgm:pt>
    <dgm:pt modelId="{BAE0B53E-FF48-408E-9682-0E6C2BD449C3}" type="sibTrans" cxnId="{B0DB3AD4-E17D-48E3-BD77-3C1256390388}">
      <dgm:prSet/>
      <dgm:spPr/>
      <dgm:t>
        <a:bodyPr/>
        <a:lstStyle/>
        <a:p>
          <a:endParaRPr lang="ru-RU"/>
        </a:p>
      </dgm:t>
    </dgm:pt>
    <dgm:pt modelId="{C0734535-F3AC-4941-B00A-DDAA7864C0C2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2025</a:t>
          </a:r>
          <a:endParaRPr lang="ru-RU" sz="1600" dirty="0"/>
        </a:p>
      </dgm:t>
    </dgm:pt>
    <dgm:pt modelId="{C0FC7062-6B71-422F-8168-9423208803CB}" type="parTrans" cxnId="{9FFF8E43-24FE-4C0B-8FAA-DE6B82F036B5}">
      <dgm:prSet/>
      <dgm:spPr/>
      <dgm:t>
        <a:bodyPr/>
        <a:lstStyle/>
        <a:p>
          <a:endParaRPr lang="ru-RU"/>
        </a:p>
      </dgm:t>
    </dgm:pt>
    <dgm:pt modelId="{795FEF0D-6AC1-45FD-80B9-D25941B80747}" type="sibTrans" cxnId="{9FFF8E43-24FE-4C0B-8FAA-DE6B82F036B5}">
      <dgm:prSet/>
      <dgm:spPr/>
      <dgm:t>
        <a:bodyPr/>
        <a:lstStyle/>
        <a:p>
          <a:endParaRPr lang="ru-RU"/>
        </a:p>
      </dgm:t>
    </dgm:pt>
    <dgm:pt modelId="{232432C6-FEFA-44E3-9F87-D7363E4E07FB}">
      <dgm:prSet phldrT="[Текст]" custT="1"/>
      <dgm:spPr/>
      <dgm:t>
        <a:bodyPr/>
        <a:lstStyle/>
        <a:p>
          <a:r>
            <a:rPr lang="ru-RU" sz="1600" dirty="0" smtClean="0"/>
            <a:t>1 081,9</a:t>
          </a:r>
          <a:endParaRPr lang="ru-RU" sz="1600" dirty="0"/>
        </a:p>
      </dgm:t>
    </dgm:pt>
    <dgm:pt modelId="{1797FB0E-BAA8-4575-A7E0-3ED56A1F81B1}" type="parTrans" cxnId="{A7CAE043-07BA-4519-AA7B-2F0E19D69D15}">
      <dgm:prSet/>
      <dgm:spPr/>
      <dgm:t>
        <a:bodyPr/>
        <a:lstStyle/>
        <a:p>
          <a:endParaRPr lang="ru-RU"/>
        </a:p>
      </dgm:t>
    </dgm:pt>
    <dgm:pt modelId="{0EB49C90-01AF-488D-A433-D6CE43E98708}" type="sibTrans" cxnId="{A7CAE043-07BA-4519-AA7B-2F0E19D69D15}">
      <dgm:prSet/>
      <dgm:spPr/>
      <dgm:t>
        <a:bodyPr/>
        <a:lstStyle/>
        <a:p>
          <a:endParaRPr lang="ru-RU"/>
        </a:p>
      </dgm:t>
    </dgm:pt>
    <dgm:pt modelId="{ACFC6A50-8C68-4604-913D-C8F533217B34}">
      <dgm:prSet phldrT="[Текст]" custT="1"/>
      <dgm:spPr/>
      <dgm:t>
        <a:bodyPr/>
        <a:lstStyle/>
        <a:p>
          <a:r>
            <a:rPr lang="ru-RU" sz="1600" dirty="0" smtClean="0"/>
            <a:t>83</a:t>
          </a:r>
          <a:endParaRPr lang="ru-RU" sz="1600" dirty="0"/>
        </a:p>
      </dgm:t>
    </dgm:pt>
    <dgm:pt modelId="{BB4ABD1A-52EE-44B4-92D7-4A0C2E3FBA1B}" type="parTrans" cxnId="{D8C376D0-8A27-4D7A-B7CC-D1B2E007F3AE}">
      <dgm:prSet/>
      <dgm:spPr/>
      <dgm:t>
        <a:bodyPr/>
        <a:lstStyle/>
        <a:p>
          <a:endParaRPr lang="ru-RU"/>
        </a:p>
      </dgm:t>
    </dgm:pt>
    <dgm:pt modelId="{FD6F6397-C5D7-4F13-B68A-DBE12BAABEEE}" type="sibTrans" cxnId="{D8C376D0-8A27-4D7A-B7CC-D1B2E007F3AE}">
      <dgm:prSet/>
      <dgm:spPr/>
      <dgm:t>
        <a:bodyPr/>
        <a:lstStyle/>
        <a:p>
          <a:endParaRPr lang="ru-RU"/>
        </a:p>
      </dgm:t>
    </dgm:pt>
    <dgm:pt modelId="{F53DD20E-F066-40F2-A383-719C75F8E22A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2026</a:t>
          </a:r>
          <a:endParaRPr lang="ru-RU" sz="1600" dirty="0"/>
        </a:p>
      </dgm:t>
    </dgm:pt>
    <dgm:pt modelId="{D6186395-57E2-4185-B338-22A4D5F9BAD2}" type="parTrans" cxnId="{587E12C5-A991-4F23-86DB-EB2033D25994}">
      <dgm:prSet/>
      <dgm:spPr/>
      <dgm:t>
        <a:bodyPr/>
        <a:lstStyle/>
        <a:p>
          <a:endParaRPr lang="ru-RU"/>
        </a:p>
      </dgm:t>
    </dgm:pt>
    <dgm:pt modelId="{46C4BB71-E32C-41BE-A982-A325A7D169FB}" type="sibTrans" cxnId="{587E12C5-A991-4F23-86DB-EB2033D25994}">
      <dgm:prSet/>
      <dgm:spPr/>
      <dgm:t>
        <a:bodyPr/>
        <a:lstStyle/>
        <a:p>
          <a:endParaRPr lang="ru-RU"/>
        </a:p>
      </dgm:t>
    </dgm:pt>
    <dgm:pt modelId="{860E0EEA-8E0D-4FF2-A4F2-FBD343754FF2}">
      <dgm:prSet phldrT="[Текст]" custT="1"/>
      <dgm:spPr/>
      <dgm:t>
        <a:bodyPr/>
        <a:lstStyle/>
        <a:p>
          <a:r>
            <a:rPr lang="ru-RU" sz="1600" dirty="0" smtClean="0"/>
            <a:t>1 125,2</a:t>
          </a:r>
          <a:endParaRPr lang="ru-RU" sz="1600" dirty="0"/>
        </a:p>
      </dgm:t>
    </dgm:pt>
    <dgm:pt modelId="{1C86135B-3674-4F5B-83DB-1E2C1B52638A}" type="parTrans" cxnId="{8A1337C8-C1A2-427C-BA97-AB5B9ADFBF0B}">
      <dgm:prSet/>
      <dgm:spPr/>
      <dgm:t>
        <a:bodyPr/>
        <a:lstStyle/>
        <a:p>
          <a:endParaRPr lang="ru-RU"/>
        </a:p>
      </dgm:t>
    </dgm:pt>
    <dgm:pt modelId="{E6AD1C51-A1FE-4196-A13E-93A2815B1A96}" type="sibTrans" cxnId="{8A1337C8-C1A2-427C-BA97-AB5B9ADFBF0B}">
      <dgm:prSet/>
      <dgm:spPr/>
      <dgm:t>
        <a:bodyPr/>
        <a:lstStyle/>
        <a:p>
          <a:endParaRPr lang="ru-RU"/>
        </a:p>
      </dgm:t>
    </dgm:pt>
    <dgm:pt modelId="{A0008A5E-4188-44BF-8D0D-BAE02C624E1C}">
      <dgm:prSet phldrT="[Текст]" custT="1"/>
      <dgm:spPr/>
      <dgm:t>
        <a:bodyPr/>
        <a:lstStyle/>
        <a:p>
          <a:r>
            <a:rPr lang="ru-RU" sz="1600" dirty="0" smtClean="0"/>
            <a:t>83</a:t>
          </a:r>
          <a:endParaRPr lang="ru-RU" sz="1600" dirty="0"/>
        </a:p>
      </dgm:t>
    </dgm:pt>
    <dgm:pt modelId="{9CC38DA0-13CC-4BAB-9535-270942EB8BE9}" type="parTrans" cxnId="{9D8CCCC9-6DEB-4166-8143-C672FAC5ECB0}">
      <dgm:prSet/>
      <dgm:spPr/>
      <dgm:t>
        <a:bodyPr/>
        <a:lstStyle/>
        <a:p>
          <a:endParaRPr lang="ru-RU"/>
        </a:p>
      </dgm:t>
    </dgm:pt>
    <dgm:pt modelId="{BDA9FF1F-5749-477C-9ECE-B7199DC00168}" type="sibTrans" cxnId="{9D8CCCC9-6DEB-4166-8143-C672FAC5ECB0}">
      <dgm:prSet/>
      <dgm:spPr/>
      <dgm:t>
        <a:bodyPr/>
        <a:lstStyle/>
        <a:p>
          <a:endParaRPr lang="ru-RU"/>
        </a:p>
      </dgm:t>
    </dgm:pt>
    <dgm:pt modelId="{032D48DE-FCE1-4E08-AC99-64BADE81F354}" type="pres">
      <dgm:prSet presAssocID="{64FE63BE-5522-460A-A67F-1E2AEB246F9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D48B23-7B73-45A7-8BD1-F81F05364AE1}" type="pres">
      <dgm:prSet presAssocID="{EBB4B328-846F-4141-9919-A18D887B4BAE}" presName="composite" presStyleCnt="0"/>
      <dgm:spPr/>
    </dgm:pt>
    <dgm:pt modelId="{487331B4-49D0-472B-80AC-2A9E480E07B9}" type="pres">
      <dgm:prSet presAssocID="{EBB4B328-846F-4141-9919-A18D887B4BAE}" presName="parTx" presStyleLbl="alignNode1" presStyleIdx="0" presStyleCnt="3" custLinFactNeighborX="-94194" custLinFactNeighborY="-6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6CD8AB-68D1-4FB0-9101-B5C9104C8EE4}" type="pres">
      <dgm:prSet presAssocID="{EBB4B328-846F-4141-9919-A18D887B4BAE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7A9970-1513-49A9-AEBE-4A13D2A84E04}" type="pres">
      <dgm:prSet presAssocID="{03E705FD-90F3-480F-8FE6-9D02BB7402F7}" presName="space" presStyleCnt="0"/>
      <dgm:spPr/>
    </dgm:pt>
    <dgm:pt modelId="{F1AB5A54-1177-4DEF-A044-188A7587E2EC}" type="pres">
      <dgm:prSet presAssocID="{C0734535-F3AC-4941-B00A-DDAA7864C0C2}" presName="composite" presStyleCnt="0"/>
      <dgm:spPr/>
    </dgm:pt>
    <dgm:pt modelId="{D4948199-0640-4C27-BFA5-01FB7B6B9A24}" type="pres">
      <dgm:prSet presAssocID="{C0734535-F3AC-4941-B00A-DDAA7864C0C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D5E680-7192-43CE-9A93-76E67561416C}" type="pres">
      <dgm:prSet presAssocID="{C0734535-F3AC-4941-B00A-DDAA7864C0C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C2EC6-3AEE-45EE-81B9-9CB0796C4557}" type="pres">
      <dgm:prSet presAssocID="{795FEF0D-6AC1-45FD-80B9-D25941B80747}" presName="space" presStyleCnt="0"/>
      <dgm:spPr/>
    </dgm:pt>
    <dgm:pt modelId="{678534D6-518D-4BCA-9C00-CC8A536959D0}" type="pres">
      <dgm:prSet presAssocID="{F53DD20E-F066-40F2-A383-719C75F8E22A}" presName="composite" presStyleCnt="0"/>
      <dgm:spPr/>
    </dgm:pt>
    <dgm:pt modelId="{D27BBFF0-015C-41EA-9C75-6FCA751B3A6D}" type="pres">
      <dgm:prSet presAssocID="{F53DD20E-F066-40F2-A383-719C75F8E22A}" presName="parTx" presStyleLbl="alignNode1" presStyleIdx="2" presStyleCnt="3" custLinFactNeighborX="3920" custLinFactNeighborY="-92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E35573-50C3-43DB-ADE9-539B2246DAD3}" type="pres">
      <dgm:prSet presAssocID="{F53DD20E-F066-40F2-A383-719C75F8E22A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333238-14B9-43E0-AC35-6FA5766012C6}" type="presOf" srcId="{860E0EEA-8E0D-4FF2-A4F2-FBD343754FF2}" destId="{1EE35573-50C3-43DB-ADE9-539B2246DAD3}" srcOrd="0" destOrd="0" presId="urn:microsoft.com/office/officeart/2005/8/layout/hList1"/>
    <dgm:cxn modelId="{9D8CCCC9-6DEB-4166-8143-C672FAC5ECB0}" srcId="{F53DD20E-F066-40F2-A383-719C75F8E22A}" destId="{A0008A5E-4188-44BF-8D0D-BAE02C624E1C}" srcOrd="1" destOrd="0" parTransId="{9CC38DA0-13CC-4BAB-9535-270942EB8BE9}" sibTransId="{BDA9FF1F-5749-477C-9ECE-B7199DC00168}"/>
    <dgm:cxn modelId="{B255876C-B93B-4B5D-8423-7EA587F1C499}" srcId="{64FE63BE-5522-460A-A67F-1E2AEB246F91}" destId="{EBB4B328-846F-4141-9919-A18D887B4BAE}" srcOrd="0" destOrd="0" parTransId="{BCFAD1AA-542C-4F33-A88C-1EE71147A08A}" sibTransId="{03E705FD-90F3-480F-8FE6-9D02BB7402F7}"/>
    <dgm:cxn modelId="{ADF82700-9938-4EE6-9B12-6DC8903A4A5B}" type="presOf" srcId="{F53DD20E-F066-40F2-A383-719C75F8E22A}" destId="{D27BBFF0-015C-41EA-9C75-6FCA751B3A6D}" srcOrd="0" destOrd="0" presId="urn:microsoft.com/office/officeart/2005/8/layout/hList1"/>
    <dgm:cxn modelId="{587E12C5-A991-4F23-86DB-EB2033D25994}" srcId="{64FE63BE-5522-460A-A67F-1E2AEB246F91}" destId="{F53DD20E-F066-40F2-A383-719C75F8E22A}" srcOrd="2" destOrd="0" parTransId="{D6186395-57E2-4185-B338-22A4D5F9BAD2}" sibTransId="{46C4BB71-E32C-41BE-A982-A325A7D169FB}"/>
    <dgm:cxn modelId="{9FFF8E43-24FE-4C0B-8FAA-DE6B82F036B5}" srcId="{64FE63BE-5522-460A-A67F-1E2AEB246F91}" destId="{C0734535-F3AC-4941-B00A-DDAA7864C0C2}" srcOrd="1" destOrd="0" parTransId="{C0FC7062-6B71-422F-8168-9423208803CB}" sibTransId="{795FEF0D-6AC1-45FD-80B9-D25941B80747}"/>
    <dgm:cxn modelId="{FDA6B45B-E52B-4888-8F4B-B0B3792E6075}" type="presOf" srcId="{C0734535-F3AC-4941-B00A-DDAA7864C0C2}" destId="{D4948199-0640-4C27-BFA5-01FB7B6B9A24}" srcOrd="0" destOrd="0" presId="urn:microsoft.com/office/officeart/2005/8/layout/hList1"/>
    <dgm:cxn modelId="{8A1337C8-C1A2-427C-BA97-AB5B9ADFBF0B}" srcId="{F53DD20E-F066-40F2-A383-719C75F8E22A}" destId="{860E0EEA-8E0D-4FF2-A4F2-FBD343754FF2}" srcOrd="0" destOrd="0" parTransId="{1C86135B-3674-4F5B-83DB-1E2C1B52638A}" sibTransId="{E6AD1C51-A1FE-4196-A13E-93A2815B1A96}"/>
    <dgm:cxn modelId="{D5AF5AA3-C4EC-4822-BDFD-82B06A41FD77}" type="presOf" srcId="{64FE63BE-5522-460A-A67F-1E2AEB246F91}" destId="{032D48DE-FCE1-4E08-AC99-64BADE81F354}" srcOrd="0" destOrd="0" presId="urn:microsoft.com/office/officeart/2005/8/layout/hList1"/>
    <dgm:cxn modelId="{D8C376D0-8A27-4D7A-B7CC-D1B2E007F3AE}" srcId="{C0734535-F3AC-4941-B00A-DDAA7864C0C2}" destId="{ACFC6A50-8C68-4604-913D-C8F533217B34}" srcOrd="1" destOrd="0" parTransId="{BB4ABD1A-52EE-44B4-92D7-4A0C2E3FBA1B}" sibTransId="{FD6F6397-C5D7-4F13-B68A-DBE12BAABEEE}"/>
    <dgm:cxn modelId="{8E1CB59A-49B5-4D71-B942-7B067AA09C2E}" type="presOf" srcId="{ACFC6A50-8C68-4604-913D-C8F533217B34}" destId="{58D5E680-7192-43CE-9A93-76E67561416C}" srcOrd="0" destOrd="1" presId="urn:microsoft.com/office/officeart/2005/8/layout/hList1"/>
    <dgm:cxn modelId="{02770ABC-D6CE-4A45-B4D4-9894617A1BD6}" type="presOf" srcId="{232432C6-FEFA-44E3-9F87-D7363E4E07FB}" destId="{58D5E680-7192-43CE-9A93-76E67561416C}" srcOrd="0" destOrd="0" presId="urn:microsoft.com/office/officeart/2005/8/layout/hList1"/>
    <dgm:cxn modelId="{27D9B02E-B6E0-488E-8366-E37971A93A9A}" type="presOf" srcId="{EBB4B328-846F-4141-9919-A18D887B4BAE}" destId="{487331B4-49D0-472B-80AC-2A9E480E07B9}" srcOrd="0" destOrd="0" presId="urn:microsoft.com/office/officeart/2005/8/layout/hList1"/>
    <dgm:cxn modelId="{A7CAE043-07BA-4519-AA7B-2F0E19D69D15}" srcId="{C0734535-F3AC-4941-B00A-DDAA7864C0C2}" destId="{232432C6-FEFA-44E3-9F87-D7363E4E07FB}" srcOrd="0" destOrd="0" parTransId="{1797FB0E-BAA8-4575-A7E0-3ED56A1F81B1}" sibTransId="{0EB49C90-01AF-488D-A433-D6CE43E98708}"/>
    <dgm:cxn modelId="{B0DB3AD4-E17D-48E3-BD77-3C1256390388}" srcId="{EBB4B328-846F-4141-9919-A18D887B4BAE}" destId="{FCB9402C-F9A3-4C88-8570-784502B733E5}" srcOrd="1" destOrd="0" parTransId="{E82DEAF1-FB87-42CD-A09C-84748CA251DF}" sibTransId="{BAE0B53E-FF48-408E-9682-0E6C2BD449C3}"/>
    <dgm:cxn modelId="{A446CF15-F513-4637-804D-B8E6D89D5165}" type="presOf" srcId="{FCB9402C-F9A3-4C88-8570-784502B733E5}" destId="{D86CD8AB-68D1-4FB0-9101-B5C9104C8EE4}" srcOrd="0" destOrd="1" presId="urn:microsoft.com/office/officeart/2005/8/layout/hList1"/>
    <dgm:cxn modelId="{0734AB91-67A4-483C-84AB-A4633738B814}" type="presOf" srcId="{A0008A5E-4188-44BF-8D0D-BAE02C624E1C}" destId="{1EE35573-50C3-43DB-ADE9-539B2246DAD3}" srcOrd="0" destOrd="1" presId="urn:microsoft.com/office/officeart/2005/8/layout/hList1"/>
    <dgm:cxn modelId="{E544502A-BC2D-4209-A07C-7EA0A5391251}" srcId="{EBB4B328-846F-4141-9919-A18D887B4BAE}" destId="{1A18FB28-8AB4-49AC-A638-80AA2B057593}" srcOrd="0" destOrd="0" parTransId="{D4FC4A8A-5FA2-473C-AF0B-B5F628192800}" sibTransId="{9E36B17B-E037-4AF4-B47F-43C32F557C12}"/>
    <dgm:cxn modelId="{F63EC4B0-1DE0-4DF2-B09C-00B1ED301BD8}" type="presOf" srcId="{1A18FB28-8AB4-49AC-A638-80AA2B057593}" destId="{D86CD8AB-68D1-4FB0-9101-B5C9104C8EE4}" srcOrd="0" destOrd="0" presId="urn:microsoft.com/office/officeart/2005/8/layout/hList1"/>
    <dgm:cxn modelId="{B02DC218-18FF-4DB6-80F4-9FD6A6B4EC5A}" type="presParOf" srcId="{032D48DE-FCE1-4E08-AC99-64BADE81F354}" destId="{F6D48B23-7B73-45A7-8BD1-F81F05364AE1}" srcOrd="0" destOrd="0" presId="urn:microsoft.com/office/officeart/2005/8/layout/hList1"/>
    <dgm:cxn modelId="{6A30FC08-6A8A-4187-B4E4-7FCDF0A51332}" type="presParOf" srcId="{F6D48B23-7B73-45A7-8BD1-F81F05364AE1}" destId="{487331B4-49D0-472B-80AC-2A9E480E07B9}" srcOrd="0" destOrd="0" presId="urn:microsoft.com/office/officeart/2005/8/layout/hList1"/>
    <dgm:cxn modelId="{01258720-061C-4762-AD18-3143A8E37CDB}" type="presParOf" srcId="{F6D48B23-7B73-45A7-8BD1-F81F05364AE1}" destId="{D86CD8AB-68D1-4FB0-9101-B5C9104C8EE4}" srcOrd="1" destOrd="0" presId="urn:microsoft.com/office/officeart/2005/8/layout/hList1"/>
    <dgm:cxn modelId="{E9066BBF-4A4B-45E1-B270-1396A331AA4A}" type="presParOf" srcId="{032D48DE-FCE1-4E08-AC99-64BADE81F354}" destId="{B47A9970-1513-49A9-AEBE-4A13D2A84E04}" srcOrd="1" destOrd="0" presId="urn:microsoft.com/office/officeart/2005/8/layout/hList1"/>
    <dgm:cxn modelId="{7B13A2F2-09AB-41F5-8602-9750A61B477C}" type="presParOf" srcId="{032D48DE-FCE1-4E08-AC99-64BADE81F354}" destId="{F1AB5A54-1177-4DEF-A044-188A7587E2EC}" srcOrd="2" destOrd="0" presId="urn:microsoft.com/office/officeart/2005/8/layout/hList1"/>
    <dgm:cxn modelId="{43CE36E6-8A50-4CCA-9114-A24716247A0C}" type="presParOf" srcId="{F1AB5A54-1177-4DEF-A044-188A7587E2EC}" destId="{D4948199-0640-4C27-BFA5-01FB7B6B9A24}" srcOrd="0" destOrd="0" presId="urn:microsoft.com/office/officeart/2005/8/layout/hList1"/>
    <dgm:cxn modelId="{C7F38D57-C046-4BE0-9308-6EF43120932E}" type="presParOf" srcId="{F1AB5A54-1177-4DEF-A044-188A7587E2EC}" destId="{58D5E680-7192-43CE-9A93-76E67561416C}" srcOrd="1" destOrd="0" presId="urn:microsoft.com/office/officeart/2005/8/layout/hList1"/>
    <dgm:cxn modelId="{F942B9FE-47B3-4040-B59D-706ED6A4F7C0}" type="presParOf" srcId="{032D48DE-FCE1-4E08-AC99-64BADE81F354}" destId="{512C2EC6-3AEE-45EE-81B9-9CB0796C4557}" srcOrd="3" destOrd="0" presId="urn:microsoft.com/office/officeart/2005/8/layout/hList1"/>
    <dgm:cxn modelId="{1418B17C-BA01-4D8D-BDD6-A82464D13DB8}" type="presParOf" srcId="{032D48DE-FCE1-4E08-AC99-64BADE81F354}" destId="{678534D6-518D-4BCA-9C00-CC8A536959D0}" srcOrd="4" destOrd="0" presId="urn:microsoft.com/office/officeart/2005/8/layout/hList1"/>
    <dgm:cxn modelId="{EA975A3B-F1EF-4079-812D-3E6D19D67C21}" type="presParOf" srcId="{678534D6-518D-4BCA-9C00-CC8A536959D0}" destId="{D27BBFF0-015C-41EA-9C75-6FCA751B3A6D}" srcOrd="0" destOrd="0" presId="urn:microsoft.com/office/officeart/2005/8/layout/hList1"/>
    <dgm:cxn modelId="{53C5FDBA-46FE-4E44-99BB-DA5F3DAB06F3}" type="presParOf" srcId="{678534D6-518D-4BCA-9C00-CC8A536959D0}" destId="{1EE35573-50C3-43DB-ADE9-539B2246DAD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FE63BE-5522-460A-A67F-1E2AEB246F91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BB4B328-846F-4141-9919-A18D887B4BAE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2024</a:t>
          </a:r>
          <a:endParaRPr lang="ru-RU" sz="1600" dirty="0"/>
        </a:p>
      </dgm:t>
    </dgm:pt>
    <dgm:pt modelId="{BCFAD1AA-542C-4F33-A88C-1EE71147A08A}" type="parTrans" cxnId="{B255876C-B93B-4B5D-8423-7EA587F1C499}">
      <dgm:prSet/>
      <dgm:spPr/>
      <dgm:t>
        <a:bodyPr/>
        <a:lstStyle/>
        <a:p>
          <a:endParaRPr lang="ru-RU"/>
        </a:p>
      </dgm:t>
    </dgm:pt>
    <dgm:pt modelId="{03E705FD-90F3-480F-8FE6-9D02BB7402F7}" type="sibTrans" cxnId="{B255876C-B93B-4B5D-8423-7EA587F1C499}">
      <dgm:prSet/>
      <dgm:spPr/>
      <dgm:t>
        <a:bodyPr/>
        <a:lstStyle/>
        <a:p>
          <a:endParaRPr lang="ru-RU"/>
        </a:p>
      </dgm:t>
    </dgm:pt>
    <dgm:pt modelId="{1A18FB28-8AB4-49AC-A638-80AA2B057593}">
      <dgm:prSet phldrT="[Текст]" custT="1"/>
      <dgm:spPr/>
      <dgm:t>
        <a:bodyPr/>
        <a:lstStyle/>
        <a:p>
          <a:r>
            <a:rPr lang="ru-RU" sz="1600" dirty="0" smtClean="0"/>
            <a:t>1 820,2</a:t>
          </a:r>
          <a:endParaRPr lang="ru-RU" sz="1600" dirty="0"/>
        </a:p>
      </dgm:t>
    </dgm:pt>
    <dgm:pt modelId="{D4FC4A8A-5FA2-473C-AF0B-B5F628192800}" type="parTrans" cxnId="{E544502A-BC2D-4209-A07C-7EA0A5391251}">
      <dgm:prSet/>
      <dgm:spPr/>
      <dgm:t>
        <a:bodyPr/>
        <a:lstStyle/>
        <a:p>
          <a:endParaRPr lang="ru-RU"/>
        </a:p>
      </dgm:t>
    </dgm:pt>
    <dgm:pt modelId="{9E36B17B-E037-4AF4-B47F-43C32F557C12}" type="sibTrans" cxnId="{E544502A-BC2D-4209-A07C-7EA0A5391251}">
      <dgm:prSet/>
      <dgm:spPr/>
      <dgm:t>
        <a:bodyPr/>
        <a:lstStyle/>
        <a:p>
          <a:endParaRPr lang="ru-RU"/>
        </a:p>
      </dgm:t>
    </dgm:pt>
    <dgm:pt modelId="{FCB9402C-F9A3-4C88-8570-784502B733E5}">
      <dgm:prSet phldrT="[Текст]" custT="1"/>
      <dgm:spPr/>
      <dgm:t>
        <a:bodyPr/>
        <a:lstStyle/>
        <a:p>
          <a:r>
            <a:rPr lang="ru-RU" sz="1600" dirty="0" smtClean="0"/>
            <a:t>19</a:t>
          </a:r>
          <a:endParaRPr lang="ru-RU" sz="1600" dirty="0"/>
        </a:p>
      </dgm:t>
    </dgm:pt>
    <dgm:pt modelId="{E82DEAF1-FB87-42CD-A09C-84748CA251DF}" type="parTrans" cxnId="{B0DB3AD4-E17D-48E3-BD77-3C1256390388}">
      <dgm:prSet/>
      <dgm:spPr/>
      <dgm:t>
        <a:bodyPr/>
        <a:lstStyle/>
        <a:p>
          <a:endParaRPr lang="ru-RU"/>
        </a:p>
      </dgm:t>
    </dgm:pt>
    <dgm:pt modelId="{BAE0B53E-FF48-408E-9682-0E6C2BD449C3}" type="sibTrans" cxnId="{B0DB3AD4-E17D-48E3-BD77-3C1256390388}">
      <dgm:prSet/>
      <dgm:spPr/>
      <dgm:t>
        <a:bodyPr/>
        <a:lstStyle/>
        <a:p>
          <a:endParaRPr lang="ru-RU"/>
        </a:p>
      </dgm:t>
    </dgm:pt>
    <dgm:pt modelId="{C0734535-F3AC-4941-B00A-DDAA7864C0C2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2025</a:t>
          </a:r>
          <a:endParaRPr lang="ru-RU" sz="1600" dirty="0"/>
        </a:p>
      </dgm:t>
    </dgm:pt>
    <dgm:pt modelId="{C0FC7062-6B71-422F-8168-9423208803CB}" type="parTrans" cxnId="{9FFF8E43-24FE-4C0B-8FAA-DE6B82F036B5}">
      <dgm:prSet/>
      <dgm:spPr/>
      <dgm:t>
        <a:bodyPr/>
        <a:lstStyle/>
        <a:p>
          <a:endParaRPr lang="ru-RU"/>
        </a:p>
      </dgm:t>
    </dgm:pt>
    <dgm:pt modelId="{795FEF0D-6AC1-45FD-80B9-D25941B80747}" type="sibTrans" cxnId="{9FFF8E43-24FE-4C0B-8FAA-DE6B82F036B5}">
      <dgm:prSet/>
      <dgm:spPr/>
      <dgm:t>
        <a:bodyPr/>
        <a:lstStyle/>
        <a:p>
          <a:endParaRPr lang="ru-RU"/>
        </a:p>
      </dgm:t>
    </dgm:pt>
    <dgm:pt modelId="{232432C6-FEFA-44E3-9F87-D7363E4E07FB}">
      <dgm:prSet phldrT="[Текст]" custT="1"/>
      <dgm:spPr/>
      <dgm:t>
        <a:bodyPr/>
        <a:lstStyle/>
        <a:p>
          <a:r>
            <a:rPr lang="ru-RU" sz="1600" dirty="0" smtClean="0"/>
            <a:t>1 770,2</a:t>
          </a:r>
          <a:endParaRPr lang="ru-RU" sz="1600" dirty="0"/>
        </a:p>
      </dgm:t>
    </dgm:pt>
    <dgm:pt modelId="{1797FB0E-BAA8-4575-A7E0-3ED56A1F81B1}" type="parTrans" cxnId="{A7CAE043-07BA-4519-AA7B-2F0E19D69D15}">
      <dgm:prSet/>
      <dgm:spPr/>
      <dgm:t>
        <a:bodyPr/>
        <a:lstStyle/>
        <a:p>
          <a:endParaRPr lang="ru-RU"/>
        </a:p>
      </dgm:t>
    </dgm:pt>
    <dgm:pt modelId="{0EB49C90-01AF-488D-A433-D6CE43E98708}" type="sibTrans" cxnId="{A7CAE043-07BA-4519-AA7B-2F0E19D69D15}">
      <dgm:prSet/>
      <dgm:spPr/>
      <dgm:t>
        <a:bodyPr/>
        <a:lstStyle/>
        <a:p>
          <a:endParaRPr lang="ru-RU"/>
        </a:p>
      </dgm:t>
    </dgm:pt>
    <dgm:pt modelId="{ACFC6A50-8C68-4604-913D-C8F533217B34}">
      <dgm:prSet phldrT="[Текст]" custT="1"/>
      <dgm:spPr/>
      <dgm:t>
        <a:bodyPr/>
        <a:lstStyle/>
        <a:p>
          <a:r>
            <a:rPr lang="ru-RU" sz="1600" dirty="0" smtClean="0"/>
            <a:t>19</a:t>
          </a:r>
          <a:endParaRPr lang="ru-RU" sz="1600" dirty="0"/>
        </a:p>
      </dgm:t>
    </dgm:pt>
    <dgm:pt modelId="{BB4ABD1A-52EE-44B4-92D7-4A0C2E3FBA1B}" type="parTrans" cxnId="{D8C376D0-8A27-4D7A-B7CC-D1B2E007F3AE}">
      <dgm:prSet/>
      <dgm:spPr/>
      <dgm:t>
        <a:bodyPr/>
        <a:lstStyle/>
        <a:p>
          <a:endParaRPr lang="ru-RU"/>
        </a:p>
      </dgm:t>
    </dgm:pt>
    <dgm:pt modelId="{FD6F6397-C5D7-4F13-B68A-DBE12BAABEEE}" type="sibTrans" cxnId="{D8C376D0-8A27-4D7A-B7CC-D1B2E007F3AE}">
      <dgm:prSet/>
      <dgm:spPr/>
      <dgm:t>
        <a:bodyPr/>
        <a:lstStyle/>
        <a:p>
          <a:endParaRPr lang="ru-RU"/>
        </a:p>
      </dgm:t>
    </dgm:pt>
    <dgm:pt modelId="{F53DD20E-F066-40F2-A383-719C75F8E22A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2026</a:t>
          </a:r>
          <a:endParaRPr lang="ru-RU" sz="1600" dirty="0"/>
        </a:p>
      </dgm:t>
    </dgm:pt>
    <dgm:pt modelId="{D6186395-57E2-4185-B338-22A4D5F9BAD2}" type="parTrans" cxnId="{587E12C5-A991-4F23-86DB-EB2033D25994}">
      <dgm:prSet/>
      <dgm:spPr/>
      <dgm:t>
        <a:bodyPr/>
        <a:lstStyle/>
        <a:p>
          <a:endParaRPr lang="ru-RU"/>
        </a:p>
      </dgm:t>
    </dgm:pt>
    <dgm:pt modelId="{46C4BB71-E32C-41BE-A982-A325A7D169FB}" type="sibTrans" cxnId="{587E12C5-A991-4F23-86DB-EB2033D25994}">
      <dgm:prSet/>
      <dgm:spPr/>
      <dgm:t>
        <a:bodyPr/>
        <a:lstStyle/>
        <a:p>
          <a:endParaRPr lang="ru-RU"/>
        </a:p>
      </dgm:t>
    </dgm:pt>
    <dgm:pt modelId="{860E0EEA-8E0D-4FF2-A4F2-FBD343754FF2}">
      <dgm:prSet phldrT="[Текст]" custT="1"/>
      <dgm:spPr/>
      <dgm:t>
        <a:bodyPr/>
        <a:lstStyle/>
        <a:p>
          <a:r>
            <a:rPr lang="ru-RU" sz="1600" dirty="0" smtClean="0"/>
            <a:t>1 770,2</a:t>
          </a:r>
          <a:endParaRPr lang="ru-RU" sz="1600" dirty="0"/>
        </a:p>
      </dgm:t>
    </dgm:pt>
    <dgm:pt modelId="{1C86135B-3674-4F5B-83DB-1E2C1B52638A}" type="parTrans" cxnId="{8A1337C8-C1A2-427C-BA97-AB5B9ADFBF0B}">
      <dgm:prSet/>
      <dgm:spPr/>
      <dgm:t>
        <a:bodyPr/>
        <a:lstStyle/>
        <a:p>
          <a:endParaRPr lang="ru-RU"/>
        </a:p>
      </dgm:t>
    </dgm:pt>
    <dgm:pt modelId="{E6AD1C51-A1FE-4196-A13E-93A2815B1A96}" type="sibTrans" cxnId="{8A1337C8-C1A2-427C-BA97-AB5B9ADFBF0B}">
      <dgm:prSet/>
      <dgm:spPr/>
      <dgm:t>
        <a:bodyPr/>
        <a:lstStyle/>
        <a:p>
          <a:endParaRPr lang="ru-RU"/>
        </a:p>
      </dgm:t>
    </dgm:pt>
    <dgm:pt modelId="{A0008A5E-4188-44BF-8D0D-BAE02C624E1C}">
      <dgm:prSet phldrT="[Текст]" custT="1"/>
      <dgm:spPr/>
      <dgm:t>
        <a:bodyPr/>
        <a:lstStyle/>
        <a:p>
          <a:r>
            <a:rPr lang="ru-RU" sz="1600" dirty="0" smtClean="0"/>
            <a:t>19</a:t>
          </a:r>
          <a:endParaRPr lang="ru-RU" sz="1600" dirty="0"/>
        </a:p>
      </dgm:t>
    </dgm:pt>
    <dgm:pt modelId="{9CC38DA0-13CC-4BAB-9535-270942EB8BE9}" type="parTrans" cxnId="{9D8CCCC9-6DEB-4166-8143-C672FAC5ECB0}">
      <dgm:prSet/>
      <dgm:spPr/>
      <dgm:t>
        <a:bodyPr/>
        <a:lstStyle/>
        <a:p>
          <a:endParaRPr lang="ru-RU"/>
        </a:p>
      </dgm:t>
    </dgm:pt>
    <dgm:pt modelId="{BDA9FF1F-5749-477C-9ECE-B7199DC00168}" type="sibTrans" cxnId="{9D8CCCC9-6DEB-4166-8143-C672FAC5ECB0}">
      <dgm:prSet/>
      <dgm:spPr/>
      <dgm:t>
        <a:bodyPr/>
        <a:lstStyle/>
        <a:p>
          <a:endParaRPr lang="ru-RU"/>
        </a:p>
      </dgm:t>
    </dgm:pt>
    <dgm:pt modelId="{032D48DE-FCE1-4E08-AC99-64BADE81F354}" type="pres">
      <dgm:prSet presAssocID="{64FE63BE-5522-460A-A67F-1E2AEB246F9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D48B23-7B73-45A7-8BD1-F81F05364AE1}" type="pres">
      <dgm:prSet presAssocID="{EBB4B328-846F-4141-9919-A18D887B4BAE}" presName="composite" presStyleCnt="0"/>
      <dgm:spPr/>
    </dgm:pt>
    <dgm:pt modelId="{487331B4-49D0-472B-80AC-2A9E480E07B9}" type="pres">
      <dgm:prSet presAssocID="{EBB4B328-846F-4141-9919-A18D887B4BAE}" presName="parTx" presStyleLbl="alignNode1" presStyleIdx="0" presStyleCnt="3" custLinFactNeighborX="-94194" custLinFactNeighborY="-6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6CD8AB-68D1-4FB0-9101-B5C9104C8EE4}" type="pres">
      <dgm:prSet presAssocID="{EBB4B328-846F-4141-9919-A18D887B4BAE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7A9970-1513-49A9-AEBE-4A13D2A84E04}" type="pres">
      <dgm:prSet presAssocID="{03E705FD-90F3-480F-8FE6-9D02BB7402F7}" presName="space" presStyleCnt="0"/>
      <dgm:spPr/>
    </dgm:pt>
    <dgm:pt modelId="{F1AB5A54-1177-4DEF-A044-188A7587E2EC}" type="pres">
      <dgm:prSet presAssocID="{C0734535-F3AC-4941-B00A-DDAA7864C0C2}" presName="composite" presStyleCnt="0"/>
      <dgm:spPr/>
    </dgm:pt>
    <dgm:pt modelId="{D4948199-0640-4C27-BFA5-01FB7B6B9A24}" type="pres">
      <dgm:prSet presAssocID="{C0734535-F3AC-4941-B00A-DDAA7864C0C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D5E680-7192-43CE-9A93-76E67561416C}" type="pres">
      <dgm:prSet presAssocID="{C0734535-F3AC-4941-B00A-DDAA7864C0C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C2EC6-3AEE-45EE-81B9-9CB0796C4557}" type="pres">
      <dgm:prSet presAssocID="{795FEF0D-6AC1-45FD-80B9-D25941B80747}" presName="space" presStyleCnt="0"/>
      <dgm:spPr/>
    </dgm:pt>
    <dgm:pt modelId="{678534D6-518D-4BCA-9C00-CC8A536959D0}" type="pres">
      <dgm:prSet presAssocID="{F53DD20E-F066-40F2-A383-719C75F8E22A}" presName="composite" presStyleCnt="0"/>
      <dgm:spPr/>
    </dgm:pt>
    <dgm:pt modelId="{D27BBFF0-015C-41EA-9C75-6FCA751B3A6D}" type="pres">
      <dgm:prSet presAssocID="{F53DD20E-F066-40F2-A383-719C75F8E22A}" presName="parTx" presStyleLbl="alignNode1" presStyleIdx="2" presStyleCnt="3" custLinFactNeighborX="3920" custLinFactNeighborY="-92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E35573-50C3-43DB-ADE9-539B2246DAD3}" type="pres">
      <dgm:prSet presAssocID="{F53DD20E-F066-40F2-A383-719C75F8E22A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8CCCC9-6DEB-4166-8143-C672FAC5ECB0}" srcId="{F53DD20E-F066-40F2-A383-719C75F8E22A}" destId="{A0008A5E-4188-44BF-8D0D-BAE02C624E1C}" srcOrd="1" destOrd="0" parTransId="{9CC38DA0-13CC-4BAB-9535-270942EB8BE9}" sibTransId="{BDA9FF1F-5749-477C-9ECE-B7199DC00168}"/>
    <dgm:cxn modelId="{B255876C-B93B-4B5D-8423-7EA587F1C499}" srcId="{64FE63BE-5522-460A-A67F-1E2AEB246F91}" destId="{EBB4B328-846F-4141-9919-A18D887B4BAE}" srcOrd="0" destOrd="0" parTransId="{BCFAD1AA-542C-4F33-A88C-1EE71147A08A}" sibTransId="{03E705FD-90F3-480F-8FE6-9D02BB7402F7}"/>
    <dgm:cxn modelId="{587E12C5-A991-4F23-86DB-EB2033D25994}" srcId="{64FE63BE-5522-460A-A67F-1E2AEB246F91}" destId="{F53DD20E-F066-40F2-A383-719C75F8E22A}" srcOrd="2" destOrd="0" parTransId="{D6186395-57E2-4185-B338-22A4D5F9BAD2}" sibTransId="{46C4BB71-E32C-41BE-A982-A325A7D169FB}"/>
    <dgm:cxn modelId="{9FFF8E43-24FE-4C0B-8FAA-DE6B82F036B5}" srcId="{64FE63BE-5522-460A-A67F-1E2AEB246F91}" destId="{C0734535-F3AC-4941-B00A-DDAA7864C0C2}" srcOrd="1" destOrd="0" parTransId="{C0FC7062-6B71-422F-8168-9423208803CB}" sibTransId="{795FEF0D-6AC1-45FD-80B9-D25941B80747}"/>
    <dgm:cxn modelId="{2383A026-2DAE-4D79-8E61-846143843CC2}" type="presOf" srcId="{232432C6-FEFA-44E3-9F87-D7363E4E07FB}" destId="{58D5E680-7192-43CE-9A93-76E67561416C}" srcOrd="0" destOrd="0" presId="urn:microsoft.com/office/officeart/2005/8/layout/hList1"/>
    <dgm:cxn modelId="{BF58A201-B288-4B6B-8D54-B5C30CCC2F0F}" type="presOf" srcId="{EBB4B328-846F-4141-9919-A18D887B4BAE}" destId="{487331B4-49D0-472B-80AC-2A9E480E07B9}" srcOrd="0" destOrd="0" presId="urn:microsoft.com/office/officeart/2005/8/layout/hList1"/>
    <dgm:cxn modelId="{8A1337C8-C1A2-427C-BA97-AB5B9ADFBF0B}" srcId="{F53DD20E-F066-40F2-A383-719C75F8E22A}" destId="{860E0EEA-8E0D-4FF2-A4F2-FBD343754FF2}" srcOrd="0" destOrd="0" parTransId="{1C86135B-3674-4F5B-83DB-1E2C1B52638A}" sibTransId="{E6AD1C51-A1FE-4196-A13E-93A2815B1A96}"/>
    <dgm:cxn modelId="{BABD1435-020F-4F2B-A64B-5B08E38BD3D9}" type="presOf" srcId="{1A18FB28-8AB4-49AC-A638-80AA2B057593}" destId="{D86CD8AB-68D1-4FB0-9101-B5C9104C8EE4}" srcOrd="0" destOrd="0" presId="urn:microsoft.com/office/officeart/2005/8/layout/hList1"/>
    <dgm:cxn modelId="{11167B5B-AA4B-4930-8A14-3F439F1A9F2A}" type="presOf" srcId="{FCB9402C-F9A3-4C88-8570-784502B733E5}" destId="{D86CD8AB-68D1-4FB0-9101-B5C9104C8EE4}" srcOrd="0" destOrd="1" presId="urn:microsoft.com/office/officeart/2005/8/layout/hList1"/>
    <dgm:cxn modelId="{D8C376D0-8A27-4D7A-B7CC-D1B2E007F3AE}" srcId="{C0734535-F3AC-4941-B00A-DDAA7864C0C2}" destId="{ACFC6A50-8C68-4604-913D-C8F533217B34}" srcOrd="1" destOrd="0" parTransId="{BB4ABD1A-52EE-44B4-92D7-4A0C2E3FBA1B}" sibTransId="{FD6F6397-C5D7-4F13-B68A-DBE12BAABEEE}"/>
    <dgm:cxn modelId="{954BDE3D-A6CF-469D-A3CF-7721877D7568}" type="presOf" srcId="{64FE63BE-5522-460A-A67F-1E2AEB246F91}" destId="{032D48DE-FCE1-4E08-AC99-64BADE81F354}" srcOrd="0" destOrd="0" presId="urn:microsoft.com/office/officeart/2005/8/layout/hList1"/>
    <dgm:cxn modelId="{4718008F-04CE-4BA8-8E62-A33CA5CC3F5E}" type="presOf" srcId="{A0008A5E-4188-44BF-8D0D-BAE02C624E1C}" destId="{1EE35573-50C3-43DB-ADE9-539B2246DAD3}" srcOrd="0" destOrd="1" presId="urn:microsoft.com/office/officeart/2005/8/layout/hList1"/>
    <dgm:cxn modelId="{E0A3FF4E-13C9-4278-AFC6-A67C0355CF09}" type="presOf" srcId="{ACFC6A50-8C68-4604-913D-C8F533217B34}" destId="{58D5E680-7192-43CE-9A93-76E67561416C}" srcOrd="0" destOrd="1" presId="urn:microsoft.com/office/officeart/2005/8/layout/hList1"/>
    <dgm:cxn modelId="{28ABB873-B873-4A84-B697-2CD6DBCDE0A8}" type="presOf" srcId="{C0734535-F3AC-4941-B00A-DDAA7864C0C2}" destId="{D4948199-0640-4C27-BFA5-01FB7B6B9A24}" srcOrd="0" destOrd="0" presId="urn:microsoft.com/office/officeart/2005/8/layout/hList1"/>
    <dgm:cxn modelId="{FD2024BB-6BF1-4768-9ED4-4764BD5419E8}" type="presOf" srcId="{860E0EEA-8E0D-4FF2-A4F2-FBD343754FF2}" destId="{1EE35573-50C3-43DB-ADE9-539B2246DAD3}" srcOrd="0" destOrd="0" presId="urn:microsoft.com/office/officeart/2005/8/layout/hList1"/>
    <dgm:cxn modelId="{A7CAE043-07BA-4519-AA7B-2F0E19D69D15}" srcId="{C0734535-F3AC-4941-B00A-DDAA7864C0C2}" destId="{232432C6-FEFA-44E3-9F87-D7363E4E07FB}" srcOrd="0" destOrd="0" parTransId="{1797FB0E-BAA8-4575-A7E0-3ED56A1F81B1}" sibTransId="{0EB49C90-01AF-488D-A433-D6CE43E98708}"/>
    <dgm:cxn modelId="{B0DB3AD4-E17D-48E3-BD77-3C1256390388}" srcId="{EBB4B328-846F-4141-9919-A18D887B4BAE}" destId="{FCB9402C-F9A3-4C88-8570-784502B733E5}" srcOrd="1" destOrd="0" parTransId="{E82DEAF1-FB87-42CD-A09C-84748CA251DF}" sibTransId="{BAE0B53E-FF48-408E-9682-0E6C2BD449C3}"/>
    <dgm:cxn modelId="{D8DA8681-FA4E-4CE2-A1FD-D175906030F6}" type="presOf" srcId="{F53DD20E-F066-40F2-A383-719C75F8E22A}" destId="{D27BBFF0-015C-41EA-9C75-6FCA751B3A6D}" srcOrd="0" destOrd="0" presId="urn:microsoft.com/office/officeart/2005/8/layout/hList1"/>
    <dgm:cxn modelId="{E544502A-BC2D-4209-A07C-7EA0A5391251}" srcId="{EBB4B328-846F-4141-9919-A18D887B4BAE}" destId="{1A18FB28-8AB4-49AC-A638-80AA2B057593}" srcOrd="0" destOrd="0" parTransId="{D4FC4A8A-5FA2-473C-AF0B-B5F628192800}" sibTransId="{9E36B17B-E037-4AF4-B47F-43C32F557C12}"/>
    <dgm:cxn modelId="{79524853-5234-4823-BE31-DBEEAD35127C}" type="presParOf" srcId="{032D48DE-FCE1-4E08-AC99-64BADE81F354}" destId="{F6D48B23-7B73-45A7-8BD1-F81F05364AE1}" srcOrd="0" destOrd="0" presId="urn:microsoft.com/office/officeart/2005/8/layout/hList1"/>
    <dgm:cxn modelId="{201D4385-EAA8-4CBE-875F-B639E957E0E0}" type="presParOf" srcId="{F6D48B23-7B73-45A7-8BD1-F81F05364AE1}" destId="{487331B4-49D0-472B-80AC-2A9E480E07B9}" srcOrd="0" destOrd="0" presId="urn:microsoft.com/office/officeart/2005/8/layout/hList1"/>
    <dgm:cxn modelId="{FA846894-C87E-4D1D-880B-92F9B80BBAD3}" type="presParOf" srcId="{F6D48B23-7B73-45A7-8BD1-F81F05364AE1}" destId="{D86CD8AB-68D1-4FB0-9101-B5C9104C8EE4}" srcOrd="1" destOrd="0" presId="urn:microsoft.com/office/officeart/2005/8/layout/hList1"/>
    <dgm:cxn modelId="{17696CEA-FEE5-412D-A5C7-F2114D3E71A2}" type="presParOf" srcId="{032D48DE-FCE1-4E08-AC99-64BADE81F354}" destId="{B47A9970-1513-49A9-AEBE-4A13D2A84E04}" srcOrd="1" destOrd="0" presId="urn:microsoft.com/office/officeart/2005/8/layout/hList1"/>
    <dgm:cxn modelId="{D7CC8F35-C5FF-4285-A2E3-C51DC4AF1898}" type="presParOf" srcId="{032D48DE-FCE1-4E08-AC99-64BADE81F354}" destId="{F1AB5A54-1177-4DEF-A044-188A7587E2EC}" srcOrd="2" destOrd="0" presId="urn:microsoft.com/office/officeart/2005/8/layout/hList1"/>
    <dgm:cxn modelId="{48820212-D45D-45D9-B3F6-6ADBDD2EF3FE}" type="presParOf" srcId="{F1AB5A54-1177-4DEF-A044-188A7587E2EC}" destId="{D4948199-0640-4C27-BFA5-01FB7B6B9A24}" srcOrd="0" destOrd="0" presId="urn:microsoft.com/office/officeart/2005/8/layout/hList1"/>
    <dgm:cxn modelId="{0C476216-3936-4F76-9A01-90B205A059BC}" type="presParOf" srcId="{F1AB5A54-1177-4DEF-A044-188A7587E2EC}" destId="{58D5E680-7192-43CE-9A93-76E67561416C}" srcOrd="1" destOrd="0" presId="urn:microsoft.com/office/officeart/2005/8/layout/hList1"/>
    <dgm:cxn modelId="{CB485FFD-C934-4A5B-8CAC-C01377D8604E}" type="presParOf" srcId="{032D48DE-FCE1-4E08-AC99-64BADE81F354}" destId="{512C2EC6-3AEE-45EE-81B9-9CB0796C4557}" srcOrd="3" destOrd="0" presId="urn:microsoft.com/office/officeart/2005/8/layout/hList1"/>
    <dgm:cxn modelId="{A77B834B-EAAA-4841-8940-19F2508E7D4F}" type="presParOf" srcId="{032D48DE-FCE1-4E08-AC99-64BADE81F354}" destId="{678534D6-518D-4BCA-9C00-CC8A536959D0}" srcOrd="4" destOrd="0" presId="urn:microsoft.com/office/officeart/2005/8/layout/hList1"/>
    <dgm:cxn modelId="{D637B4DC-484B-466B-9E8E-41505D5019B5}" type="presParOf" srcId="{678534D6-518D-4BCA-9C00-CC8A536959D0}" destId="{D27BBFF0-015C-41EA-9C75-6FCA751B3A6D}" srcOrd="0" destOrd="0" presId="urn:microsoft.com/office/officeart/2005/8/layout/hList1"/>
    <dgm:cxn modelId="{A83A3568-788B-495A-B62B-48C01B88C04B}" type="presParOf" srcId="{678534D6-518D-4BCA-9C00-CC8A536959D0}" destId="{1EE35573-50C3-43DB-ADE9-539B2246DAD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4FE63BE-5522-460A-A67F-1E2AEB246F91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BB4B328-846F-4141-9919-A18D887B4BAE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2024</a:t>
          </a:r>
          <a:endParaRPr lang="ru-RU" sz="1600" dirty="0"/>
        </a:p>
      </dgm:t>
    </dgm:pt>
    <dgm:pt modelId="{BCFAD1AA-542C-4F33-A88C-1EE71147A08A}" type="parTrans" cxnId="{B255876C-B93B-4B5D-8423-7EA587F1C499}">
      <dgm:prSet/>
      <dgm:spPr/>
      <dgm:t>
        <a:bodyPr/>
        <a:lstStyle/>
        <a:p>
          <a:endParaRPr lang="ru-RU"/>
        </a:p>
      </dgm:t>
    </dgm:pt>
    <dgm:pt modelId="{03E705FD-90F3-480F-8FE6-9D02BB7402F7}" type="sibTrans" cxnId="{B255876C-B93B-4B5D-8423-7EA587F1C499}">
      <dgm:prSet/>
      <dgm:spPr/>
      <dgm:t>
        <a:bodyPr/>
        <a:lstStyle/>
        <a:p>
          <a:endParaRPr lang="ru-RU"/>
        </a:p>
      </dgm:t>
    </dgm:pt>
    <dgm:pt modelId="{1A18FB28-8AB4-49AC-A638-80AA2B057593}">
      <dgm:prSet phldrT="[Текст]" custT="1"/>
      <dgm:spPr/>
      <dgm:t>
        <a:bodyPr/>
        <a:lstStyle/>
        <a:p>
          <a:pPr algn="l"/>
          <a:r>
            <a:rPr lang="ru-RU" sz="1600" b="0" dirty="0" smtClean="0"/>
            <a:t>173,6</a:t>
          </a:r>
          <a:endParaRPr lang="ru-RU" sz="1600" b="0" dirty="0"/>
        </a:p>
      </dgm:t>
    </dgm:pt>
    <dgm:pt modelId="{D4FC4A8A-5FA2-473C-AF0B-B5F628192800}" type="parTrans" cxnId="{E544502A-BC2D-4209-A07C-7EA0A5391251}">
      <dgm:prSet/>
      <dgm:spPr/>
      <dgm:t>
        <a:bodyPr/>
        <a:lstStyle/>
        <a:p>
          <a:endParaRPr lang="ru-RU"/>
        </a:p>
      </dgm:t>
    </dgm:pt>
    <dgm:pt modelId="{9E36B17B-E037-4AF4-B47F-43C32F557C12}" type="sibTrans" cxnId="{E544502A-BC2D-4209-A07C-7EA0A5391251}">
      <dgm:prSet/>
      <dgm:spPr/>
      <dgm:t>
        <a:bodyPr/>
        <a:lstStyle/>
        <a:p>
          <a:endParaRPr lang="ru-RU"/>
        </a:p>
      </dgm:t>
    </dgm:pt>
    <dgm:pt modelId="{FCB9402C-F9A3-4C88-8570-784502B733E5}">
      <dgm:prSet phldrT="[Текст]" custT="1"/>
      <dgm:spPr/>
      <dgm:t>
        <a:bodyPr/>
        <a:lstStyle/>
        <a:p>
          <a:pPr algn="l"/>
          <a:r>
            <a:rPr lang="ru-RU" sz="1600" b="0" dirty="0" smtClean="0"/>
            <a:t>2</a:t>
          </a:r>
          <a:endParaRPr lang="ru-RU" sz="1600" b="0" dirty="0"/>
        </a:p>
      </dgm:t>
    </dgm:pt>
    <dgm:pt modelId="{E82DEAF1-FB87-42CD-A09C-84748CA251DF}" type="parTrans" cxnId="{B0DB3AD4-E17D-48E3-BD77-3C1256390388}">
      <dgm:prSet/>
      <dgm:spPr/>
      <dgm:t>
        <a:bodyPr/>
        <a:lstStyle/>
        <a:p>
          <a:endParaRPr lang="ru-RU"/>
        </a:p>
      </dgm:t>
    </dgm:pt>
    <dgm:pt modelId="{BAE0B53E-FF48-408E-9682-0E6C2BD449C3}" type="sibTrans" cxnId="{B0DB3AD4-E17D-48E3-BD77-3C1256390388}">
      <dgm:prSet/>
      <dgm:spPr/>
      <dgm:t>
        <a:bodyPr/>
        <a:lstStyle/>
        <a:p>
          <a:endParaRPr lang="ru-RU"/>
        </a:p>
      </dgm:t>
    </dgm:pt>
    <dgm:pt modelId="{C0734535-F3AC-4941-B00A-DDAA7864C0C2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2025</a:t>
          </a:r>
          <a:endParaRPr lang="ru-RU" sz="1600" dirty="0"/>
        </a:p>
      </dgm:t>
    </dgm:pt>
    <dgm:pt modelId="{C0FC7062-6B71-422F-8168-9423208803CB}" type="parTrans" cxnId="{9FFF8E43-24FE-4C0B-8FAA-DE6B82F036B5}">
      <dgm:prSet/>
      <dgm:spPr/>
      <dgm:t>
        <a:bodyPr/>
        <a:lstStyle/>
        <a:p>
          <a:endParaRPr lang="ru-RU"/>
        </a:p>
      </dgm:t>
    </dgm:pt>
    <dgm:pt modelId="{795FEF0D-6AC1-45FD-80B9-D25941B80747}" type="sibTrans" cxnId="{9FFF8E43-24FE-4C0B-8FAA-DE6B82F036B5}">
      <dgm:prSet/>
      <dgm:spPr/>
      <dgm:t>
        <a:bodyPr/>
        <a:lstStyle/>
        <a:p>
          <a:endParaRPr lang="ru-RU"/>
        </a:p>
      </dgm:t>
    </dgm:pt>
    <dgm:pt modelId="{232432C6-FEFA-44E3-9F87-D7363E4E07FB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0</a:t>
          </a:r>
          <a:endParaRPr lang="ru-RU" sz="1600" b="1" dirty="0">
            <a:solidFill>
              <a:schemeClr val="bg1"/>
            </a:solidFill>
          </a:endParaRPr>
        </a:p>
      </dgm:t>
    </dgm:pt>
    <dgm:pt modelId="{1797FB0E-BAA8-4575-A7E0-3ED56A1F81B1}" type="parTrans" cxnId="{A7CAE043-07BA-4519-AA7B-2F0E19D69D15}">
      <dgm:prSet/>
      <dgm:spPr/>
      <dgm:t>
        <a:bodyPr/>
        <a:lstStyle/>
        <a:p>
          <a:endParaRPr lang="ru-RU"/>
        </a:p>
      </dgm:t>
    </dgm:pt>
    <dgm:pt modelId="{0EB49C90-01AF-488D-A433-D6CE43E98708}" type="sibTrans" cxnId="{A7CAE043-07BA-4519-AA7B-2F0E19D69D15}">
      <dgm:prSet/>
      <dgm:spPr/>
      <dgm:t>
        <a:bodyPr/>
        <a:lstStyle/>
        <a:p>
          <a:endParaRPr lang="ru-RU"/>
        </a:p>
      </dgm:t>
    </dgm:pt>
    <dgm:pt modelId="{ACFC6A50-8C68-4604-913D-C8F533217B34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0</a:t>
          </a:r>
          <a:endParaRPr lang="ru-RU" sz="1600" b="1" dirty="0">
            <a:solidFill>
              <a:schemeClr val="bg1"/>
            </a:solidFill>
          </a:endParaRPr>
        </a:p>
      </dgm:t>
    </dgm:pt>
    <dgm:pt modelId="{BB4ABD1A-52EE-44B4-92D7-4A0C2E3FBA1B}" type="parTrans" cxnId="{D8C376D0-8A27-4D7A-B7CC-D1B2E007F3AE}">
      <dgm:prSet/>
      <dgm:spPr/>
      <dgm:t>
        <a:bodyPr/>
        <a:lstStyle/>
        <a:p>
          <a:endParaRPr lang="ru-RU"/>
        </a:p>
      </dgm:t>
    </dgm:pt>
    <dgm:pt modelId="{FD6F6397-C5D7-4F13-B68A-DBE12BAABEEE}" type="sibTrans" cxnId="{D8C376D0-8A27-4D7A-B7CC-D1B2E007F3AE}">
      <dgm:prSet/>
      <dgm:spPr/>
      <dgm:t>
        <a:bodyPr/>
        <a:lstStyle/>
        <a:p>
          <a:endParaRPr lang="ru-RU"/>
        </a:p>
      </dgm:t>
    </dgm:pt>
    <dgm:pt modelId="{F53DD20E-F066-40F2-A383-719C75F8E22A}">
      <dgm:prSet phldrT="[Текст]" custT="1"/>
      <dgm:spPr>
        <a:gradFill flip="none" rotWithShape="0">
          <a:gsLst>
            <a:gs pos="0">
              <a:schemeClr val="dk2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/>
            <a:t>2026</a:t>
          </a:r>
          <a:endParaRPr lang="ru-RU" sz="1600" dirty="0"/>
        </a:p>
      </dgm:t>
    </dgm:pt>
    <dgm:pt modelId="{D6186395-57E2-4185-B338-22A4D5F9BAD2}" type="parTrans" cxnId="{587E12C5-A991-4F23-86DB-EB2033D25994}">
      <dgm:prSet/>
      <dgm:spPr/>
      <dgm:t>
        <a:bodyPr/>
        <a:lstStyle/>
        <a:p>
          <a:endParaRPr lang="ru-RU"/>
        </a:p>
      </dgm:t>
    </dgm:pt>
    <dgm:pt modelId="{46C4BB71-E32C-41BE-A982-A325A7D169FB}" type="sibTrans" cxnId="{587E12C5-A991-4F23-86DB-EB2033D25994}">
      <dgm:prSet/>
      <dgm:spPr/>
      <dgm:t>
        <a:bodyPr/>
        <a:lstStyle/>
        <a:p>
          <a:endParaRPr lang="ru-RU"/>
        </a:p>
      </dgm:t>
    </dgm:pt>
    <dgm:pt modelId="{860E0EEA-8E0D-4FF2-A4F2-FBD343754FF2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1 041,6</a:t>
          </a:r>
          <a:endParaRPr lang="ru-RU" sz="1600" dirty="0">
            <a:solidFill>
              <a:schemeClr val="bg1"/>
            </a:solidFill>
          </a:endParaRPr>
        </a:p>
      </dgm:t>
    </dgm:pt>
    <dgm:pt modelId="{1C86135B-3674-4F5B-83DB-1E2C1B52638A}" type="parTrans" cxnId="{8A1337C8-C1A2-427C-BA97-AB5B9ADFBF0B}">
      <dgm:prSet/>
      <dgm:spPr/>
      <dgm:t>
        <a:bodyPr/>
        <a:lstStyle/>
        <a:p>
          <a:endParaRPr lang="ru-RU"/>
        </a:p>
      </dgm:t>
    </dgm:pt>
    <dgm:pt modelId="{E6AD1C51-A1FE-4196-A13E-93A2815B1A96}" type="sibTrans" cxnId="{8A1337C8-C1A2-427C-BA97-AB5B9ADFBF0B}">
      <dgm:prSet/>
      <dgm:spPr/>
      <dgm:t>
        <a:bodyPr/>
        <a:lstStyle/>
        <a:p>
          <a:endParaRPr lang="ru-RU"/>
        </a:p>
      </dgm:t>
    </dgm:pt>
    <dgm:pt modelId="{A0008A5E-4188-44BF-8D0D-BAE02C624E1C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12</a:t>
          </a:r>
          <a:endParaRPr lang="ru-RU" sz="1600" dirty="0">
            <a:solidFill>
              <a:schemeClr val="bg1"/>
            </a:solidFill>
          </a:endParaRPr>
        </a:p>
      </dgm:t>
    </dgm:pt>
    <dgm:pt modelId="{9CC38DA0-13CC-4BAB-9535-270942EB8BE9}" type="parTrans" cxnId="{9D8CCCC9-6DEB-4166-8143-C672FAC5ECB0}">
      <dgm:prSet/>
      <dgm:spPr/>
      <dgm:t>
        <a:bodyPr/>
        <a:lstStyle/>
        <a:p>
          <a:endParaRPr lang="ru-RU"/>
        </a:p>
      </dgm:t>
    </dgm:pt>
    <dgm:pt modelId="{BDA9FF1F-5749-477C-9ECE-B7199DC00168}" type="sibTrans" cxnId="{9D8CCCC9-6DEB-4166-8143-C672FAC5ECB0}">
      <dgm:prSet/>
      <dgm:spPr/>
      <dgm:t>
        <a:bodyPr/>
        <a:lstStyle/>
        <a:p>
          <a:endParaRPr lang="ru-RU"/>
        </a:p>
      </dgm:t>
    </dgm:pt>
    <dgm:pt modelId="{032D48DE-FCE1-4E08-AC99-64BADE81F354}" type="pres">
      <dgm:prSet presAssocID="{64FE63BE-5522-460A-A67F-1E2AEB246F9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D48B23-7B73-45A7-8BD1-F81F05364AE1}" type="pres">
      <dgm:prSet presAssocID="{EBB4B328-846F-4141-9919-A18D887B4BAE}" presName="composite" presStyleCnt="0"/>
      <dgm:spPr/>
    </dgm:pt>
    <dgm:pt modelId="{487331B4-49D0-472B-80AC-2A9E480E07B9}" type="pres">
      <dgm:prSet presAssocID="{EBB4B328-846F-4141-9919-A18D887B4BAE}" presName="parTx" presStyleLbl="alignNode1" presStyleIdx="0" presStyleCnt="3" custLinFactNeighborX="-94194" custLinFactNeighborY="-6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6CD8AB-68D1-4FB0-9101-B5C9104C8EE4}" type="pres">
      <dgm:prSet presAssocID="{EBB4B328-846F-4141-9919-A18D887B4BAE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7A9970-1513-49A9-AEBE-4A13D2A84E04}" type="pres">
      <dgm:prSet presAssocID="{03E705FD-90F3-480F-8FE6-9D02BB7402F7}" presName="space" presStyleCnt="0"/>
      <dgm:spPr/>
    </dgm:pt>
    <dgm:pt modelId="{F1AB5A54-1177-4DEF-A044-188A7587E2EC}" type="pres">
      <dgm:prSet presAssocID="{C0734535-F3AC-4941-B00A-DDAA7864C0C2}" presName="composite" presStyleCnt="0"/>
      <dgm:spPr/>
    </dgm:pt>
    <dgm:pt modelId="{D4948199-0640-4C27-BFA5-01FB7B6B9A24}" type="pres">
      <dgm:prSet presAssocID="{C0734535-F3AC-4941-B00A-DDAA7864C0C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D5E680-7192-43CE-9A93-76E67561416C}" type="pres">
      <dgm:prSet presAssocID="{C0734535-F3AC-4941-B00A-DDAA7864C0C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C2EC6-3AEE-45EE-81B9-9CB0796C4557}" type="pres">
      <dgm:prSet presAssocID="{795FEF0D-6AC1-45FD-80B9-D25941B80747}" presName="space" presStyleCnt="0"/>
      <dgm:spPr/>
    </dgm:pt>
    <dgm:pt modelId="{678534D6-518D-4BCA-9C00-CC8A536959D0}" type="pres">
      <dgm:prSet presAssocID="{F53DD20E-F066-40F2-A383-719C75F8E22A}" presName="composite" presStyleCnt="0"/>
      <dgm:spPr/>
    </dgm:pt>
    <dgm:pt modelId="{D27BBFF0-015C-41EA-9C75-6FCA751B3A6D}" type="pres">
      <dgm:prSet presAssocID="{F53DD20E-F066-40F2-A383-719C75F8E22A}" presName="parTx" presStyleLbl="alignNode1" presStyleIdx="2" presStyleCnt="3" custLinFactNeighborX="3920" custLinFactNeighborY="-92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E35573-50C3-43DB-ADE9-539B2246DAD3}" type="pres">
      <dgm:prSet presAssocID="{F53DD20E-F066-40F2-A383-719C75F8E22A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8CCCC9-6DEB-4166-8143-C672FAC5ECB0}" srcId="{F53DD20E-F066-40F2-A383-719C75F8E22A}" destId="{A0008A5E-4188-44BF-8D0D-BAE02C624E1C}" srcOrd="1" destOrd="0" parTransId="{9CC38DA0-13CC-4BAB-9535-270942EB8BE9}" sibTransId="{BDA9FF1F-5749-477C-9ECE-B7199DC00168}"/>
    <dgm:cxn modelId="{B255876C-B93B-4B5D-8423-7EA587F1C499}" srcId="{64FE63BE-5522-460A-A67F-1E2AEB246F91}" destId="{EBB4B328-846F-4141-9919-A18D887B4BAE}" srcOrd="0" destOrd="0" parTransId="{BCFAD1AA-542C-4F33-A88C-1EE71147A08A}" sibTransId="{03E705FD-90F3-480F-8FE6-9D02BB7402F7}"/>
    <dgm:cxn modelId="{587E12C5-A991-4F23-86DB-EB2033D25994}" srcId="{64FE63BE-5522-460A-A67F-1E2AEB246F91}" destId="{F53DD20E-F066-40F2-A383-719C75F8E22A}" srcOrd="2" destOrd="0" parTransId="{D6186395-57E2-4185-B338-22A4D5F9BAD2}" sibTransId="{46C4BB71-E32C-41BE-A982-A325A7D169FB}"/>
    <dgm:cxn modelId="{9FFF8E43-24FE-4C0B-8FAA-DE6B82F036B5}" srcId="{64FE63BE-5522-460A-A67F-1E2AEB246F91}" destId="{C0734535-F3AC-4941-B00A-DDAA7864C0C2}" srcOrd="1" destOrd="0" parTransId="{C0FC7062-6B71-422F-8168-9423208803CB}" sibTransId="{795FEF0D-6AC1-45FD-80B9-D25941B80747}"/>
    <dgm:cxn modelId="{112EB411-D722-4ADF-A5B3-4D40ED0DAF42}" type="presOf" srcId="{F53DD20E-F066-40F2-A383-719C75F8E22A}" destId="{D27BBFF0-015C-41EA-9C75-6FCA751B3A6D}" srcOrd="0" destOrd="0" presId="urn:microsoft.com/office/officeart/2005/8/layout/hList1"/>
    <dgm:cxn modelId="{8A1337C8-C1A2-427C-BA97-AB5B9ADFBF0B}" srcId="{F53DD20E-F066-40F2-A383-719C75F8E22A}" destId="{860E0EEA-8E0D-4FF2-A4F2-FBD343754FF2}" srcOrd="0" destOrd="0" parTransId="{1C86135B-3674-4F5B-83DB-1E2C1B52638A}" sibTransId="{E6AD1C51-A1FE-4196-A13E-93A2815B1A96}"/>
    <dgm:cxn modelId="{025E577E-8F93-4542-8C6A-7A9AE757278A}" type="presOf" srcId="{A0008A5E-4188-44BF-8D0D-BAE02C624E1C}" destId="{1EE35573-50C3-43DB-ADE9-539B2246DAD3}" srcOrd="0" destOrd="1" presId="urn:microsoft.com/office/officeart/2005/8/layout/hList1"/>
    <dgm:cxn modelId="{D8C376D0-8A27-4D7A-B7CC-D1B2E007F3AE}" srcId="{C0734535-F3AC-4941-B00A-DDAA7864C0C2}" destId="{ACFC6A50-8C68-4604-913D-C8F533217B34}" srcOrd="1" destOrd="0" parTransId="{BB4ABD1A-52EE-44B4-92D7-4A0C2E3FBA1B}" sibTransId="{FD6F6397-C5D7-4F13-B68A-DBE12BAABEEE}"/>
    <dgm:cxn modelId="{CFD7B50B-57FD-4334-8AFE-645D01B09D28}" type="presOf" srcId="{860E0EEA-8E0D-4FF2-A4F2-FBD343754FF2}" destId="{1EE35573-50C3-43DB-ADE9-539B2246DAD3}" srcOrd="0" destOrd="0" presId="urn:microsoft.com/office/officeart/2005/8/layout/hList1"/>
    <dgm:cxn modelId="{225F6CFD-F745-4F02-9492-65730DA5A2BD}" type="presOf" srcId="{C0734535-F3AC-4941-B00A-DDAA7864C0C2}" destId="{D4948199-0640-4C27-BFA5-01FB7B6B9A24}" srcOrd="0" destOrd="0" presId="urn:microsoft.com/office/officeart/2005/8/layout/hList1"/>
    <dgm:cxn modelId="{48349E97-731B-4DE2-A55F-FF0A4D78A477}" type="presOf" srcId="{1A18FB28-8AB4-49AC-A638-80AA2B057593}" destId="{D86CD8AB-68D1-4FB0-9101-B5C9104C8EE4}" srcOrd="0" destOrd="0" presId="urn:microsoft.com/office/officeart/2005/8/layout/hList1"/>
    <dgm:cxn modelId="{031DF72A-DCEA-4998-9C9B-5B2984EEBE3B}" type="presOf" srcId="{64FE63BE-5522-460A-A67F-1E2AEB246F91}" destId="{032D48DE-FCE1-4E08-AC99-64BADE81F354}" srcOrd="0" destOrd="0" presId="urn:microsoft.com/office/officeart/2005/8/layout/hList1"/>
    <dgm:cxn modelId="{877F01AD-3CE8-43E5-BDA8-9C29FE2DCAED}" type="presOf" srcId="{FCB9402C-F9A3-4C88-8570-784502B733E5}" destId="{D86CD8AB-68D1-4FB0-9101-B5C9104C8EE4}" srcOrd="0" destOrd="1" presId="urn:microsoft.com/office/officeart/2005/8/layout/hList1"/>
    <dgm:cxn modelId="{BDBEAD5F-FFC3-477D-ADF4-7770B4951151}" type="presOf" srcId="{232432C6-FEFA-44E3-9F87-D7363E4E07FB}" destId="{58D5E680-7192-43CE-9A93-76E67561416C}" srcOrd="0" destOrd="0" presId="urn:microsoft.com/office/officeart/2005/8/layout/hList1"/>
    <dgm:cxn modelId="{A7CAE043-07BA-4519-AA7B-2F0E19D69D15}" srcId="{C0734535-F3AC-4941-B00A-DDAA7864C0C2}" destId="{232432C6-FEFA-44E3-9F87-D7363E4E07FB}" srcOrd="0" destOrd="0" parTransId="{1797FB0E-BAA8-4575-A7E0-3ED56A1F81B1}" sibTransId="{0EB49C90-01AF-488D-A433-D6CE43E98708}"/>
    <dgm:cxn modelId="{B0DB3AD4-E17D-48E3-BD77-3C1256390388}" srcId="{EBB4B328-846F-4141-9919-A18D887B4BAE}" destId="{FCB9402C-F9A3-4C88-8570-784502B733E5}" srcOrd="1" destOrd="0" parTransId="{E82DEAF1-FB87-42CD-A09C-84748CA251DF}" sibTransId="{BAE0B53E-FF48-408E-9682-0E6C2BD449C3}"/>
    <dgm:cxn modelId="{A273AB62-CA53-4401-9DA5-01EF0FC289EA}" type="presOf" srcId="{EBB4B328-846F-4141-9919-A18D887B4BAE}" destId="{487331B4-49D0-472B-80AC-2A9E480E07B9}" srcOrd="0" destOrd="0" presId="urn:microsoft.com/office/officeart/2005/8/layout/hList1"/>
    <dgm:cxn modelId="{8AF6F17F-0069-448F-8170-1406E283B088}" type="presOf" srcId="{ACFC6A50-8C68-4604-913D-C8F533217B34}" destId="{58D5E680-7192-43CE-9A93-76E67561416C}" srcOrd="0" destOrd="1" presId="urn:microsoft.com/office/officeart/2005/8/layout/hList1"/>
    <dgm:cxn modelId="{E544502A-BC2D-4209-A07C-7EA0A5391251}" srcId="{EBB4B328-846F-4141-9919-A18D887B4BAE}" destId="{1A18FB28-8AB4-49AC-A638-80AA2B057593}" srcOrd="0" destOrd="0" parTransId="{D4FC4A8A-5FA2-473C-AF0B-B5F628192800}" sibTransId="{9E36B17B-E037-4AF4-B47F-43C32F557C12}"/>
    <dgm:cxn modelId="{958679C5-425F-4925-8924-478ACF436832}" type="presParOf" srcId="{032D48DE-FCE1-4E08-AC99-64BADE81F354}" destId="{F6D48B23-7B73-45A7-8BD1-F81F05364AE1}" srcOrd="0" destOrd="0" presId="urn:microsoft.com/office/officeart/2005/8/layout/hList1"/>
    <dgm:cxn modelId="{C81250E0-B388-48E0-A929-4E0BBF6EA40C}" type="presParOf" srcId="{F6D48B23-7B73-45A7-8BD1-F81F05364AE1}" destId="{487331B4-49D0-472B-80AC-2A9E480E07B9}" srcOrd="0" destOrd="0" presId="urn:microsoft.com/office/officeart/2005/8/layout/hList1"/>
    <dgm:cxn modelId="{95A715E9-6503-4922-8FFC-6837CD613B10}" type="presParOf" srcId="{F6D48B23-7B73-45A7-8BD1-F81F05364AE1}" destId="{D86CD8AB-68D1-4FB0-9101-B5C9104C8EE4}" srcOrd="1" destOrd="0" presId="urn:microsoft.com/office/officeart/2005/8/layout/hList1"/>
    <dgm:cxn modelId="{543381A2-16EC-4649-8823-895D78C04F1A}" type="presParOf" srcId="{032D48DE-FCE1-4E08-AC99-64BADE81F354}" destId="{B47A9970-1513-49A9-AEBE-4A13D2A84E04}" srcOrd="1" destOrd="0" presId="urn:microsoft.com/office/officeart/2005/8/layout/hList1"/>
    <dgm:cxn modelId="{D9A0A455-6B5E-4F7B-8F70-62BD46037BB2}" type="presParOf" srcId="{032D48DE-FCE1-4E08-AC99-64BADE81F354}" destId="{F1AB5A54-1177-4DEF-A044-188A7587E2EC}" srcOrd="2" destOrd="0" presId="urn:microsoft.com/office/officeart/2005/8/layout/hList1"/>
    <dgm:cxn modelId="{1EA96AEC-E5F3-4E01-ACAC-64F6F704ED3C}" type="presParOf" srcId="{F1AB5A54-1177-4DEF-A044-188A7587E2EC}" destId="{D4948199-0640-4C27-BFA5-01FB7B6B9A24}" srcOrd="0" destOrd="0" presId="urn:microsoft.com/office/officeart/2005/8/layout/hList1"/>
    <dgm:cxn modelId="{2A0FDD36-3045-4B15-9A28-D1FFE69E14F7}" type="presParOf" srcId="{F1AB5A54-1177-4DEF-A044-188A7587E2EC}" destId="{58D5E680-7192-43CE-9A93-76E67561416C}" srcOrd="1" destOrd="0" presId="urn:microsoft.com/office/officeart/2005/8/layout/hList1"/>
    <dgm:cxn modelId="{A8C23718-DC07-42CE-800B-D88ABE51D41B}" type="presParOf" srcId="{032D48DE-FCE1-4E08-AC99-64BADE81F354}" destId="{512C2EC6-3AEE-45EE-81B9-9CB0796C4557}" srcOrd="3" destOrd="0" presId="urn:microsoft.com/office/officeart/2005/8/layout/hList1"/>
    <dgm:cxn modelId="{F8507C30-5A8E-4D4A-9EF4-EAEA24DAFC10}" type="presParOf" srcId="{032D48DE-FCE1-4E08-AC99-64BADE81F354}" destId="{678534D6-518D-4BCA-9C00-CC8A536959D0}" srcOrd="4" destOrd="0" presId="urn:microsoft.com/office/officeart/2005/8/layout/hList1"/>
    <dgm:cxn modelId="{54B8EEE7-903E-464D-B1BE-4B7DBC94EF0D}" type="presParOf" srcId="{678534D6-518D-4BCA-9C00-CC8A536959D0}" destId="{D27BBFF0-015C-41EA-9C75-6FCA751B3A6D}" srcOrd="0" destOrd="0" presId="urn:microsoft.com/office/officeart/2005/8/layout/hList1"/>
    <dgm:cxn modelId="{C5A664AB-9CAF-4EB5-8131-A7E4C8DD0EF0}" type="presParOf" srcId="{678534D6-518D-4BCA-9C00-CC8A536959D0}" destId="{1EE35573-50C3-43DB-ADE9-539B2246DAD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0.71023</cdr:x>
      <cdr:y>0.29695</cdr:y>
    </cdr:from>
    <cdr:to>
      <cdr:x>0.74481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756144" y="927879"/>
          <a:ext cx="182880" cy="783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*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0.71517</cdr:x>
      <cdr:y>0.28859</cdr:y>
    </cdr:from>
    <cdr:to>
      <cdr:x>0.75469</cdr:x>
      <cdr:y>0.3722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782269" y="901753"/>
          <a:ext cx="209005" cy="2612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*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0.89932</cdr:x>
      <cdr:y>0.27977</cdr:y>
    </cdr:from>
    <cdr:to>
      <cdr:x>0.93884</cdr:x>
      <cdr:y>0.36338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756178" y="874176"/>
          <a:ext cx="209005" cy="2612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 dirty="0" smtClean="0"/>
            <a:t>*</a:t>
          </a:r>
          <a:endParaRPr lang="ru-RU" sz="11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0.37469</cdr:x>
      <cdr:y>0.01481</cdr:y>
    </cdr:from>
    <cdr:to>
      <cdr:x>0.37601</cdr:x>
      <cdr:y>0.82764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 flipH="1" flipV="1">
          <a:off x="4676369" y="86264"/>
          <a:ext cx="16402" cy="4735901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bg2">
              <a:lumMod val="75000"/>
            </a:schemeClr>
          </a:solidFill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0.73585</cdr:y>
    </cdr:from>
    <cdr:to>
      <cdr:x>0.37117</cdr:x>
      <cdr:y>0.73771</cdr:y>
    </cdr:to>
    <cdr:cxnSp macro="">
      <cdr:nvCxnSpPr>
        <cdr:cNvPr id="5" name="Прямая соединительная линия 4"/>
        <cdr:cNvCxnSpPr/>
      </cdr:nvCxnSpPr>
      <cdr:spPr>
        <a:xfrm xmlns:a="http://schemas.openxmlformats.org/drawingml/2006/main" flipV="1">
          <a:off x="0" y="4287328"/>
          <a:ext cx="4632386" cy="10835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bg2">
              <a:lumMod val="75000"/>
            </a:schemeClr>
          </a:solidFill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0.74502</cdr:y>
    </cdr:from>
    <cdr:to>
      <cdr:x>0.37393</cdr:x>
      <cdr:y>0.85543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0" y="4340771"/>
          <a:ext cx="4666892" cy="643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ru-RU" sz="1100" b="1" i="1" dirty="0" smtClean="0">
              <a:solidFill>
                <a:schemeClr val="tx1"/>
              </a:solidFill>
            </a:rPr>
            <a:t>* 0,1% или 150,0 тыс. рублей в структуре расходов бюджета составляют непрограммные расходы</a:t>
          </a:r>
          <a:endParaRPr lang="ru-RU" sz="1100" b="1" i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0.11476</cdr:x>
      <cdr:y>0.30394</cdr:y>
    </cdr:from>
    <cdr:to>
      <cdr:x>0.25512</cdr:x>
      <cdr:y>0.51503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1432273" y="1770851"/>
          <a:ext cx="1751753" cy="12298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dirty="0" smtClean="0"/>
            <a:t>доля программных расходов в общем объёме расходов бюджета муниципального района 99,9%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0.56694</cdr:x>
      <cdr:y>0</cdr:y>
    </cdr:from>
    <cdr:to>
      <cdr:x>0.62272</cdr:x>
      <cdr:y>0.05874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7075765" y="-1978238"/>
          <a:ext cx="696150" cy="3422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dirty="0" smtClean="0"/>
            <a:t>(8,0%)</a:t>
          </a:r>
          <a:endParaRPr lang="ru-RU" sz="1000" dirty="0"/>
        </a:p>
      </cdr:txBody>
    </cdr:sp>
  </cdr:relSizeAnchor>
  <cdr:relSizeAnchor xmlns:cdr="http://schemas.openxmlformats.org/drawingml/2006/chartDrawing">
    <cdr:from>
      <cdr:x>0.62864</cdr:x>
      <cdr:y>0.19489</cdr:y>
    </cdr:from>
    <cdr:to>
      <cdr:x>0.67156</cdr:x>
      <cdr:y>0.23715</cdr:y>
    </cdr:to>
    <cdr:sp macro="" textlink="">
      <cdr:nvSpPr>
        <cdr:cNvPr id="15" name="Прямоугольник 14"/>
        <cdr:cNvSpPr/>
      </cdr:nvSpPr>
      <cdr:spPr>
        <a:xfrm xmlns:a="http://schemas.openxmlformats.org/drawingml/2006/main">
          <a:off x="7845734" y="1135481"/>
          <a:ext cx="535724" cy="246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dirty="0" smtClean="0">
              <a:solidFill>
                <a:schemeClr val="bg1"/>
              </a:solidFill>
            </a:rPr>
            <a:t>(8,2%)</a:t>
          </a:r>
          <a:endParaRPr lang="ru-RU" sz="10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0.60448</cdr:x>
      <cdr:y>0.27103</cdr:y>
    </cdr:from>
    <cdr:to>
      <cdr:x>0.6528</cdr:x>
      <cdr:y>0.31329</cdr:y>
    </cdr:to>
    <cdr:sp macro="" textlink="">
      <cdr:nvSpPr>
        <cdr:cNvPr id="16" name="Прямоугольник 15"/>
        <cdr:cNvSpPr/>
      </cdr:nvSpPr>
      <cdr:spPr>
        <a:xfrm xmlns:a="http://schemas.openxmlformats.org/drawingml/2006/main">
          <a:off x="7544209" y="1579099"/>
          <a:ext cx="603050" cy="246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dirty="0" smtClean="0">
              <a:solidFill>
                <a:schemeClr val="bg1"/>
              </a:solidFill>
            </a:rPr>
            <a:t>(10,2%)</a:t>
          </a:r>
          <a:endParaRPr lang="ru-RU" sz="10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0.72885</cdr:x>
      <cdr:y>0.33913</cdr:y>
    </cdr:from>
    <cdr:to>
      <cdr:x>0.77177</cdr:x>
      <cdr:y>0.38139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9096404" y="1975914"/>
          <a:ext cx="535724" cy="246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dirty="0" smtClean="0">
              <a:solidFill>
                <a:schemeClr val="bg1"/>
              </a:solidFill>
            </a:rPr>
            <a:t>(1,7%)</a:t>
          </a:r>
          <a:endParaRPr lang="ru-RU" sz="10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0.53137</cdr:x>
      <cdr:y>0.43241</cdr:y>
    </cdr:from>
    <cdr:to>
      <cdr:x>0.57969</cdr:x>
      <cdr:y>0.47467</cdr:y>
    </cdr:to>
    <cdr:sp macro="" textlink="">
      <cdr:nvSpPr>
        <cdr:cNvPr id="18" name="Прямоугольник 17"/>
        <cdr:cNvSpPr/>
      </cdr:nvSpPr>
      <cdr:spPr>
        <a:xfrm xmlns:a="http://schemas.openxmlformats.org/drawingml/2006/main">
          <a:off x="6631859" y="2519379"/>
          <a:ext cx="603050" cy="246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dirty="0" smtClean="0">
              <a:solidFill>
                <a:schemeClr val="bg1"/>
              </a:solidFill>
            </a:rPr>
            <a:t>(0,02%)</a:t>
          </a:r>
          <a:endParaRPr lang="ru-RU" sz="10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0.56293</cdr:x>
      <cdr:y>0.47887</cdr:y>
    </cdr:from>
    <cdr:to>
      <cdr:x>0.60586</cdr:x>
      <cdr:y>0.52113</cdr:y>
    </cdr:to>
    <cdr:sp macro="" textlink="">
      <cdr:nvSpPr>
        <cdr:cNvPr id="19" name="Прямоугольник 18"/>
        <cdr:cNvSpPr/>
      </cdr:nvSpPr>
      <cdr:spPr>
        <a:xfrm xmlns:a="http://schemas.openxmlformats.org/drawingml/2006/main">
          <a:off x="7025738" y="2790082"/>
          <a:ext cx="535724" cy="246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dirty="0" smtClean="0">
              <a:solidFill>
                <a:schemeClr val="bg1"/>
              </a:solidFill>
            </a:rPr>
            <a:t>(0,1%)</a:t>
          </a:r>
          <a:endParaRPr lang="ru-RU" sz="10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0.59207</cdr:x>
      <cdr:y>0.54306</cdr:y>
    </cdr:from>
    <cdr:to>
      <cdr:x>0.63499</cdr:x>
      <cdr:y>0.58532</cdr:y>
    </cdr:to>
    <cdr:sp macro="" textlink="">
      <cdr:nvSpPr>
        <cdr:cNvPr id="20" name="Прямоугольник 19"/>
        <cdr:cNvSpPr/>
      </cdr:nvSpPr>
      <cdr:spPr>
        <a:xfrm xmlns:a="http://schemas.openxmlformats.org/drawingml/2006/main">
          <a:off x="7389334" y="3164070"/>
          <a:ext cx="535724" cy="246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dirty="0" smtClean="0">
              <a:solidFill>
                <a:schemeClr val="bg1"/>
              </a:solidFill>
            </a:rPr>
            <a:t>(0,2%)</a:t>
          </a:r>
          <a:endParaRPr lang="ru-RU" sz="10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0.52229</cdr:x>
      <cdr:y>0.61304</cdr:y>
    </cdr:from>
    <cdr:to>
      <cdr:x>0.5706</cdr:x>
      <cdr:y>0.6553</cdr:y>
    </cdr:to>
    <cdr:sp macro="" textlink="">
      <cdr:nvSpPr>
        <cdr:cNvPr id="21" name="Прямоугольник 20"/>
        <cdr:cNvSpPr/>
      </cdr:nvSpPr>
      <cdr:spPr>
        <a:xfrm xmlns:a="http://schemas.openxmlformats.org/drawingml/2006/main">
          <a:off x="6518422" y="3571801"/>
          <a:ext cx="603050" cy="246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dirty="0" smtClean="0">
              <a:solidFill>
                <a:schemeClr val="bg1"/>
              </a:solidFill>
            </a:rPr>
            <a:t>(0,04%)</a:t>
          </a:r>
          <a:endParaRPr lang="ru-RU" sz="10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0.67908</cdr:x>
      <cdr:y>0.68115</cdr:y>
    </cdr:from>
    <cdr:to>
      <cdr:x>0.7274</cdr:x>
      <cdr:y>0.72341</cdr:y>
    </cdr:to>
    <cdr:sp macro="" textlink="">
      <cdr:nvSpPr>
        <cdr:cNvPr id="22" name="Прямоугольник 21"/>
        <cdr:cNvSpPr/>
      </cdr:nvSpPr>
      <cdr:spPr>
        <a:xfrm xmlns:a="http://schemas.openxmlformats.org/drawingml/2006/main">
          <a:off x="8475302" y="3968616"/>
          <a:ext cx="603050" cy="246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dirty="0" smtClean="0">
              <a:solidFill>
                <a:schemeClr val="bg1"/>
              </a:solidFill>
            </a:rPr>
            <a:t>(0,04%)</a:t>
          </a:r>
          <a:endParaRPr lang="ru-RU" sz="10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0.69221</cdr:x>
      <cdr:y>0.79575</cdr:y>
    </cdr:from>
    <cdr:to>
      <cdr:x>0.73514</cdr:x>
      <cdr:y>0.83801</cdr:y>
    </cdr:to>
    <cdr:sp macro="" textlink="">
      <cdr:nvSpPr>
        <cdr:cNvPr id="23" name="Прямоугольник 22"/>
        <cdr:cNvSpPr/>
      </cdr:nvSpPr>
      <cdr:spPr>
        <a:xfrm xmlns:a="http://schemas.openxmlformats.org/drawingml/2006/main">
          <a:off x="8639204" y="4636329"/>
          <a:ext cx="535724" cy="246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00" dirty="0" smtClean="0">
              <a:solidFill>
                <a:schemeClr val="bg1"/>
              </a:solidFill>
            </a:rPr>
            <a:t>(0,1%)</a:t>
          </a:r>
          <a:endParaRPr lang="ru-RU" sz="1000" dirty="0">
            <a:solidFill>
              <a:schemeClr val="bg1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0.80235</cdr:x>
      <cdr:y>0</cdr:y>
    </cdr:from>
    <cdr:to>
      <cdr:x>1</cdr:x>
      <cdr:y>0.06433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905250" y="-3252609"/>
          <a:ext cx="962025" cy="1948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dirty="0" smtClean="0">
              <a:solidFill>
                <a:schemeClr val="bg1"/>
              </a:solidFill>
            </a:rPr>
            <a:t>тыс. рублей</a:t>
          </a:r>
          <a:endParaRPr lang="ru-RU" sz="1000" dirty="0">
            <a:solidFill>
              <a:schemeClr val="bg1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0.32382</cdr:x>
      <cdr:y>0.36982</cdr:y>
    </cdr:from>
    <cdr:to>
      <cdr:x>0.72838</cdr:x>
      <cdr:y>0.6982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64326" y="856651"/>
          <a:ext cx="1079863" cy="7606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0.26145</cdr:x>
      <cdr:y>0.2884</cdr:y>
    </cdr:from>
    <cdr:to>
      <cdr:x>0.75449</cdr:x>
      <cdr:y>0.69444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97857" y="668050"/>
          <a:ext cx="1316000" cy="9405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/>
            <a:t>2022 год (факт)</a:t>
          </a:r>
        </a:p>
        <a:p xmlns:a="http://schemas.openxmlformats.org/drawingml/2006/main"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50 283,4</a:t>
          </a:r>
        </a:p>
        <a:p xmlns:a="http://schemas.openxmlformats.org/drawingml/2006/main">
          <a:pPr algn="ctr"/>
          <a:r>
            <a:rPr lang="ru-RU" sz="1200" dirty="0" smtClean="0"/>
            <a:t>(7,5%)*</a:t>
          </a:r>
          <a:endParaRPr lang="ru-RU" sz="12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0.04299</cdr:x>
      <cdr:y>0.08629</cdr:y>
    </cdr:from>
    <cdr:to>
      <cdr:x>0.35182</cdr:x>
      <cdr:y>0.49407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7280" y="19350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0.26946</cdr:x>
      <cdr:y>0.28435</cdr:y>
    </cdr:from>
    <cdr:to>
      <cdr:x>0.68123</cdr:x>
      <cdr:y>0.66494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97841" y="637640"/>
          <a:ext cx="1219200" cy="853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0.26089</cdr:x>
      <cdr:y>0.33543</cdr:y>
    </cdr:from>
    <cdr:to>
      <cdr:x>0.73911</cdr:x>
      <cdr:y>0.76903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824379" y="776969"/>
          <a:ext cx="1511166" cy="10043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100" b="1" dirty="0" smtClean="0"/>
            <a:t>2023 год (план             на 01.07.2023) </a:t>
          </a:r>
        </a:p>
        <a:p xmlns:a="http://schemas.openxmlformats.org/drawingml/2006/main"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37 796,0 </a:t>
          </a:r>
        </a:p>
        <a:p xmlns:a="http://schemas.openxmlformats.org/drawingml/2006/main">
          <a:pPr algn="ctr"/>
          <a:r>
            <a:rPr lang="ru-RU" dirty="0" smtClean="0"/>
            <a:t>(5,4%)*</a:t>
          </a:r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C00DF-A4B4-42F0-854E-B1B7A955FD82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9CD1D5-61ED-4DB4-9899-79AB3774F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223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48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598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395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078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396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843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642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592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354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7334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141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608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3513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017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9294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8694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7179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6294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524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153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3056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957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6569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2654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6211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16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353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680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803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677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591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641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CD1D5-61ED-4DB4-9899-79AB3774FC1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186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4845-46E2-4649-BC63-6627152642A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97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4845-46E2-4649-BC63-6627152642A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028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4845-46E2-4649-BC63-6627152642A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646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4845-46E2-4649-BC63-6627152642A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556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4845-46E2-4649-BC63-6627152642A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429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4845-46E2-4649-BC63-6627152642A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4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4845-46E2-4649-BC63-6627152642A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698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4845-46E2-4649-BC63-6627152642A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187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444845-46E2-4649-BC63-6627152642A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947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4845-46E2-4649-BC63-6627152642A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738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4845-46E2-4649-BC63-6627152642A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347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4845-46E2-4649-BC63-6627152642A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617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4845-46E2-4649-BC63-6627152642A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092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4845-46E2-4649-BC63-6627152642A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663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4845-46E2-4649-BC63-6627152642A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648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4845-46E2-4649-BC63-6627152642A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66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4845-46E2-4649-BC63-6627152642A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538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44845-46E2-4649-BC63-6627152642A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B743A-4B79-435B-8429-0D435FEB8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7713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  <p:sldLayoutId id="2147484017" r:id="rId15"/>
    <p:sldLayoutId id="2147484018" r:id="rId16"/>
    <p:sldLayoutId id="214748401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4.xml"/><Relationship Id="rId3" Type="http://schemas.openxmlformats.org/officeDocument/2006/relationships/image" Target="../media/image7.png"/><Relationship Id="rId7" Type="http://schemas.openxmlformats.org/officeDocument/2006/relationships/chart" Target="../charts/chart2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Relationship Id="rId9" Type="http://schemas.openxmlformats.org/officeDocument/2006/relationships/chart" Target="../charts/char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8.xml"/><Relationship Id="rId5" Type="http://schemas.openxmlformats.org/officeDocument/2006/relationships/chart" Target="../charts/chart27.xml"/><Relationship Id="rId4" Type="http://schemas.openxmlformats.org/officeDocument/2006/relationships/chart" Target="../charts/char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5.xml"/><Relationship Id="rId5" Type="http://schemas.openxmlformats.org/officeDocument/2006/relationships/chart" Target="../charts/chart34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0.xml"/><Relationship Id="rId3" Type="http://schemas.openxmlformats.org/officeDocument/2006/relationships/image" Target="../media/image7.png"/><Relationship Id="rId7" Type="http://schemas.openxmlformats.org/officeDocument/2006/relationships/chart" Target="../charts/chart3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8.xml"/><Relationship Id="rId5" Type="http://schemas.openxmlformats.org/officeDocument/2006/relationships/chart" Target="../charts/chart37.xml"/><Relationship Id="rId4" Type="http://schemas.openxmlformats.org/officeDocument/2006/relationships/chart" Target="../charts/char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3.xml"/><Relationship Id="rId5" Type="http://schemas.openxmlformats.org/officeDocument/2006/relationships/chart" Target="../charts/chart4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package" Target="../embeddings/_________Microsoft_Word1.docx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hart" Target="../charts/chart4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6.xml"/><Relationship Id="rId5" Type="http://schemas.openxmlformats.org/officeDocument/2006/relationships/chart" Target="../charts/chart45.xml"/><Relationship Id="rId4" Type="http://schemas.openxmlformats.org/officeDocument/2006/relationships/chart" Target="../charts/chart4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7" Type="http://schemas.openxmlformats.org/officeDocument/2006/relationships/chart" Target="../charts/chart5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0.xml"/><Relationship Id="rId5" Type="http://schemas.openxmlformats.org/officeDocument/2006/relationships/chart" Target="../charts/chart49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3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6.xml"/><Relationship Id="rId5" Type="http://schemas.openxmlformats.org/officeDocument/2006/relationships/chart" Target="../charts/chart55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hart" Target="../charts/chart6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9.xml"/><Relationship Id="rId5" Type="http://schemas.openxmlformats.org/officeDocument/2006/relationships/chart" Target="../charts/chart58.xml"/><Relationship Id="rId4" Type="http://schemas.openxmlformats.org/officeDocument/2006/relationships/chart" Target="../charts/chart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3.xml"/><Relationship Id="rId5" Type="http://schemas.openxmlformats.org/officeDocument/2006/relationships/chart" Target="../charts/chart62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6.xml"/><Relationship Id="rId5" Type="http://schemas.openxmlformats.org/officeDocument/2006/relationships/chart" Target="../charts/chart65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8.xml"/><Relationship Id="rId4" Type="http://schemas.openxmlformats.org/officeDocument/2006/relationships/chart" Target="../charts/chart6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0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hart" Target="../charts/chart7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chart" Target="../charts/chart7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9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chart" Target="../charts/chart8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3.xml"/><Relationship Id="rId4" Type="http://schemas.openxmlformats.org/officeDocument/2006/relationships/image" Target="../media/image1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5.xml"/><Relationship Id="rId5" Type="http://schemas.openxmlformats.org/officeDocument/2006/relationships/image" Target="../media/image20.jpeg"/><Relationship Id="rId4" Type="http://schemas.openxmlformats.org/officeDocument/2006/relationships/chart" Target="../charts/chart8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chart" Target="../charts/chart8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2.xml"/><Relationship Id="rId3" Type="http://schemas.openxmlformats.org/officeDocument/2006/relationships/image" Target="../media/image7.png"/><Relationship Id="rId7" Type="http://schemas.openxmlformats.org/officeDocument/2006/relationships/chart" Target="../charts/chart9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0.xml"/><Relationship Id="rId5" Type="http://schemas.openxmlformats.org/officeDocument/2006/relationships/chart" Target="../charts/chart89.xml"/><Relationship Id="rId4" Type="http://schemas.openxmlformats.org/officeDocument/2006/relationships/chart" Target="../charts/chart88.xml"/><Relationship Id="rId9" Type="http://schemas.openxmlformats.org/officeDocument/2006/relationships/chart" Target="../charts/chart9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hart" Target="../charts/chart97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6.xml"/><Relationship Id="rId5" Type="http://schemas.openxmlformats.org/officeDocument/2006/relationships/chart" Target="../charts/chart95.xml"/><Relationship Id="rId4" Type="http://schemas.openxmlformats.org/officeDocument/2006/relationships/chart" Target="../charts/chart9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hart" Target="../charts/chart10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0.xml"/><Relationship Id="rId5" Type="http://schemas.openxmlformats.org/officeDocument/2006/relationships/chart" Target="../charts/chart99.xml"/><Relationship Id="rId4" Type="http://schemas.openxmlformats.org/officeDocument/2006/relationships/chart" Target="../charts/chart98.xml"/></Relationships>
</file>

<file path=ppt/slides/_rels/slide52.xml.rels><?xml version="1.0" encoding="UTF-8" standalone="yes"?>
<Relationships xmlns="http://schemas.openxmlformats.org/package/2006/relationships"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26" Type="http://schemas.openxmlformats.org/officeDocument/2006/relationships/diagramQuickStyle" Target="../diagrams/quickStyle5.xml"/><Relationship Id="rId3" Type="http://schemas.openxmlformats.org/officeDocument/2006/relationships/image" Target="../media/image7.png"/><Relationship Id="rId21" Type="http://schemas.openxmlformats.org/officeDocument/2006/relationships/diagramQuickStyle" Target="../diagrams/quickStyle4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5" Type="http://schemas.openxmlformats.org/officeDocument/2006/relationships/diagramLayout" Target="../diagrams/layout5.xml"/><Relationship Id="rId33" Type="http://schemas.microsoft.com/office/2007/relationships/diagramDrawing" Target="../diagrams/drawing6.xml"/><Relationship Id="rId2" Type="http://schemas.openxmlformats.org/officeDocument/2006/relationships/notesSlide" Target="../notesSlides/notesSlide29.xml"/><Relationship Id="rId16" Type="http://schemas.openxmlformats.org/officeDocument/2006/relationships/diagramQuickStyle" Target="../diagrams/quickStyle3.xml"/><Relationship Id="rId20" Type="http://schemas.openxmlformats.org/officeDocument/2006/relationships/diagramLayout" Target="../diagrams/layout4.xml"/><Relationship Id="rId29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24" Type="http://schemas.openxmlformats.org/officeDocument/2006/relationships/diagramData" Target="../diagrams/data5.xml"/><Relationship Id="rId32" Type="http://schemas.openxmlformats.org/officeDocument/2006/relationships/diagramColors" Target="../diagrams/colors6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23" Type="http://schemas.microsoft.com/office/2007/relationships/diagramDrawing" Target="../diagrams/drawing4.xml"/><Relationship Id="rId28" Type="http://schemas.microsoft.com/office/2007/relationships/diagramDrawing" Target="../diagrams/drawing5.xml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4.xml"/><Relationship Id="rId31" Type="http://schemas.openxmlformats.org/officeDocument/2006/relationships/diagramQuickStyle" Target="../diagrams/quickStyle6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4.xml"/><Relationship Id="rId27" Type="http://schemas.openxmlformats.org/officeDocument/2006/relationships/diagramColors" Target="../diagrams/colors5.xml"/><Relationship Id="rId30" Type="http://schemas.openxmlformats.org/officeDocument/2006/relationships/diagramLayout" Target="../diagrams/layout6.xml"/><Relationship Id="rId8" Type="http://schemas.microsoft.com/office/2007/relationships/diagramDrawing" Target="../diagrams/drawing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s://odesskij-r52.gosweb.gosuslugi.ru/deyatelnost/napravleniya-deyatelnosti/byudzhet/byudzhet-dlya-grazhdan/byudzhet-dlya-grazhdan-2024-god/" TargetMode="External"/><Relationship Id="rId4" Type="http://schemas.openxmlformats.org/officeDocument/2006/relationships/chart" Target="../charts/chart102.xml"/><Relationship Id="rId9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odesskij-r52.gosweb.gosuslugi.ru/deyatelnost/napravleniya-deyatelnosti/byudzhet/byudzhet-dlya-grazhdan/" TargetMode="External"/><Relationship Id="rId13" Type="http://schemas.openxmlformats.org/officeDocument/2006/relationships/hyperlink" Target="https://ok.ru/group/59866645790927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odesskij-r52.gosweb.gosuslugi.ru/" TargetMode="External"/><Relationship Id="rId12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.me/odess_adm" TargetMode="External"/><Relationship Id="rId11" Type="http://schemas.openxmlformats.org/officeDocument/2006/relationships/image" Target="../media/image28.jpeg"/><Relationship Id="rId5" Type="http://schemas.openxmlformats.org/officeDocument/2006/relationships/hyperlink" Target="https://vk.com/public202200399" TargetMode="External"/><Relationship Id="rId10" Type="http://schemas.openxmlformats.org/officeDocument/2006/relationships/image" Target="../media/image27.png"/><Relationship Id="rId4" Type="http://schemas.openxmlformats.org/officeDocument/2006/relationships/chart" Target="../charts/chart103.xml"/><Relationship Id="rId9" Type="http://schemas.openxmlformats.org/officeDocument/2006/relationships/image" Target="../media/image2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Relationship Id="rId9" Type="http://schemas.openxmlformats.org/officeDocument/2006/relationships/chart" Target="../charts/char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7.xml"/><Relationship Id="rId3" Type="http://schemas.openxmlformats.org/officeDocument/2006/relationships/chart" Target="../charts/chart12.xml"/><Relationship Id="rId7" Type="http://schemas.openxmlformats.org/officeDocument/2006/relationships/chart" Target="../charts/chart1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10" Type="http://schemas.openxmlformats.org/officeDocument/2006/relationships/chart" Target="../charts/chart19.xml"/><Relationship Id="rId4" Type="http://schemas.openxmlformats.org/officeDocument/2006/relationships/chart" Target="../charts/chart13.xml"/><Relationship Id="rId9" Type="http://schemas.openxmlformats.org/officeDocument/2006/relationships/chart" Target="../charts/char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0322" y="2494108"/>
            <a:ext cx="8144134" cy="1373070"/>
          </a:xfrm>
        </p:spPr>
        <p:txBody>
          <a:bodyPr/>
          <a:lstStyle/>
          <a:p>
            <a:pPr algn="l"/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dirty="0" smtClean="0"/>
              <a:t>на 2024 год и на плановый период                  2025-2026 годов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80322" y="404261"/>
            <a:ext cx="8251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Брошюра                                                                                                       к проекту бюджета Одесского муниципального района Омской области </a:t>
            </a:r>
            <a:endParaRPr lang="ru-RU" sz="3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144000" y="239179"/>
            <a:ext cx="2913357" cy="2254929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144000" y="4394039"/>
            <a:ext cx="2913356" cy="2264213"/>
          </a:xfrm>
          <a:prstGeom prst="rect">
            <a:avLst/>
          </a:prstGeom>
          <a:blipFill dpi="0"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39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МУНИЦИПАЛЬНЫЙ ДОЛГ -</a:t>
            </a:r>
            <a:r>
              <a:rPr lang="ru-RU" sz="1800" b="1" i="1" dirty="0" smtClean="0"/>
              <a:t> </a:t>
            </a:r>
            <a:r>
              <a:rPr lang="ru-RU" sz="1800" dirty="0" smtClean="0"/>
              <a:t>это </a:t>
            </a:r>
            <a:r>
              <a:rPr lang="ru-RU" sz="1800" dirty="0"/>
              <a:t>сумма задолженностей муниципального образования, в которую входят непогашенные долговые обязательства и проценты по </a:t>
            </a:r>
            <a:r>
              <a:rPr lang="ru-RU" sz="1800" dirty="0" smtClean="0"/>
              <a:t>ним</a:t>
            </a:r>
            <a:endParaRPr lang="ru-RU" sz="18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5761" y="2072771"/>
            <a:ext cx="1132114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i="1" dirty="0" smtClean="0"/>
              <a:t>муниципальный долг возникает в силу осуществления заимствований</a:t>
            </a:r>
          </a:p>
          <a:p>
            <a:endParaRPr lang="ru-RU" i="1" dirty="0" smtClean="0"/>
          </a:p>
          <a:p>
            <a:endParaRPr lang="ru-RU" i="1" dirty="0">
              <a:solidFill>
                <a:schemeClr val="bg1"/>
              </a:solidFill>
            </a:endParaRPr>
          </a:p>
          <a:p>
            <a:endParaRPr lang="ru-RU" i="1" dirty="0" smtClean="0">
              <a:solidFill>
                <a:schemeClr val="bg1"/>
              </a:solidFill>
            </a:endParaRPr>
          </a:p>
          <a:p>
            <a:endParaRPr lang="ru-RU" i="1" dirty="0" smtClean="0">
              <a:solidFill>
                <a:schemeClr val="bg1"/>
              </a:solidFill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sz="1600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i="1" dirty="0" smtClean="0"/>
              <a:t>цели заимствований</a:t>
            </a:r>
          </a:p>
          <a:p>
            <a:endParaRPr lang="ru-RU" sz="1600" i="1" dirty="0" smtClean="0"/>
          </a:p>
          <a:p>
            <a:endParaRPr lang="ru-RU" sz="1600" i="1" dirty="0" smtClean="0"/>
          </a:p>
          <a:p>
            <a:endParaRPr lang="ru-RU" sz="1600" i="1" dirty="0" smtClean="0"/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i="1" dirty="0" smtClean="0"/>
              <a:t>все заимствования подлежат учету в долговой книге </a:t>
            </a:r>
          </a:p>
          <a:p>
            <a:endParaRPr lang="ru-RU" sz="1400" i="1" dirty="0" smtClean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445623" y="2444427"/>
            <a:ext cx="8516982" cy="1626026"/>
          </a:xfrm>
          <a:prstGeom prst="round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anose="020B0604020202020204" pitchFamily="34" charset="0"/>
              <a:buNone/>
            </a:pPr>
            <a:endParaRPr lang="ru-RU" altLang="ru-RU" b="1" dirty="0" smtClean="0">
              <a:ln>
                <a:solidFill>
                  <a:srgbClr val="660033"/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ru-RU" altLang="ru-RU" sz="1500" b="1" dirty="0">
                <a:solidFill>
                  <a:schemeClr val="bg1"/>
                </a:solidFill>
                <a:latin typeface="+mj-lt"/>
              </a:rPr>
              <a:t>Одесским</a:t>
            </a:r>
            <a:r>
              <a:rPr lang="ru-RU" altLang="ru-RU" sz="1500" b="1" dirty="0" smtClean="0">
                <a:ln>
                  <a:solidFill>
                    <a:srgbClr val="660033"/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ru-RU" altLang="ru-RU" sz="1500" b="1" dirty="0">
                <a:solidFill>
                  <a:schemeClr val="bg1"/>
                </a:solidFill>
                <a:latin typeface="+mj-lt"/>
              </a:rPr>
              <a:t>муниципальным</a:t>
            </a:r>
            <a:r>
              <a:rPr lang="ru-RU" altLang="ru-RU" sz="1500" b="1" dirty="0">
                <a:ln>
                  <a:solidFill>
                    <a:srgbClr val="660033"/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ru-RU" altLang="ru-RU" sz="1500" b="1" dirty="0">
                <a:solidFill>
                  <a:schemeClr val="bg1"/>
                </a:solidFill>
                <a:latin typeface="+mj-lt"/>
              </a:rPr>
              <a:t>районом</a:t>
            </a:r>
            <a:r>
              <a:rPr lang="ru-RU" altLang="ru-RU" sz="1500" b="1" dirty="0">
                <a:ln>
                  <a:solidFill>
                    <a:srgbClr val="660033"/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ru-RU" altLang="ru-RU" sz="1500" b="1" dirty="0">
                <a:solidFill>
                  <a:schemeClr val="bg1"/>
                </a:solidFill>
                <a:latin typeface="+mj-lt"/>
              </a:rPr>
              <a:t>Омской</a:t>
            </a:r>
            <a:r>
              <a:rPr lang="ru-RU" altLang="ru-RU" sz="1500" b="1" dirty="0">
                <a:ln>
                  <a:solidFill>
                    <a:srgbClr val="660033"/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ru-RU" altLang="ru-RU" sz="1500" b="1" dirty="0">
                <a:solidFill>
                  <a:schemeClr val="bg1"/>
                </a:solidFill>
                <a:latin typeface="+mj-lt"/>
              </a:rPr>
              <a:t>области</a:t>
            </a:r>
            <a:r>
              <a:rPr lang="ru-RU" altLang="ru-RU" sz="1500" b="1" dirty="0">
                <a:ln>
                  <a:solidFill>
                    <a:srgbClr val="660033"/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ru-RU" altLang="ru-RU" sz="1500" b="1" dirty="0" smtClean="0">
                <a:solidFill>
                  <a:schemeClr val="bg1"/>
                </a:solidFill>
                <a:latin typeface="+mj-lt"/>
              </a:rPr>
              <a:t>в 2024</a:t>
            </a:r>
            <a:r>
              <a:rPr lang="ru-RU" altLang="ru-RU" sz="1500" b="1" dirty="0" smtClean="0">
                <a:ln>
                  <a:solidFill>
                    <a:srgbClr val="660033"/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ru-RU" altLang="ru-RU" sz="1500" b="1" dirty="0">
                <a:solidFill>
                  <a:schemeClr val="bg1"/>
                </a:solidFill>
                <a:latin typeface="+mj-lt"/>
              </a:rPr>
              <a:t>году</a:t>
            </a:r>
            <a:r>
              <a:rPr lang="ru-RU" altLang="ru-RU" sz="1500" b="1" dirty="0">
                <a:ln>
                  <a:solidFill>
                    <a:srgbClr val="660033"/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ru-RU" altLang="ru-RU" sz="1500" b="1" dirty="0" smtClean="0">
                <a:solidFill>
                  <a:schemeClr val="bg1"/>
                </a:solidFill>
                <a:latin typeface="+mj-lt"/>
              </a:rPr>
              <a:t>и</a:t>
            </a:r>
            <a:r>
              <a:rPr lang="ru-RU" altLang="ru-RU" sz="15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altLang="ru-RU" sz="1500" b="1" dirty="0" smtClean="0">
                <a:solidFill>
                  <a:schemeClr val="bg1"/>
                </a:solidFill>
                <a:latin typeface="+mj-lt"/>
              </a:rPr>
              <a:t>в</a:t>
            </a:r>
            <a:r>
              <a:rPr lang="ru-RU" altLang="ru-RU" sz="1500" b="1" dirty="0" smtClean="0">
                <a:ln>
                  <a:solidFill>
                    <a:srgbClr val="660033"/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ru-RU" altLang="ru-RU" sz="1500" b="1" dirty="0">
                <a:solidFill>
                  <a:schemeClr val="bg1"/>
                </a:solidFill>
                <a:latin typeface="+mj-lt"/>
              </a:rPr>
              <a:t>плановом</a:t>
            </a:r>
            <a:r>
              <a:rPr lang="ru-RU" altLang="ru-RU" sz="1500" b="1" dirty="0">
                <a:ln>
                  <a:solidFill>
                    <a:srgbClr val="660033"/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ru-RU" altLang="ru-RU" sz="1500" b="1" dirty="0">
                <a:solidFill>
                  <a:schemeClr val="bg1"/>
                </a:solidFill>
                <a:latin typeface="+mj-lt"/>
              </a:rPr>
              <a:t>периоде</a:t>
            </a:r>
            <a:r>
              <a:rPr lang="ru-RU" altLang="ru-RU" sz="1500" b="1" dirty="0">
                <a:ln>
                  <a:solidFill>
                    <a:srgbClr val="660033"/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ru-RU" altLang="ru-RU" sz="1500" b="1" dirty="0" smtClean="0">
                <a:solidFill>
                  <a:schemeClr val="bg1"/>
                </a:solidFill>
                <a:latin typeface="+mj-lt"/>
              </a:rPr>
              <a:t>2025 и</a:t>
            </a:r>
            <a:r>
              <a:rPr lang="ru-RU" altLang="ru-RU" sz="1500" b="1" dirty="0" smtClean="0">
                <a:ln>
                  <a:solidFill>
                    <a:srgbClr val="660033"/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ru-RU" altLang="ru-RU" sz="1500" b="1" dirty="0" smtClean="0">
                <a:solidFill>
                  <a:schemeClr val="bg1"/>
                </a:solidFill>
                <a:latin typeface="+mj-lt"/>
              </a:rPr>
              <a:t>2026</a:t>
            </a:r>
            <a:r>
              <a:rPr lang="ru-RU" altLang="ru-RU" sz="1500" b="1" dirty="0" smtClean="0">
                <a:ln>
                  <a:solidFill>
                    <a:srgbClr val="660033"/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ru-RU" altLang="ru-RU" sz="1500" b="1" dirty="0" smtClean="0">
                <a:solidFill>
                  <a:schemeClr val="bg1"/>
                </a:solidFill>
                <a:latin typeface="+mj-lt"/>
              </a:rPr>
              <a:t>годов:</a:t>
            </a:r>
            <a:endParaRPr lang="ru-RU" altLang="ru-RU" sz="1500" b="1" dirty="0">
              <a:solidFill>
                <a:schemeClr val="bg1"/>
              </a:solidFill>
              <a:latin typeface="+mj-lt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altLang="ru-RU" sz="1500" b="1" dirty="0">
                <a:solidFill>
                  <a:schemeClr val="bg1"/>
                </a:solidFill>
                <a:latin typeface="+mj-lt"/>
              </a:rPr>
              <a:t>внутренние заимствования-не осуществляются;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altLang="ru-RU" sz="1500" b="1" dirty="0">
                <a:solidFill>
                  <a:schemeClr val="bg1"/>
                </a:solidFill>
                <a:latin typeface="+mj-lt"/>
              </a:rPr>
              <a:t>муниципальные гарантии- не предоставляются;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altLang="ru-RU" sz="1500" b="1" dirty="0">
                <a:solidFill>
                  <a:schemeClr val="bg1"/>
                </a:solidFill>
                <a:latin typeface="+mj-lt"/>
              </a:rPr>
              <a:t>внешние заимствования – не осуществляются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445623" y="4535406"/>
            <a:ext cx="3673315" cy="914400"/>
          </a:xfrm>
          <a:prstGeom prst="round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bg1"/>
                </a:solidFill>
              </a:rPr>
              <a:t>Финансирование дефицита бюджета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53605" y="4535406"/>
            <a:ext cx="3709000" cy="914400"/>
          </a:xfrm>
          <a:prstGeom prst="round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bg1"/>
                </a:solidFill>
              </a:rPr>
              <a:t>Погашение долговых </a:t>
            </a:r>
            <a:r>
              <a:rPr lang="ru-RU" sz="1500" b="1" dirty="0" smtClean="0">
                <a:solidFill>
                  <a:schemeClr val="bg1"/>
                </a:solidFill>
              </a:rPr>
              <a:t>обязательств </a:t>
            </a:r>
            <a:endParaRPr lang="ru-RU" sz="15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445623" y="5819920"/>
            <a:ext cx="3673315" cy="398000"/>
          </a:xfrm>
          <a:prstGeom prst="round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bg1"/>
                </a:solidFill>
              </a:rPr>
              <a:t>Банковские кредиты</a:t>
            </a:r>
            <a:endParaRPr lang="ru-RU" sz="15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445622" y="6322979"/>
            <a:ext cx="3673315" cy="398000"/>
          </a:xfrm>
          <a:prstGeom prst="round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bg1"/>
                </a:solidFill>
              </a:rPr>
              <a:t>Бюджетные кредиты</a:t>
            </a:r>
            <a:endParaRPr lang="ru-RU" sz="150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253605" y="5819920"/>
            <a:ext cx="3673315" cy="398000"/>
          </a:xfrm>
          <a:prstGeom prst="round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bg1"/>
                </a:solidFill>
              </a:rPr>
              <a:t>Размещение ценных бумаг</a:t>
            </a:r>
            <a:endParaRPr lang="ru-RU" sz="1500" b="1" dirty="0">
              <a:solidFill>
                <a:schemeClr val="bg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253604" y="6336922"/>
            <a:ext cx="3673315" cy="398000"/>
          </a:xfrm>
          <a:prstGeom prst="round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chemeClr val="bg1"/>
                </a:solidFill>
              </a:rPr>
              <a:t>Предоставление гарантий</a:t>
            </a:r>
            <a:endParaRPr lang="ru-RU" sz="15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7" y="722811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40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НОРМАТИВЫ РАСПРЕДЕЛЕНИЯ НАЛОГОВ В БЮДЖЕТ ОДЕССКОГО МУНИЦИПАЛЬНОГО РАЙОНА В 2024 ГОДУ</a:t>
            </a:r>
            <a:endParaRPr lang="ru-RU" sz="2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65461" y="2263129"/>
            <a:ext cx="37708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Налогом называется обязательный</a:t>
            </a:r>
            <a:r>
              <a:rPr lang="ru-RU" sz="1400" i="1" dirty="0"/>
              <a:t>, индивидуально безвозмездный платеж, взимаемый с организаций и физических лиц </a:t>
            </a:r>
            <a:r>
              <a:rPr lang="ru-RU" sz="1400" i="1" dirty="0" smtClean="0"/>
              <a:t>в </a:t>
            </a:r>
            <a:r>
              <a:rPr lang="ru-RU" sz="1400" i="1" dirty="0"/>
              <a:t>целях финансового обеспечения деятельности государства и (или) муниципальных образований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5248" y="4605619"/>
            <a:ext cx="34137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/>
              <a:t>Распределение налогов осуществляется в соответствии с нормативами,</a:t>
            </a:r>
          </a:p>
          <a:p>
            <a:r>
              <a:rPr lang="ru-RU" sz="1400" i="1" dirty="0" smtClean="0"/>
              <a:t>установленными Бюджетным Кодексом Российской Федерации</a:t>
            </a:r>
            <a:endParaRPr lang="ru-RU" sz="1400" i="1" dirty="0"/>
          </a:p>
        </p:txBody>
      </p:sp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4092" y="670559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3936273" y="2050181"/>
            <a:ext cx="11916" cy="4807819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0" y="4100362"/>
            <a:ext cx="3948189" cy="10084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663881"/>
              </p:ext>
            </p:extLst>
          </p:nvPr>
        </p:nvGraphicFramePr>
        <p:xfrm>
          <a:off x="4462721" y="2189518"/>
          <a:ext cx="6843481" cy="426231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299371"/>
                <a:gridCol w="1248507"/>
                <a:gridCol w="1295603"/>
              </a:tblGrid>
              <a:tr h="586531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bg1"/>
                          </a:solidFill>
                        </a:rPr>
                        <a:t>Виды налогов</a:t>
                      </a:r>
                      <a:endParaRPr lang="ru-RU" sz="14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bg1"/>
                          </a:solidFill>
                        </a:rPr>
                        <a:t>Основной норматив,%</a:t>
                      </a:r>
                      <a:endParaRPr lang="ru-RU" sz="14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bg1"/>
                          </a:solidFill>
                        </a:rPr>
                        <a:t>Дополнительный норматив,%</a:t>
                      </a:r>
                      <a:endParaRPr lang="ru-RU" sz="14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86531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bg1"/>
                          </a:solidFill>
                        </a:rPr>
                        <a:t>Налог на доходы физических лиц</a:t>
                      </a:r>
                      <a:endParaRPr lang="ru-RU" sz="14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17,0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52,4450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9813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Акцизы по подакцизным товарам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0,0010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8653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8653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100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8653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Единый сельскохозяйственный налог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50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8653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Государственная пошлина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100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929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ПАРАМЕТРЫ БЮДЖЕТА ОДЕССКОГО МУНИЦИПАЛЬНОГО РАЙОНА ОМСКОЙ 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191589" y="5379148"/>
            <a:ext cx="12000411" cy="10082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0055386"/>
              </p:ext>
            </p:extLst>
          </p:nvPr>
        </p:nvGraphicFramePr>
        <p:xfrm>
          <a:off x="96646" y="2554815"/>
          <a:ext cx="2508068" cy="2118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0953093" y="3198647"/>
            <a:ext cx="1959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доходы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10744286" y="3220216"/>
            <a:ext cx="140188" cy="156755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>
            <a:off x="10718976" y="3487980"/>
            <a:ext cx="140188" cy="156755"/>
          </a:xfrm>
          <a:prstGeom prst="triangl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внобедренный треугольник 19"/>
          <p:cNvSpPr/>
          <p:nvPr/>
        </p:nvSpPr>
        <p:spPr>
          <a:xfrm>
            <a:off x="10718127" y="4082944"/>
            <a:ext cx="140188" cy="156755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>
            <a:off x="10718127" y="3764962"/>
            <a:ext cx="140188" cy="15675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10953093" y="3449902"/>
            <a:ext cx="914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расходы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953093" y="3697158"/>
            <a:ext cx="1071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дефицит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962262" y="3984456"/>
            <a:ext cx="1071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профицит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1589" y="5423176"/>
            <a:ext cx="1187849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i="1" dirty="0" smtClean="0"/>
              <a:t> * - </a:t>
            </a:r>
            <a:r>
              <a:rPr lang="ru-RU" sz="1100" i="1" dirty="0" smtClean="0"/>
              <a:t>с учетом условно утверждаемых расходов;</a:t>
            </a:r>
          </a:p>
          <a:p>
            <a:pPr algn="just"/>
            <a:endParaRPr lang="ru-RU" sz="1100" i="1" dirty="0" smtClean="0"/>
          </a:p>
          <a:p>
            <a:pPr algn="just"/>
            <a:r>
              <a:rPr lang="ru-RU" sz="1100" i="1" dirty="0" smtClean="0"/>
              <a:t>** - здесь и далее под планом понимаются параметры бюджета Одесского муниципального района в соответствии со сводной бюджетной росписью по состоянию                       на 1 июля 2023 года;</a:t>
            </a:r>
          </a:p>
          <a:p>
            <a:pPr algn="just"/>
            <a:endParaRPr lang="ru-RU" sz="1100" i="1" dirty="0" smtClean="0"/>
          </a:p>
          <a:p>
            <a:pPr algn="just"/>
            <a:r>
              <a:rPr lang="ru-RU" sz="1100" i="1" dirty="0" smtClean="0"/>
              <a:t>***- здесь и далее под планом 2024 года и прогнозом на 2025 и 2026 годы понимаются параметры областного бюджета в соответствии с проектом решения Совета Одесского муниципального района «О бюджете муниципального района на 2024 год и на плановый период 2025 и 2026 годов» </a:t>
            </a:r>
          </a:p>
          <a:p>
            <a:endParaRPr lang="ru-RU" sz="14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140189" y="2097444"/>
            <a:ext cx="1660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млн. рублей</a:t>
            </a:r>
            <a:endParaRPr lang="ru-RU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1315023"/>
              </p:ext>
            </p:extLst>
          </p:nvPr>
        </p:nvGraphicFramePr>
        <p:xfrm>
          <a:off x="-922558" y="266300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3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3165466"/>
              </p:ext>
            </p:extLst>
          </p:nvPr>
        </p:nvGraphicFramePr>
        <p:xfrm>
          <a:off x="1496528" y="2679976"/>
          <a:ext cx="39338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4" name="Диаграмма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2566813"/>
              </p:ext>
            </p:extLst>
          </p:nvPr>
        </p:nvGraphicFramePr>
        <p:xfrm>
          <a:off x="3677308" y="2679976"/>
          <a:ext cx="348108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5" name="Диаграмма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3460130"/>
              </p:ext>
            </p:extLst>
          </p:nvPr>
        </p:nvGraphicFramePr>
        <p:xfrm>
          <a:off x="5563439" y="2663003"/>
          <a:ext cx="359567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6" name="Диаграмма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6038362"/>
              </p:ext>
            </p:extLst>
          </p:nvPr>
        </p:nvGraphicFramePr>
        <p:xfrm>
          <a:off x="7766642" y="2701090"/>
          <a:ext cx="330646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69522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ДОХОДЫ БЮДЖЕТА ОДЕССКОГО МУНИЦИПАЛЬНОГО РАЙОНА ОМСКОЙ ОБЛАСТИ</a:t>
            </a:r>
            <a:endParaRPr lang="ru-RU" sz="2400" b="1" i="1" dirty="0"/>
          </a:p>
        </p:txBody>
      </p:sp>
      <p:pic>
        <p:nvPicPr>
          <p:cNvPr id="1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5780466" y="1848841"/>
            <a:ext cx="11916" cy="4807819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925477" y="6367111"/>
            <a:ext cx="44691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Ромб 19"/>
          <p:cNvSpPr/>
          <p:nvPr/>
        </p:nvSpPr>
        <p:spPr>
          <a:xfrm>
            <a:off x="6103214" y="6328610"/>
            <a:ext cx="45719" cy="67377"/>
          </a:xfrm>
          <a:prstGeom prst="diamon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964045"/>
              </p:ext>
            </p:extLst>
          </p:nvPr>
        </p:nvGraphicFramePr>
        <p:xfrm>
          <a:off x="61849" y="2011681"/>
          <a:ext cx="5635557" cy="4694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55419" y="2962795"/>
            <a:ext cx="519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</a:rPr>
              <a:t>Всего 679,3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55380" y="2962795"/>
            <a:ext cx="519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</a:rPr>
              <a:t>Всего 673,0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19745" y="3657266"/>
            <a:ext cx="519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</a:rPr>
              <a:t>Всего 493,6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97438" y="3666557"/>
            <a:ext cx="519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</a:rPr>
              <a:t>Всего 458,3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75131" y="3676183"/>
            <a:ext cx="519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</a:rPr>
              <a:t>Всего 469,5</a:t>
            </a:r>
            <a:endParaRPr lang="ru-RU" sz="900" b="1" dirty="0">
              <a:solidFill>
                <a:schemeClr val="bg1"/>
              </a:solidFill>
            </a:endParaRPr>
          </a:p>
        </p:txBody>
      </p:sp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0640863"/>
              </p:ext>
            </p:extLst>
          </p:nvPr>
        </p:nvGraphicFramePr>
        <p:xfrm>
          <a:off x="5852824" y="1984098"/>
          <a:ext cx="6250988" cy="4765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4869547"/>
              </p:ext>
            </p:extLst>
          </p:nvPr>
        </p:nvGraphicFramePr>
        <p:xfrm>
          <a:off x="5592278" y="2367284"/>
          <a:ext cx="640425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760803" y="6380500"/>
            <a:ext cx="1010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общий объём поступлений</a:t>
            </a:r>
            <a:endParaRPr lang="ru-RU" sz="900" b="1" dirty="0"/>
          </a:p>
        </p:txBody>
      </p:sp>
    </p:spTree>
    <p:extLst>
      <p:ext uri="{BB962C8B-B14F-4D97-AF65-F5344CB8AC3E}">
        <p14:creationId xmlns:p14="http://schemas.microsoft.com/office/powerpoint/2010/main" val="52528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НАЛОГОВЫЕ ДОХОДЫ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413850" y="2161975"/>
            <a:ext cx="4754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Структура налоговых доходов на 2024 год,                 (тыс. рублей)</a:t>
            </a:r>
            <a:endParaRPr lang="ru-RU" sz="1400" b="1" dirty="0"/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 flipV="1">
            <a:off x="191415" y="2518965"/>
            <a:ext cx="6007045" cy="3814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241720" y="4906585"/>
            <a:ext cx="5960217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V="1">
            <a:off x="245573" y="3156026"/>
            <a:ext cx="5956364" cy="12486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235559" y="5890644"/>
            <a:ext cx="6001402" cy="10794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V="1">
            <a:off x="241720" y="4108485"/>
            <a:ext cx="6006828" cy="6808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90265" y="2572229"/>
            <a:ext cx="25243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</a:rPr>
              <a:t>Налог на доходы физических лиц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15681" y="3167698"/>
            <a:ext cx="22529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</a:rPr>
              <a:t>Налог, взимаемый в связи с применением упрощенной системы налогообложения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15681" y="4129037"/>
            <a:ext cx="227207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</a:rPr>
              <a:t>Единый сельскохозяйственный налог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09869" y="4922176"/>
            <a:ext cx="22030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</a:rPr>
              <a:t>Налог, взимаемый в связи с применением патентной системы налогообложения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35216" y="5848625"/>
            <a:ext cx="23137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</a:rPr>
              <a:t>Государственная пошлина</a:t>
            </a:r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>
            <a:off x="235559" y="6355311"/>
            <a:ext cx="6012989" cy="27776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314422" y="6306343"/>
            <a:ext cx="20565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</a:rPr>
              <a:t>Иные налоговые доходы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352593" y="2059225"/>
            <a:ext cx="10792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2022 год </a:t>
            </a:r>
            <a:r>
              <a:rPr lang="ru-RU" sz="1200" dirty="0" smtClean="0">
                <a:solidFill>
                  <a:schemeClr val="bg1"/>
                </a:solidFill>
              </a:rPr>
              <a:t>(факт)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344133" y="1937924"/>
            <a:ext cx="107922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2023 год </a:t>
            </a:r>
            <a:r>
              <a:rPr lang="ru-RU" sz="1100" dirty="0" smtClean="0">
                <a:solidFill>
                  <a:schemeClr val="bg1"/>
                </a:solidFill>
              </a:rPr>
              <a:t>(план на 01.07.2023)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365773" y="2039259"/>
            <a:ext cx="89289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2025 год </a:t>
            </a:r>
            <a:r>
              <a:rPr lang="ru-RU" sz="1200" dirty="0" smtClean="0">
                <a:solidFill>
                  <a:schemeClr val="bg1"/>
                </a:solidFill>
              </a:rPr>
              <a:t>(прогноз)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344064" y="2056830"/>
            <a:ext cx="89289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2026 год </a:t>
            </a:r>
            <a:r>
              <a:rPr lang="ru-RU" sz="1200" dirty="0" smtClean="0">
                <a:solidFill>
                  <a:schemeClr val="bg1"/>
                </a:solidFill>
              </a:rPr>
              <a:t>(прогноз)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03182" y="2075558"/>
            <a:ext cx="1453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</a:t>
            </a:r>
            <a:r>
              <a:rPr lang="ru-RU" sz="1300" b="1" dirty="0" smtClean="0">
                <a:solidFill>
                  <a:schemeClr val="bg1"/>
                </a:solidFill>
              </a:rPr>
              <a:t>тыс. рублей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418830" y="2656557"/>
            <a:ext cx="10953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</a:rPr>
              <a:t>128 688,2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574398" y="3359217"/>
            <a:ext cx="80547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</a:rPr>
              <a:t>4 682,2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554194" y="4320119"/>
            <a:ext cx="80547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</a:rPr>
              <a:t>4 263,1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544376" y="5178167"/>
            <a:ext cx="80547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</a:rPr>
              <a:t>2 669,2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544375" y="5952265"/>
            <a:ext cx="80547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</a:rPr>
              <a:t>2 277,6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648970" y="6411293"/>
            <a:ext cx="80547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</a:rPr>
              <a:t>79,2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477812" y="2649608"/>
            <a:ext cx="10273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</a:rPr>
              <a:t>133 169,3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543881" y="3379916"/>
            <a:ext cx="7861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</a:rPr>
              <a:t>5 058,0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551880" y="4333991"/>
            <a:ext cx="80547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</a:rPr>
              <a:t>4 338,5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562142" y="5197603"/>
            <a:ext cx="80547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</a:rPr>
              <a:t>2 422,0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543368" y="5980110"/>
            <a:ext cx="80547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</a:rPr>
              <a:t>1 990,0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636513" y="6419646"/>
            <a:ext cx="80547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</a:rPr>
              <a:t>59,9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126" name="Ромб 125"/>
          <p:cNvSpPr/>
          <p:nvPr/>
        </p:nvSpPr>
        <p:spPr>
          <a:xfrm>
            <a:off x="191415" y="2795802"/>
            <a:ext cx="143801" cy="153143"/>
          </a:xfrm>
          <a:prstGeom prst="diamond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Ромб 126"/>
          <p:cNvSpPr/>
          <p:nvPr/>
        </p:nvSpPr>
        <p:spPr>
          <a:xfrm>
            <a:off x="151673" y="3448718"/>
            <a:ext cx="143801" cy="153143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TextBox 128"/>
          <p:cNvSpPr txBox="1"/>
          <p:nvPr/>
        </p:nvSpPr>
        <p:spPr>
          <a:xfrm>
            <a:off x="9659092" y="4906585"/>
            <a:ext cx="97141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/>
              <a:t>2024 год (план)                  194 535,7</a:t>
            </a:r>
            <a:endParaRPr lang="ru-RU" sz="1300" b="1" dirty="0"/>
          </a:p>
        </p:txBody>
      </p:sp>
      <p:sp>
        <p:nvSpPr>
          <p:cNvPr id="38" name="Ромб 37"/>
          <p:cNvSpPr/>
          <p:nvPr/>
        </p:nvSpPr>
        <p:spPr>
          <a:xfrm>
            <a:off x="151672" y="4246571"/>
            <a:ext cx="143801" cy="153143"/>
          </a:xfrm>
          <a:prstGeom prst="diamon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Ромб 38"/>
          <p:cNvSpPr/>
          <p:nvPr/>
        </p:nvSpPr>
        <p:spPr>
          <a:xfrm>
            <a:off x="146464" y="5037952"/>
            <a:ext cx="143801" cy="153143"/>
          </a:xfrm>
          <a:prstGeom prst="diamond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Ромб 39"/>
          <p:cNvSpPr/>
          <p:nvPr/>
        </p:nvSpPr>
        <p:spPr>
          <a:xfrm>
            <a:off x="163658" y="5961178"/>
            <a:ext cx="143801" cy="153143"/>
          </a:xfrm>
          <a:prstGeom prst="diamond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Ромб 40"/>
          <p:cNvSpPr/>
          <p:nvPr/>
        </p:nvSpPr>
        <p:spPr>
          <a:xfrm>
            <a:off x="163657" y="6518378"/>
            <a:ext cx="143801" cy="153143"/>
          </a:xfrm>
          <a:prstGeom prst="diamond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4467740" y="2639205"/>
            <a:ext cx="10273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</a:rPr>
              <a:t>154 628,8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495040" y="2617655"/>
            <a:ext cx="10273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</a:rPr>
              <a:t>162197,0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94069" y="3368153"/>
            <a:ext cx="7861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</a:rPr>
              <a:t>6 459,5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344064" y="3359136"/>
            <a:ext cx="7861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</a:rPr>
              <a:t>6 646,5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03062" y="4352211"/>
            <a:ext cx="80547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</a:rPr>
              <a:t>5 694,2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321478" y="4351073"/>
            <a:ext cx="80547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</a:rPr>
              <a:t>5 859,0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41988" y="5167541"/>
            <a:ext cx="80547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</a:rPr>
              <a:t>2 950,0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247463" y="5167541"/>
            <a:ext cx="80547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</a:rPr>
              <a:t>2 520,0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447312" y="5980110"/>
            <a:ext cx="80547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</a:rPr>
              <a:t>2 520,0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41583" y="5980110"/>
            <a:ext cx="80547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</a:rPr>
              <a:t>2 520,0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474774" y="6406370"/>
            <a:ext cx="80547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</a:rPr>
              <a:t>67,4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280249" y="6441174"/>
            <a:ext cx="80547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</a:rPr>
              <a:t>90,9</a:t>
            </a:r>
            <a:endParaRPr lang="ru-RU" sz="1300" b="1" dirty="0">
              <a:solidFill>
                <a:schemeClr val="bg1"/>
              </a:solidFill>
            </a:endParaRPr>
          </a:p>
        </p:txBody>
      </p:sp>
      <p:graphicFrame>
        <p:nvGraphicFramePr>
          <p:cNvPr id="61" name="Диаграмма 6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5311000"/>
              </p:ext>
            </p:extLst>
          </p:nvPr>
        </p:nvGraphicFramePr>
        <p:xfrm>
          <a:off x="8629613" y="3906418"/>
          <a:ext cx="3077035" cy="2704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ая выноска 2"/>
          <p:cNvSpPr/>
          <p:nvPr/>
        </p:nvSpPr>
        <p:spPr>
          <a:xfrm>
            <a:off x="7459992" y="5962454"/>
            <a:ext cx="1036098" cy="303733"/>
          </a:xfrm>
          <a:prstGeom prst="wedgeRectCallout">
            <a:avLst>
              <a:gd name="adj1" fmla="val 99523"/>
              <a:gd name="adj2" fmla="val -174704"/>
            </a:avLst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177 215,3</a:t>
            </a:r>
            <a:endParaRPr lang="ru-RU" sz="1400" dirty="0"/>
          </a:p>
        </p:txBody>
      </p:sp>
      <p:sp>
        <p:nvSpPr>
          <p:cNvPr id="62" name="Прямоугольная выноска 61"/>
          <p:cNvSpPr/>
          <p:nvPr/>
        </p:nvSpPr>
        <p:spPr>
          <a:xfrm>
            <a:off x="11098792" y="4199206"/>
            <a:ext cx="987561" cy="303733"/>
          </a:xfrm>
          <a:prstGeom prst="wedgeRectCallout">
            <a:avLst>
              <a:gd name="adj1" fmla="val -95796"/>
              <a:gd name="adj2" fmla="val -9915"/>
            </a:avLst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2 520,0</a:t>
            </a:r>
            <a:endParaRPr lang="ru-RU" sz="1400" dirty="0"/>
          </a:p>
        </p:txBody>
      </p:sp>
      <p:sp>
        <p:nvSpPr>
          <p:cNvPr id="63" name="Прямоугольная выноска 62"/>
          <p:cNvSpPr/>
          <p:nvPr/>
        </p:nvSpPr>
        <p:spPr>
          <a:xfrm>
            <a:off x="10929258" y="3429690"/>
            <a:ext cx="963870" cy="303733"/>
          </a:xfrm>
          <a:prstGeom prst="wedgeRectCallout">
            <a:avLst>
              <a:gd name="adj1" fmla="val -87484"/>
              <a:gd name="adj2" fmla="val 218250"/>
            </a:avLst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2 878,0</a:t>
            </a:r>
            <a:endParaRPr lang="ru-RU" sz="1400" dirty="0"/>
          </a:p>
        </p:txBody>
      </p:sp>
      <p:sp>
        <p:nvSpPr>
          <p:cNvPr id="64" name="Прямоугольная выноска 63"/>
          <p:cNvSpPr/>
          <p:nvPr/>
        </p:nvSpPr>
        <p:spPr>
          <a:xfrm>
            <a:off x="9791290" y="2994994"/>
            <a:ext cx="957685" cy="303733"/>
          </a:xfrm>
          <a:prstGeom prst="wedgeRectCallout">
            <a:avLst>
              <a:gd name="adj1" fmla="val 14098"/>
              <a:gd name="adj2" fmla="val 332334"/>
            </a:avLst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5 555,0</a:t>
            </a:r>
            <a:endParaRPr lang="ru-RU" sz="1400" dirty="0"/>
          </a:p>
        </p:txBody>
      </p:sp>
      <p:sp>
        <p:nvSpPr>
          <p:cNvPr id="65" name="Прямоугольная выноска 64"/>
          <p:cNvSpPr/>
          <p:nvPr/>
        </p:nvSpPr>
        <p:spPr>
          <a:xfrm>
            <a:off x="8465661" y="3358447"/>
            <a:ext cx="880121" cy="303733"/>
          </a:xfrm>
          <a:prstGeom prst="wedgeRectCallout">
            <a:avLst>
              <a:gd name="adj1" fmla="val 141467"/>
              <a:gd name="adj2" fmla="val 202405"/>
            </a:avLst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6 301,5</a:t>
            </a:r>
            <a:endParaRPr lang="ru-RU" sz="1400" dirty="0"/>
          </a:p>
        </p:txBody>
      </p:sp>
      <p:sp>
        <p:nvSpPr>
          <p:cNvPr id="66" name="Прямоугольная выноска 65"/>
          <p:cNvSpPr/>
          <p:nvPr/>
        </p:nvSpPr>
        <p:spPr>
          <a:xfrm>
            <a:off x="7798994" y="4115293"/>
            <a:ext cx="775522" cy="303733"/>
          </a:xfrm>
          <a:prstGeom prst="wedgeRectCallout">
            <a:avLst>
              <a:gd name="adj1" fmla="val 236330"/>
              <a:gd name="adj2" fmla="val -38439"/>
            </a:avLst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65,9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0667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НЕНАЛОГОВЫЕ ДОХОДЫ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2120506"/>
            <a:ext cx="4754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Структура неналоговых доходов на 2024 год,                 (тыс. рублей)</a:t>
            </a:r>
            <a:endParaRPr lang="ru-RU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9079785"/>
              </p:ext>
            </p:extLst>
          </p:nvPr>
        </p:nvGraphicFramePr>
        <p:xfrm>
          <a:off x="705302" y="2428363"/>
          <a:ext cx="2623274" cy="1902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7" name="Прямая соединительная линия 56"/>
          <p:cNvCxnSpPr/>
          <p:nvPr/>
        </p:nvCxnSpPr>
        <p:spPr>
          <a:xfrm flipV="1">
            <a:off x="4328160" y="5880671"/>
            <a:ext cx="7863840" cy="6323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577368"/>
              </p:ext>
            </p:extLst>
          </p:nvPr>
        </p:nvGraphicFramePr>
        <p:xfrm>
          <a:off x="5199016" y="2102259"/>
          <a:ext cx="6731726" cy="359886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897526"/>
                <a:gridCol w="958550"/>
                <a:gridCol w="958550"/>
                <a:gridCol w="958550"/>
                <a:gridCol w="958550"/>
              </a:tblGrid>
              <a:tr h="75765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(тыс. рублей)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471" marR="9471" marT="947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2022 год (факт)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2023 год (план на 01.07.2023)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2025 год (прогноз)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2026 год (прогноз)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ctr"/>
                </a:tc>
              </a:tr>
              <a:tr h="7576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   Доходы 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от использования имущества, находящегося в государственной и муниципальной собственности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10 007,6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9 980,5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10 593,7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10 593,7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/>
                </a:tc>
              </a:tr>
              <a:tr h="3788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   Платежи 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при пользовании природными ресурсами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58,7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50,3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50,3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/>
                </a:tc>
              </a:tr>
              <a:tr h="5682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   Доходы 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от оказания платных услуг и компенсации затрат государства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748,6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669,1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438,9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438,9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/>
                </a:tc>
              </a:tr>
              <a:tr h="5682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   Доходы 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от продажи материальных и нематериальных активов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5 791,1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2 540,4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260,0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260,0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/>
                </a:tc>
              </a:tr>
              <a:tr h="3788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   Штрафы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, санкции, возмещение ущерба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612,6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349,6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443,0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460,2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/>
                </a:tc>
              </a:tr>
              <a:tr h="189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   Прочие </a:t>
                      </a:r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неналоговые доходы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0,1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solidFill>
                            <a:schemeClr val="tx1"/>
                          </a:solidFill>
                          <a:effectLst/>
                        </a:rPr>
                        <a:t>650,0</a:t>
                      </a:r>
                      <a:endParaRPr lang="ru-RU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49783" y="5969214"/>
            <a:ext cx="7972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i="1" dirty="0" smtClean="0"/>
              <a:t>Прогнозируемые объемы налоговых и неналоговых доходов на 2024 год и на плановый период 2025 и 2026 годов определены на основании данных главных администраторов доходов о прогнозе поступлений в соответствии  с методиками прогнозирования доходов бюджета с учетом основных показателей социально-экономического развития Одесского муниципального района Омской области на 2024-2026 годы.</a:t>
            </a:r>
            <a:endParaRPr lang="ru-RU" sz="11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566284" y="4736127"/>
            <a:ext cx="14149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План</a:t>
            </a:r>
            <a:r>
              <a:rPr lang="ru-RU" sz="1400" b="1" dirty="0" smtClean="0">
                <a:solidFill>
                  <a:schemeClr val="bg1"/>
                </a:solidFill>
              </a:rPr>
              <a:t> на 2024 год 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11 821,5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3" name="Ромб 12"/>
          <p:cNvSpPr/>
          <p:nvPr/>
        </p:nvSpPr>
        <p:spPr>
          <a:xfrm>
            <a:off x="5199016" y="2997933"/>
            <a:ext cx="143801" cy="153143"/>
          </a:xfrm>
          <a:prstGeom prst="diamon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омб 13"/>
          <p:cNvSpPr/>
          <p:nvPr/>
        </p:nvSpPr>
        <p:spPr>
          <a:xfrm>
            <a:off x="5199016" y="3670185"/>
            <a:ext cx="143801" cy="153143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омб 14"/>
          <p:cNvSpPr/>
          <p:nvPr/>
        </p:nvSpPr>
        <p:spPr>
          <a:xfrm>
            <a:off x="5213850" y="4117134"/>
            <a:ext cx="143801" cy="153143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омб 15"/>
          <p:cNvSpPr/>
          <p:nvPr/>
        </p:nvSpPr>
        <p:spPr>
          <a:xfrm>
            <a:off x="5229372" y="4685653"/>
            <a:ext cx="143801" cy="153143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омб 16"/>
          <p:cNvSpPr/>
          <p:nvPr/>
        </p:nvSpPr>
        <p:spPr>
          <a:xfrm>
            <a:off x="5199016" y="5240251"/>
            <a:ext cx="143801" cy="153143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2197322"/>
              </p:ext>
            </p:extLst>
          </p:nvPr>
        </p:nvGraphicFramePr>
        <p:xfrm>
          <a:off x="35293" y="381789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Прямоугольная выноска 4"/>
          <p:cNvSpPr/>
          <p:nvPr/>
        </p:nvSpPr>
        <p:spPr>
          <a:xfrm>
            <a:off x="548859" y="3438748"/>
            <a:ext cx="877900" cy="308008"/>
          </a:xfrm>
          <a:prstGeom prst="wedgeRectCallout">
            <a:avLst>
              <a:gd name="adj1" fmla="val 77884"/>
              <a:gd name="adj2" fmla="val 162500"/>
            </a:avLst>
          </a:prstGeom>
          <a:noFill/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</a:rPr>
              <a:t>438,9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1511740" y="3048733"/>
            <a:ext cx="877900" cy="308008"/>
          </a:xfrm>
          <a:prstGeom prst="wedgeRectCallout">
            <a:avLst>
              <a:gd name="adj1" fmla="val -2153"/>
              <a:gd name="adj2" fmla="val 259375"/>
            </a:avLst>
          </a:prstGeom>
          <a:noFill/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</a:rPr>
              <a:t>260,0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4049027" y="4347411"/>
            <a:ext cx="877900" cy="308008"/>
          </a:xfrm>
          <a:prstGeom prst="wedgeRectCallout">
            <a:avLst>
              <a:gd name="adj1" fmla="val -99732"/>
              <a:gd name="adj2" fmla="val 112500"/>
            </a:avLst>
          </a:prstGeom>
          <a:noFill/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</a:rPr>
              <a:t>10 593,7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2682274" y="3337292"/>
            <a:ext cx="877900" cy="308008"/>
          </a:xfrm>
          <a:prstGeom prst="wedgeRectCallout">
            <a:avLst>
              <a:gd name="adj1" fmla="val -99732"/>
              <a:gd name="adj2" fmla="val 153125"/>
            </a:avLst>
          </a:prstGeom>
          <a:noFill/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</a:rPr>
              <a:t>478,6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96661" y="4531649"/>
            <a:ext cx="877900" cy="308008"/>
          </a:xfrm>
          <a:prstGeom prst="wedgeRectCallout">
            <a:avLst>
              <a:gd name="adj1" fmla="val 126126"/>
              <a:gd name="adj2" fmla="val -115625"/>
            </a:avLst>
          </a:prstGeom>
          <a:noFill/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bg1"/>
                </a:solidFill>
              </a:rPr>
              <a:t>50,3</a:t>
            </a:r>
            <a:endParaRPr lang="ru-R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6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РАСХОДЫ ОДЕССКОГО МУНИЦИПАЛЬНОГО РАЙОНА ОМСКОЙ 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590674" y="2094574"/>
            <a:ext cx="6485136" cy="914400"/>
          </a:xfrm>
          <a:prstGeom prst="round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86913" y="2551774"/>
            <a:ext cx="584024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chemeClr val="bg1"/>
                </a:solidFill>
              </a:rPr>
              <a:t>Расходы бюджета Одесского муниципального района Омской области на 2024 год запланированы в объеме 493,6 млн. рублей что на 32,6млн. рублей больше чем в первоначальном бюджете 2023 года.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1600" dirty="0">
              <a:solidFill>
                <a:schemeClr val="bg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chemeClr val="bg1"/>
                </a:solidFill>
              </a:rPr>
              <a:t>В процессе исполнения бюджета, объем расходов увеличивается за счет дополнительных собственных источников бюджета и безвозмездных поступлений.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1600" dirty="0">
              <a:solidFill>
                <a:schemeClr val="bg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chemeClr val="bg1"/>
                </a:solidFill>
              </a:rPr>
              <a:t>Распределение общей суммы расходов по направлениям осуществляется в соответствии с методикой планирования бюджетных ассигнований бюджета муниципального района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1600" dirty="0"/>
          </a:p>
          <a:p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83419" y="2837554"/>
            <a:ext cx="14149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</a:rPr>
              <a:t>м</a:t>
            </a:r>
            <a:r>
              <a:rPr lang="ru-RU" sz="1100" b="1" dirty="0" smtClean="0">
                <a:solidFill>
                  <a:schemeClr val="bg1"/>
                </a:solidFill>
              </a:rPr>
              <a:t>лн. рублей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2880" y="6454805"/>
            <a:ext cx="6131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solidFill>
                  <a:schemeClr val="bg1"/>
                </a:solidFill>
              </a:rPr>
              <a:t>*</a:t>
            </a:r>
            <a:r>
              <a:rPr lang="ru-RU" sz="1200" i="1" dirty="0" smtClean="0">
                <a:solidFill>
                  <a:schemeClr val="bg1"/>
                </a:solidFill>
              </a:rPr>
              <a:t>без учета условно утверждаемых расходов</a:t>
            </a:r>
            <a:endParaRPr lang="ru-RU" sz="1200" i="1" dirty="0">
              <a:solidFill>
                <a:schemeClr val="bg1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83419" y="6377565"/>
            <a:ext cx="5970872" cy="1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93356" y="2078097"/>
            <a:ext cx="5639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1. ДИНАМИКА РАСХОДОВ ОДЕССКОГО МУНИЦИПАЛЬНОГО РАЙОНА ОМСКОЙ ОБЛАСТИ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4347386"/>
              </p:ext>
            </p:extLst>
          </p:nvPr>
        </p:nvGraphicFramePr>
        <p:xfrm>
          <a:off x="302050" y="3095481"/>
          <a:ext cx="5288624" cy="3124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3239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9469390"/>
              </p:ext>
            </p:extLst>
          </p:nvPr>
        </p:nvGraphicFramePr>
        <p:xfrm>
          <a:off x="363795" y="2601477"/>
          <a:ext cx="5368067" cy="3213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/>
              <a:t>РАСХОДЫ ОДЕССКОГО МУНИЦИПАЛЬНОГО РАЙОНА ОМСКОЙ </a:t>
            </a:r>
            <a:r>
              <a:rPr lang="ru-RU" sz="2400" b="1" i="1" dirty="0" smtClean="0"/>
              <a:t>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795" y="2050606"/>
            <a:ext cx="11628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2.РАСХОДЫ БЮДЖЕТА В РАЗРЕЗЕ РАЗДЕЛОВ И ПОДРАЗДЕЛОВ  </a:t>
            </a:r>
            <a:r>
              <a:rPr lang="ru-RU" b="1" dirty="0">
                <a:solidFill>
                  <a:schemeClr val="bg1"/>
                </a:solidFill>
              </a:rPr>
              <a:t>КЛАССИФИКАЦИИ РАСХОДОВ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59320" y="4073521"/>
            <a:ext cx="633052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8,5%</a:t>
            </a:r>
            <a:endParaRPr lang="ru-RU" sz="1000" dirty="0"/>
          </a:p>
        </p:txBody>
      </p:sp>
      <p:sp>
        <p:nvSpPr>
          <p:cNvPr id="16" name="Овал 15"/>
          <p:cNvSpPr/>
          <p:nvPr/>
        </p:nvSpPr>
        <p:spPr>
          <a:xfrm>
            <a:off x="1639394" y="4293158"/>
            <a:ext cx="633052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8,0%</a:t>
            </a:r>
            <a:endParaRPr lang="ru-RU" sz="1000" dirty="0"/>
          </a:p>
        </p:txBody>
      </p:sp>
      <p:sp>
        <p:nvSpPr>
          <p:cNvPr id="17" name="Овал 16"/>
          <p:cNvSpPr/>
          <p:nvPr/>
        </p:nvSpPr>
        <p:spPr>
          <a:xfrm>
            <a:off x="2526802" y="4411872"/>
            <a:ext cx="726725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11,4%</a:t>
            </a:r>
            <a:endParaRPr lang="ru-RU" sz="1000" dirty="0"/>
          </a:p>
        </p:txBody>
      </p:sp>
      <p:sp>
        <p:nvSpPr>
          <p:cNvPr id="18" name="Овал 17"/>
          <p:cNvSpPr/>
          <p:nvPr/>
        </p:nvSpPr>
        <p:spPr>
          <a:xfrm>
            <a:off x="3444414" y="4610893"/>
            <a:ext cx="729305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11,3%</a:t>
            </a:r>
            <a:endParaRPr lang="ru-RU" sz="1000" dirty="0"/>
          </a:p>
        </p:txBody>
      </p:sp>
      <p:sp>
        <p:nvSpPr>
          <p:cNvPr id="19" name="Овал 18"/>
          <p:cNvSpPr/>
          <p:nvPr/>
        </p:nvSpPr>
        <p:spPr>
          <a:xfrm>
            <a:off x="4555493" y="4691199"/>
            <a:ext cx="741251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11,4%</a:t>
            </a:r>
            <a:endParaRPr lang="ru-RU" sz="1000" dirty="0"/>
          </a:p>
        </p:txBody>
      </p:sp>
      <p:sp>
        <p:nvSpPr>
          <p:cNvPr id="21" name="Овал 20"/>
          <p:cNvSpPr/>
          <p:nvPr/>
        </p:nvSpPr>
        <p:spPr>
          <a:xfrm>
            <a:off x="85906" y="6094236"/>
            <a:ext cx="633052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680321" y="6048961"/>
            <a:ext cx="32371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-</a:t>
            </a:r>
            <a:r>
              <a:rPr lang="ru-RU" sz="1000" i="1" dirty="0" smtClean="0"/>
              <a:t>доля расходов соответствующего раздела в общем объёме расходов бюджета Одесского муниципального района Омской области, %</a:t>
            </a:r>
            <a:endParaRPr lang="ru-RU" sz="10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810317" y="2295190"/>
            <a:ext cx="130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тыс. рублей</a:t>
            </a:r>
            <a:endParaRPr lang="ru-RU" sz="1400" dirty="0">
              <a:solidFill>
                <a:schemeClr val="bg1"/>
              </a:solidFill>
            </a:endParaRPr>
          </a:p>
        </p:txBody>
      </p:sp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3038035"/>
              </p:ext>
            </p:extLst>
          </p:nvPr>
        </p:nvGraphicFramePr>
        <p:xfrm>
          <a:off x="6774581" y="2671663"/>
          <a:ext cx="4572000" cy="1891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9436088"/>
              </p:ext>
            </p:extLst>
          </p:nvPr>
        </p:nvGraphicFramePr>
        <p:xfrm>
          <a:off x="6774581" y="4809913"/>
          <a:ext cx="4572000" cy="1801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29736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/>
              <a:t>РАСХОДЫ ОДЕССКОГО МУНИЦИПАЛЬНОГО РАЙОНА ОМСКОЙ </a:t>
            </a:r>
            <a:r>
              <a:rPr lang="ru-RU" sz="2400" b="1" i="1" dirty="0" smtClean="0"/>
              <a:t>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795" y="2050606"/>
            <a:ext cx="11628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2.РАСХОДЫ БЮДЖЕТА В РАЗРЕЗЕ РАЗДЕЛОВ И ПОДРАЗДЕЛОВ  </a:t>
            </a:r>
            <a:r>
              <a:rPr lang="ru-RU" b="1" dirty="0">
                <a:solidFill>
                  <a:schemeClr val="bg1"/>
                </a:solidFill>
              </a:rPr>
              <a:t>КЛАССИФИКАЦИИ РАСХОДОВ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10317" y="2295190"/>
            <a:ext cx="130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тыс. рублей</a:t>
            </a:r>
            <a:endParaRPr lang="ru-RU" sz="1400" dirty="0">
              <a:solidFill>
                <a:schemeClr val="bg1"/>
              </a:solidFill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5943132"/>
              </p:ext>
            </p:extLst>
          </p:nvPr>
        </p:nvGraphicFramePr>
        <p:xfrm>
          <a:off x="132788" y="2606558"/>
          <a:ext cx="4155947" cy="2267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7691432"/>
              </p:ext>
            </p:extLst>
          </p:nvPr>
        </p:nvGraphicFramePr>
        <p:xfrm>
          <a:off x="4635244" y="2636378"/>
          <a:ext cx="3218972" cy="1840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113836"/>
              </p:ext>
            </p:extLst>
          </p:nvPr>
        </p:nvGraphicFramePr>
        <p:xfrm>
          <a:off x="8046721" y="2582591"/>
          <a:ext cx="3974368" cy="2071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6562779"/>
              </p:ext>
            </p:extLst>
          </p:nvPr>
        </p:nvGraphicFramePr>
        <p:xfrm>
          <a:off x="132788" y="4874123"/>
          <a:ext cx="4155947" cy="1552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0720195"/>
              </p:ext>
            </p:extLst>
          </p:nvPr>
        </p:nvGraphicFramePr>
        <p:xfrm>
          <a:off x="4480332" y="4941680"/>
          <a:ext cx="4163154" cy="1431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11340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051211"/>
              </p:ext>
            </p:extLst>
          </p:nvPr>
        </p:nvGraphicFramePr>
        <p:xfrm>
          <a:off x="195896" y="2501044"/>
          <a:ext cx="5973898" cy="3502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/>
              <a:t>РАСХОДЫ ОДЕССКОГО МУНИЦИПАЛЬНОГО РАЙОНА ОМСКОЙ </a:t>
            </a:r>
            <a:r>
              <a:rPr lang="ru-RU" sz="2400" b="1" i="1" dirty="0" smtClean="0"/>
              <a:t>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795" y="2050606"/>
            <a:ext cx="11628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2.РАСХОДЫ БЮДЖЕТА В РАЗРЕЗЕ РАЗДЕЛОВ И ПОДРАЗДЕЛОВ  </a:t>
            </a:r>
            <a:r>
              <a:rPr lang="ru-RU" b="1" dirty="0">
                <a:solidFill>
                  <a:schemeClr val="bg1"/>
                </a:solidFill>
              </a:rPr>
              <a:t>КЛАССИФИКАЦИИ РАСХОДОВ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63795" y="4252269"/>
            <a:ext cx="633052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5,8%</a:t>
            </a:r>
            <a:endParaRPr lang="ru-RU" sz="1000" dirty="0"/>
          </a:p>
        </p:txBody>
      </p:sp>
      <p:sp>
        <p:nvSpPr>
          <p:cNvPr id="16" name="Овал 15"/>
          <p:cNvSpPr/>
          <p:nvPr/>
        </p:nvSpPr>
        <p:spPr>
          <a:xfrm>
            <a:off x="1550126" y="4492178"/>
            <a:ext cx="633360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5,2%</a:t>
            </a:r>
            <a:endParaRPr lang="ru-RU" sz="1000" dirty="0"/>
          </a:p>
        </p:txBody>
      </p:sp>
      <p:sp>
        <p:nvSpPr>
          <p:cNvPr id="17" name="Овал 16"/>
          <p:cNvSpPr/>
          <p:nvPr/>
        </p:nvSpPr>
        <p:spPr>
          <a:xfrm>
            <a:off x="2456468" y="5171491"/>
            <a:ext cx="631234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1,7%</a:t>
            </a:r>
            <a:endParaRPr lang="ru-RU" sz="1000" dirty="0"/>
          </a:p>
        </p:txBody>
      </p:sp>
      <p:sp>
        <p:nvSpPr>
          <p:cNvPr id="18" name="Овал 17"/>
          <p:cNvSpPr/>
          <p:nvPr/>
        </p:nvSpPr>
        <p:spPr>
          <a:xfrm>
            <a:off x="3623794" y="5221306"/>
            <a:ext cx="637884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1,5%</a:t>
            </a:r>
            <a:endParaRPr lang="ru-RU" sz="1000" dirty="0"/>
          </a:p>
        </p:txBody>
      </p:sp>
      <p:sp>
        <p:nvSpPr>
          <p:cNvPr id="19" name="Овал 18"/>
          <p:cNvSpPr/>
          <p:nvPr/>
        </p:nvSpPr>
        <p:spPr>
          <a:xfrm>
            <a:off x="4702628" y="5184036"/>
            <a:ext cx="635976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1,5%</a:t>
            </a:r>
            <a:endParaRPr lang="ru-RU" sz="1000" dirty="0"/>
          </a:p>
        </p:txBody>
      </p:sp>
      <p:sp>
        <p:nvSpPr>
          <p:cNvPr id="21" name="Овал 20"/>
          <p:cNvSpPr/>
          <p:nvPr/>
        </p:nvSpPr>
        <p:spPr>
          <a:xfrm>
            <a:off x="85906" y="6094236"/>
            <a:ext cx="633052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680321" y="6048961"/>
            <a:ext cx="32371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-</a:t>
            </a:r>
            <a:r>
              <a:rPr lang="ru-RU" sz="1000" i="1" dirty="0" smtClean="0"/>
              <a:t>доля расходов соответствующего раздела в общем объёме расходов бюджета Одесского муниципального района Омской области, %</a:t>
            </a:r>
            <a:endParaRPr lang="ru-RU" sz="10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682994" y="2368963"/>
            <a:ext cx="130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тыс. рублей</a:t>
            </a:r>
            <a:endParaRPr lang="ru-RU" sz="1400" dirty="0">
              <a:solidFill>
                <a:schemeClr val="bg1"/>
              </a:solidFill>
            </a:endParaRPr>
          </a:p>
        </p:txBody>
      </p:sp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3016038"/>
              </p:ext>
            </p:extLst>
          </p:nvPr>
        </p:nvGraphicFramePr>
        <p:xfrm>
          <a:off x="6765512" y="2705146"/>
          <a:ext cx="4572000" cy="1635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5017067"/>
              </p:ext>
            </p:extLst>
          </p:nvPr>
        </p:nvGraphicFramePr>
        <p:xfrm>
          <a:off x="6765512" y="4691198"/>
          <a:ext cx="4572000" cy="1640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48667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9693" y="849086"/>
            <a:ext cx="2847976" cy="2146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8962234"/>
              </p:ext>
            </p:extLst>
          </p:nvPr>
        </p:nvGraphicFramePr>
        <p:xfrm>
          <a:off x="165191" y="1611086"/>
          <a:ext cx="10171586" cy="5982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4" name="Документ" r:id="rId4" imgW="9987904" imgH="5250346" progId="Word.Document.12">
                  <p:embed/>
                </p:oleObj>
              </mc:Choice>
              <mc:Fallback>
                <p:oleObj name="Документ" r:id="rId4" imgW="9987904" imgH="525034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5191" y="1611086"/>
                        <a:ext cx="10171586" cy="59827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7" name="Рисунок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7" y="722811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33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/>
              <a:t>РАСХОДЫ ОДЕССКОГО МУНИЦИПАЛЬНОГО РАЙОНА ОМСКОЙ </a:t>
            </a:r>
            <a:r>
              <a:rPr lang="ru-RU" sz="2400" b="1" i="1" dirty="0" smtClean="0"/>
              <a:t>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795" y="2050606"/>
            <a:ext cx="11628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2.РАСХОДЫ БЮДЖЕТА В РАЗРЕЗЕ РАЗДЕЛОВ И ПОДРАЗДЕЛОВ  </a:t>
            </a:r>
            <a:r>
              <a:rPr lang="ru-RU" b="1" dirty="0">
                <a:solidFill>
                  <a:schemeClr val="bg1"/>
                </a:solidFill>
              </a:rPr>
              <a:t>КЛАССИФИКАЦИИ РАСХОДОВ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586741" y="2467814"/>
            <a:ext cx="130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тыс. рублей</a:t>
            </a:r>
            <a:endParaRPr lang="ru-RU" sz="1400" dirty="0">
              <a:solidFill>
                <a:schemeClr val="bg1"/>
              </a:solidFill>
            </a:endParaRPr>
          </a:p>
        </p:txBody>
      </p:sp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9725739"/>
              </p:ext>
            </p:extLst>
          </p:nvPr>
        </p:nvGraphicFramePr>
        <p:xfrm>
          <a:off x="182880" y="2621702"/>
          <a:ext cx="4572000" cy="1546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3146021"/>
              </p:ext>
            </p:extLst>
          </p:nvPr>
        </p:nvGraphicFramePr>
        <p:xfrm>
          <a:off x="6177912" y="2547225"/>
          <a:ext cx="4572000" cy="1694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255228"/>
              </p:ext>
            </p:extLst>
          </p:nvPr>
        </p:nvGraphicFramePr>
        <p:xfrm>
          <a:off x="248292" y="4620127"/>
          <a:ext cx="4572000" cy="152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3626331"/>
              </p:ext>
            </p:extLst>
          </p:nvPr>
        </p:nvGraphicFramePr>
        <p:xfrm>
          <a:off x="6177912" y="4388857"/>
          <a:ext cx="4572000" cy="1983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92193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7659790"/>
              </p:ext>
            </p:extLst>
          </p:nvPr>
        </p:nvGraphicFramePr>
        <p:xfrm>
          <a:off x="325293" y="2583798"/>
          <a:ext cx="5305485" cy="3510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/>
              <a:t>РАСХОДЫ ОДЕССКОГО МУНИЦИПАЛЬНОГО РАЙОНА ОМСКОЙ </a:t>
            </a:r>
            <a:r>
              <a:rPr lang="ru-RU" sz="2400" b="1" i="1" dirty="0" smtClean="0"/>
              <a:t>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795" y="2050606"/>
            <a:ext cx="11628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2.РАСХОДЫ БЮДЖЕТА В РАЗРЕЗЕ РАЗДЕЛОВ И ПОДРАЗДЕЛОВ  </a:t>
            </a:r>
            <a:r>
              <a:rPr lang="ru-RU" b="1" dirty="0">
                <a:solidFill>
                  <a:schemeClr val="bg1"/>
                </a:solidFill>
              </a:rPr>
              <a:t>КЛАССИФИКАЦИИ РАСХОДОВ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63795" y="4815242"/>
            <a:ext cx="633052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8,8%</a:t>
            </a:r>
            <a:endParaRPr lang="ru-RU" sz="1000" dirty="0"/>
          </a:p>
        </p:txBody>
      </p:sp>
      <p:sp>
        <p:nvSpPr>
          <p:cNvPr id="16" name="Овал 15"/>
          <p:cNvSpPr/>
          <p:nvPr/>
        </p:nvSpPr>
        <p:spPr>
          <a:xfrm>
            <a:off x="1378713" y="4849330"/>
            <a:ext cx="633360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2,5%</a:t>
            </a:r>
            <a:endParaRPr lang="ru-RU" sz="1000" dirty="0"/>
          </a:p>
        </p:txBody>
      </p:sp>
      <p:sp>
        <p:nvSpPr>
          <p:cNvPr id="17" name="Овал 16"/>
          <p:cNvSpPr/>
          <p:nvPr/>
        </p:nvSpPr>
        <p:spPr>
          <a:xfrm>
            <a:off x="2686986" y="4616222"/>
            <a:ext cx="631234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0,2%</a:t>
            </a:r>
            <a:endParaRPr lang="ru-RU" sz="1000" dirty="0"/>
          </a:p>
        </p:txBody>
      </p:sp>
      <p:sp>
        <p:nvSpPr>
          <p:cNvPr id="18" name="Овал 17"/>
          <p:cNvSpPr/>
          <p:nvPr/>
        </p:nvSpPr>
        <p:spPr>
          <a:xfrm>
            <a:off x="3563940" y="4638881"/>
            <a:ext cx="828857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0,01%</a:t>
            </a:r>
            <a:endParaRPr lang="ru-RU" sz="1000" dirty="0"/>
          </a:p>
        </p:txBody>
      </p:sp>
      <p:sp>
        <p:nvSpPr>
          <p:cNvPr id="19" name="Овал 18"/>
          <p:cNvSpPr/>
          <p:nvPr/>
        </p:nvSpPr>
        <p:spPr>
          <a:xfrm>
            <a:off x="4713527" y="4691198"/>
            <a:ext cx="814003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0,003%</a:t>
            </a:r>
            <a:endParaRPr lang="ru-RU" sz="1000" dirty="0"/>
          </a:p>
        </p:txBody>
      </p:sp>
      <p:sp>
        <p:nvSpPr>
          <p:cNvPr id="21" name="Овал 20"/>
          <p:cNvSpPr/>
          <p:nvPr/>
        </p:nvSpPr>
        <p:spPr>
          <a:xfrm>
            <a:off x="85906" y="6094236"/>
            <a:ext cx="633052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680321" y="6048961"/>
            <a:ext cx="32371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-</a:t>
            </a:r>
            <a:r>
              <a:rPr lang="ru-RU" sz="1000" i="1" dirty="0" smtClean="0"/>
              <a:t>доля расходов соответствующего раздела в общем объёме расходов бюджета Одесского муниципального района Омской области, %</a:t>
            </a:r>
            <a:endParaRPr lang="ru-RU" sz="10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682994" y="2328601"/>
            <a:ext cx="130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тыс. рублей</a:t>
            </a:r>
            <a:endParaRPr lang="ru-RU" sz="1400" dirty="0">
              <a:solidFill>
                <a:schemeClr val="bg1"/>
              </a:solidFill>
            </a:endParaRPr>
          </a:p>
        </p:txBody>
      </p:sp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3224917"/>
              </p:ext>
            </p:extLst>
          </p:nvPr>
        </p:nvGraphicFramePr>
        <p:xfrm>
          <a:off x="6991692" y="2419937"/>
          <a:ext cx="4149044" cy="1495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755879"/>
              </p:ext>
            </p:extLst>
          </p:nvPr>
        </p:nvGraphicFramePr>
        <p:xfrm>
          <a:off x="6991692" y="3915259"/>
          <a:ext cx="4572000" cy="1551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5479775"/>
              </p:ext>
            </p:extLst>
          </p:nvPr>
        </p:nvGraphicFramePr>
        <p:xfrm>
          <a:off x="6991692" y="5348288"/>
          <a:ext cx="4572000" cy="1377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86936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44152"/>
              </p:ext>
            </p:extLst>
          </p:nvPr>
        </p:nvGraphicFramePr>
        <p:xfrm>
          <a:off x="85906" y="2654914"/>
          <a:ext cx="5246490" cy="3343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/>
              <a:t>РАСХОДЫ ОДЕССКОГО МУНИЦИПАЛЬНОГО РАЙОНА ОМСКОЙ </a:t>
            </a:r>
            <a:r>
              <a:rPr lang="ru-RU" sz="2400" b="1" i="1" dirty="0" smtClean="0"/>
              <a:t>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795" y="2050606"/>
            <a:ext cx="11628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2.РАСХОДЫ БЮДЖЕТА В РАЗРЕЗЕ РАЗДЕЛОВ И ПОДРАЗДЕЛОВ  </a:t>
            </a:r>
            <a:r>
              <a:rPr lang="ru-RU" b="1" dirty="0">
                <a:solidFill>
                  <a:schemeClr val="bg1"/>
                </a:solidFill>
              </a:rPr>
              <a:t>КЛАССИФИКАЦИИ РАСХОДОВ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133835" y="4351936"/>
            <a:ext cx="772505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0,01%</a:t>
            </a:r>
            <a:endParaRPr lang="ru-RU" sz="1000" dirty="0"/>
          </a:p>
        </p:txBody>
      </p:sp>
      <p:sp>
        <p:nvSpPr>
          <p:cNvPr id="17" name="Овал 16"/>
          <p:cNvSpPr/>
          <p:nvPr/>
        </p:nvSpPr>
        <p:spPr>
          <a:xfrm>
            <a:off x="1134865" y="4724466"/>
            <a:ext cx="631234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0,01%</a:t>
            </a:r>
            <a:endParaRPr lang="ru-RU" sz="1000" dirty="0"/>
          </a:p>
        </p:txBody>
      </p:sp>
      <p:sp>
        <p:nvSpPr>
          <p:cNvPr id="18" name="Овал 17"/>
          <p:cNvSpPr/>
          <p:nvPr/>
        </p:nvSpPr>
        <p:spPr>
          <a:xfrm>
            <a:off x="3226568" y="4152916"/>
            <a:ext cx="828857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0,01%</a:t>
            </a:r>
            <a:endParaRPr lang="ru-RU" sz="1000" dirty="0"/>
          </a:p>
        </p:txBody>
      </p:sp>
      <p:sp>
        <p:nvSpPr>
          <p:cNvPr id="21" name="Овал 20"/>
          <p:cNvSpPr/>
          <p:nvPr/>
        </p:nvSpPr>
        <p:spPr>
          <a:xfrm>
            <a:off x="85906" y="6094236"/>
            <a:ext cx="633052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680321" y="6048961"/>
            <a:ext cx="32371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-</a:t>
            </a:r>
            <a:r>
              <a:rPr lang="ru-RU" sz="1000" i="1" dirty="0" smtClean="0"/>
              <a:t>доля расходов соответствующего раздела в общем объёме расходов бюджета Одесского муниципального района Омской области, %</a:t>
            </a:r>
            <a:endParaRPr lang="ru-RU" sz="10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395283" y="2621703"/>
            <a:ext cx="130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тыс. рублей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4279482" y="3928385"/>
            <a:ext cx="828857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0,01%</a:t>
            </a:r>
            <a:endParaRPr lang="ru-RU" sz="1000" dirty="0"/>
          </a:p>
        </p:txBody>
      </p:sp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7558670"/>
              </p:ext>
            </p:extLst>
          </p:nvPr>
        </p:nvGraphicFramePr>
        <p:xfrm>
          <a:off x="6366883" y="292948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9742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3283472"/>
              </p:ext>
            </p:extLst>
          </p:nvPr>
        </p:nvGraphicFramePr>
        <p:xfrm>
          <a:off x="363795" y="2419939"/>
          <a:ext cx="5237652" cy="3502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/>
              <a:t>РАСХОДЫ ОДЕССКОГО МУНИЦИПАЛЬНОГО РАЙОНА ОМСКОЙ </a:t>
            </a:r>
            <a:r>
              <a:rPr lang="ru-RU" sz="2400" b="1" i="1" dirty="0" smtClean="0"/>
              <a:t>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795" y="2050606"/>
            <a:ext cx="11628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2.РАСХОДЫ БЮДЖЕТА В РАЗРЕЗЕ РАЗДЕЛОВ И ПОДРАЗДЕЛОВ  </a:t>
            </a:r>
            <a:r>
              <a:rPr lang="ru-RU" b="1" dirty="0">
                <a:solidFill>
                  <a:schemeClr val="bg1"/>
                </a:solidFill>
              </a:rPr>
              <a:t>КЛАССИФИКАЦИИ РАСХОДОВ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549318" y="4620578"/>
            <a:ext cx="751877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66,1%</a:t>
            </a:r>
            <a:endParaRPr lang="ru-RU" sz="1000" dirty="0"/>
          </a:p>
        </p:txBody>
      </p:sp>
      <p:sp>
        <p:nvSpPr>
          <p:cNvPr id="17" name="Овал 16"/>
          <p:cNvSpPr/>
          <p:nvPr/>
        </p:nvSpPr>
        <p:spPr>
          <a:xfrm>
            <a:off x="1519203" y="4351935"/>
            <a:ext cx="779698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67,6%</a:t>
            </a:r>
            <a:endParaRPr lang="ru-RU" sz="1000" dirty="0"/>
          </a:p>
        </p:txBody>
      </p:sp>
      <p:sp>
        <p:nvSpPr>
          <p:cNvPr id="18" name="Овал 17"/>
          <p:cNvSpPr/>
          <p:nvPr/>
        </p:nvSpPr>
        <p:spPr>
          <a:xfrm>
            <a:off x="3568999" y="4895102"/>
            <a:ext cx="828857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68,9%</a:t>
            </a:r>
            <a:endParaRPr lang="ru-RU" sz="1000" dirty="0"/>
          </a:p>
        </p:txBody>
      </p:sp>
      <p:sp>
        <p:nvSpPr>
          <p:cNvPr id="21" name="Овал 20"/>
          <p:cNvSpPr/>
          <p:nvPr/>
        </p:nvSpPr>
        <p:spPr>
          <a:xfrm>
            <a:off x="85906" y="6094236"/>
            <a:ext cx="633052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680321" y="6048961"/>
            <a:ext cx="32371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-</a:t>
            </a:r>
            <a:r>
              <a:rPr lang="ru-RU" sz="1000" i="1" dirty="0" smtClean="0"/>
              <a:t>доля расходов соответствующего раздела в общем объёме расходов бюджета Одесского муниципального района Омской области, %</a:t>
            </a:r>
            <a:endParaRPr lang="ru-RU" sz="10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395283" y="2621703"/>
            <a:ext cx="130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тыс. рублей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4585223" y="5084948"/>
            <a:ext cx="828857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69,7%</a:t>
            </a:r>
            <a:endParaRPr lang="ru-RU" sz="1000" dirty="0"/>
          </a:p>
        </p:txBody>
      </p:sp>
      <p:sp>
        <p:nvSpPr>
          <p:cNvPr id="15" name="Овал 14"/>
          <p:cNvSpPr/>
          <p:nvPr/>
        </p:nvSpPr>
        <p:spPr>
          <a:xfrm>
            <a:off x="418474" y="4152914"/>
            <a:ext cx="722550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62,6%</a:t>
            </a:r>
            <a:endParaRPr lang="ru-RU" sz="1000" dirty="0"/>
          </a:p>
        </p:txBody>
      </p:sp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5514470"/>
              </p:ext>
            </p:extLst>
          </p:nvPr>
        </p:nvGraphicFramePr>
        <p:xfrm>
          <a:off x="6773328" y="2799648"/>
          <a:ext cx="4572000" cy="1751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9728749"/>
              </p:ext>
            </p:extLst>
          </p:nvPr>
        </p:nvGraphicFramePr>
        <p:xfrm>
          <a:off x="6782953" y="4845069"/>
          <a:ext cx="4572000" cy="1643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81569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/>
              <a:t>РАСХОДЫ ОДЕССКОГО МУНИЦИПАЛЬНОГО РАЙОНА ОМСКОЙ </a:t>
            </a:r>
            <a:r>
              <a:rPr lang="ru-RU" sz="2400" b="1" i="1" dirty="0" smtClean="0"/>
              <a:t>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795" y="2050606"/>
            <a:ext cx="11628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2.РАСХОДЫ БЮДЖЕТА В РАЗРЕЗЕ РАЗДЕЛОВ И ПОДРАЗДЕЛОВ  </a:t>
            </a:r>
            <a:r>
              <a:rPr lang="ru-RU" b="1" dirty="0">
                <a:solidFill>
                  <a:schemeClr val="bg1"/>
                </a:solidFill>
              </a:rPr>
              <a:t>КЛАССИФИКАЦИИ РАСХОДОВ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606221" y="2419938"/>
            <a:ext cx="130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тыс. рублей</a:t>
            </a:r>
            <a:endParaRPr lang="ru-RU" sz="1400" dirty="0">
              <a:solidFill>
                <a:schemeClr val="bg1"/>
              </a:solidFill>
            </a:endParaRPr>
          </a:p>
        </p:txBody>
      </p:sp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035183"/>
              </p:ext>
            </p:extLst>
          </p:nvPr>
        </p:nvGraphicFramePr>
        <p:xfrm>
          <a:off x="181276" y="2642580"/>
          <a:ext cx="4572000" cy="188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3891098"/>
              </p:ext>
            </p:extLst>
          </p:nvPr>
        </p:nvGraphicFramePr>
        <p:xfrm>
          <a:off x="6264540" y="2667459"/>
          <a:ext cx="4572000" cy="188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3938213"/>
              </p:ext>
            </p:extLst>
          </p:nvPr>
        </p:nvGraphicFramePr>
        <p:xfrm>
          <a:off x="363795" y="4678228"/>
          <a:ext cx="4572000" cy="1899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9567892"/>
              </p:ext>
            </p:extLst>
          </p:nvPr>
        </p:nvGraphicFramePr>
        <p:xfrm>
          <a:off x="6264540" y="4803939"/>
          <a:ext cx="4572000" cy="1943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13035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1200629"/>
              </p:ext>
            </p:extLst>
          </p:nvPr>
        </p:nvGraphicFramePr>
        <p:xfrm>
          <a:off x="473792" y="2605124"/>
          <a:ext cx="5552539" cy="3445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/>
              <a:t>РАСХОДЫ ОДЕССКОГО МУНИЦИПАЛЬНОГО РАЙОНА ОМСКОЙ </a:t>
            </a:r>
            <a:r>
              <a:rPr lang="ru-RU" sz="2400" b="1" i="1" dirty="0" smtClean="0"/>
              <a:t>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795" y="2050606"/>
            <a:ext cx="11628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2.РАСХОДЫ БЮДЖЕТА В РАЗРЕЗЕ РАЗДЕЛОВ И ПОДРАЗДЕЛОВ  </a:t>
            </a:r>
            <a:r>
              <a:rPr lang="ru-RU" b="1" dirty="0">
                <a:solidFill>
                  <a:schemeClr val="bg1"/>
                </a:solidFill>
              </a:rPr>
              <a:t>КЛАССИФИКАЦИИ РАСХОДОВ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578525" y="4498887"/>
            <a:ext cx="652961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6,7%</a:t>
            </a:r>
            <a:endParaRPr lang="ru-RU" sz="1000" dirty="0"/>
          </a:p>
        </p:txBody>
      </p:sp>
      <p:sp>
        <p:nvSpPr>
          <p:cNvPr id="17" name="Овал 16"/>
          <p:cNvSpPr/>
          <p:nvPr/>
        </p:nvSpPr>
        <p:spPr>
          <a:xfrm>
            <a:off x="1545697" y="4195363"/>
            <a:ext cx="629219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6,3%</a:t>
            </a:r>
            <a:endParaRPr lang="ru-RU" sz="1000" dirty="0"/>
          </a:p>
        </p:txBody>
      </p:sp>
      <p:sp>
        <p:nvSpPr>
          <p:cNvPr id="18" name="Овал 17"/>
          <p:cNvSpPr/>
          <p:nvPr/>
        </p:nvSpPr>
        <p:spPr>
          <a:xfrm>
            <a:off x="3722205" y="4790499"/>
            <a:ext cx="667028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6,9%</a:t>
            </a:r>
            <a:endParaRPr lang="ru-RU" sz="1000" dirty="0"/>
          </a:p>
        </p:txBody>
      </p:sp>
      <p:sp>
        <p:nvSpPr>
          <p:cNvPr id="21" name="Овал 20"/>
          <p:cNvSpPr/>
          <p:nvPr/>
        </p:nvSpPr>
        <p:spPr>
          <a:xfrm>
            <a:off x="85906" y="6094236"/>
            <a:ext cx="633052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680321" y="6048961"/>
            <a:ext cx="32371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-</a:t>
            </a:r>
            <a:r>
              <a:rPr lang="ru-RU" sz="1000" i="1" dirty="0" smtClean="0"/>
              <a:t>доля расходов соответствующего раздела в общем объёме расходов бюджета Одесского муниципального района Омской области, %</a:t>
            </a:r>
            <a:endParaRPr lang="ru-RU" sz="10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395283" y="2621703"/>
            <a:ext cx="130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тыс. рублей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4716095" y="5083744"/>
            <a:ext cx="658645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6,9%</a:t>
            </a:r>
            <a:endParaRPr lang="ru-RU" sz="1000" dirty="0"/>
          </a:p>
        </p:txBody>
      </p:sp>
      <p:sp>
        <p:nvSpPr>
          <p:cNvPr id="15" name="Овал 14"/>
          <p:cNvSpPr/>
          <p:nvPr/>
        </p:nvSpPr>
        <p:spPr>
          <a:xfrm>
            <a:off x="617397" y="3930079"/>
            <a:ext cx="627435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6,9%</a:t>
            </a:r>
            <a:endParaRPr lang="ru-RU" sz="1000" dirty="0"/>
          </a:p>
        </p:txBody>
      </p:sp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302536"/>
              </p:ext>
            </p:extLst>
          </p:nvPr>
        </p:nvGraphicFramePr>
        <p:xfrm>
          <a:off x="6892835" y="2886004"/>
          <a:ext cx="4572000" cy="1570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1478993"/>
              </p:ext>
            </p:extLst>
          </p:nvPr>
        </p:nvGraphicFramePr>
        <p:xfrm>
          <a:off x="6988744" y="4639659"/>
          <a:ext cx="4572000" cy="1787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73582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9822148"/>
              </p:ext>
            </p:extLst>
          </p:nvPr>
        </p:nvGraphicFramePr>
        <p:xfrm>
          <a:off x="402432" y="2536834"/>
          <a:ext cx="5355770" cy="3395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/>
              <a:t>РАСХОДЫ ОДЕССКОГО МУНИЦИПАЛЬНОГО РАЙОНА ОМСКОЙ </a:t>
            </a:r>
            <a:r>
              <a:rPr lang="ru-RU" sz="2400" b="1" i="1" dirty="0" smtClean="0"/>
              <a:t>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795" y="2050606"/>
            <a:ext cx="11628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2.РАСХОДЫ БЮДЖЕТА В РАЗРЕЗЕ РАЗДЕЛОВ И ПОДРАЗДЕЛОВ  </a:t>
            </a:r>
            <a:r>
              <a:rPr lang="ru-RU" b="1" dirty="0">
                <a:solidFill>
                  <a:schemeClr val="bg1"/>
                </a:solidFill>
              </a:rPr>
              <a:t>КЛАССИФИКАЦИИ РАСХОДОВ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535865" y="4486682"/>
            <a:ext cx="652961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4,2%</a:t>
            </a:r>
            <a:endParaRPr lang="ru-RU" sz="1000" dirty="0"/>
          </a:p>
        </p:txBody>
      </p:sp>
      <p:sp>
        <p:nvSpPr>
          <p:cNvPr id="17" name="Овал 16"/>
          <p:cNvSpPr/>
          <p:nvPr/>
        </p:nvSpPr>
        <p:spPr>
          <a:xfrm>
            <a:off x="1487659" y="3671314"/>
            <a:ext cx="629219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3,3%</a:t>
            </a:r>
            <a:endParaRPr lang="ru-RU" sz="1000" dirty="0"/>
          </a:p>
        </p:txBody>
      </p:sp>
      <p:sp>
        <p:nvSpPr>
          <p:cNvPr id="18" name="Овал 17"/>
          <p:cNvSpPr/>
          <p:nvPr/>
        </p:nvSpPr>
        <p:spPr>
          <a:xfrm>
            <a:off x="3485553" y="4773082"/>
            <a:ext cx="667028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4,4%</a:t>
            </a:r>
            <a:endParaRPr lang="ru-RU" sz="1000" dirty="0"/>
          </a:p>
        </p:txBody>
      </p:sp>
      <p:sp>
        <p:nvSpPr>
          <p:cNvPr id="21" name="Овал 20"/>
          <p:cNvSpPr/>
          <p:nvPr/>
        </p:nvSpPr>
        <p:spPr>
          <a:xfrm>
            <a:off x="85906" y="6094236"/>
            <a:ext cx="633052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680321" y="6048961"/>
            <a:ext cx="32371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-</a:t>
            </a:r>
            <a:r>
              <a:rPr lang="ru-RU" sz="1000" i="1" dirty="0" smtClean="0"/>
              <a:t>доля расходов соответствующего раздела в общем объёме расходов бюджета Одесского муниципального района Омской области, %</a:t>
            </a:r>
            <a:endParaRPr lang="ru-RU" sz="10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395283" y="2621703"/>
            <a:ext cx="130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тыс. рублей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4519399" y="4409267"/>
            <a:ext cx="658645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4,6%</a:t>
            </a:r>
            <a:endParaRPr lang="ru-RU" sz="1000" dirty="0"/>
          </a:p>
        </p:txBody>
      </p:sp>
      <p:sp>
        <p:nvSpPr>
          <p:cNvPr id="15" name="Овал 14"/>
          <p:cNvSpPr/>
          <p:nvPr/>
        </p:nvSpPr>
        <p:spPr>
          <a:xfrm>
            <a:off x="381161" y="4884723"/>
            <a:ext cx="627435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2,9%</a:t>
            </a:r>
            <a:endParaRPr lang="ru-RU" sz="1000" dirty="0"/>
          </a:p>
        </p:txBody>
      </p:sp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1907776"/>
              </p:ext>
            </p:extLst>
          </p:nvPr>
        </p:nvGraphicFramePr>
        <p:xfrm>
          <a:off x="6753959" y="2861390"/>
          <a:ext cx="4572000" cy="1720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5631420"/>
              </p:ext>
            </p:extLst>
          </p:nvPr>
        </p:nvGraphicFramePr>
        <p:xfrm>
          <a:off x="6753959" y="4884723"/>
          <a:ext cx="4572000" cy="1743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63721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/>
              <a:t>РАСХОДЫ ОДЕССКОГО МУНИЦИПАЛЬНОГО РАЙОНА ОМСКОЙ </a:t>
            </a:r>
            <a:r>
              <a:rPr lang="ru-RU" sz="2400" b="1" i="1" dirty="0" smtClean="0"/>
              <a:t>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795" y="2050606"/>
            <a:ext cx="11628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2.РАСХОДЫ БЮДЖЕТА В РАЗРЕЗЕ РАЗДЕЛОВ И ПОДРАЗДЕЛОВ  </a:t>
            </a:r>
            <a:r>
              <a:rPr lang="ru-RU" b="1" dirty="0">
                <a:solidFill>
                  <a:schemeClr val="bg1"/>
                </a:solidFill>
              </a:rPr>
              <a:t>КЛАССИФИКАЦИИ РАСХОДОВ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395283" y="2621703"/>
            <a:ext cx="130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тыс. рублей</a:t>
            </a:r>
            <a:endParaRPr lang="ru-RU" sz="1400" dirty="0">
              <a:solidFill>
                <a:schemeClr val="bg1"/>
              </a:solidFill>
            </a:endParaRPr>
          </a:p>
        </p:txBody>
      </p:sp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2747393"/>
              </p:ext>
            </p:extLst>
          </p:nvPr>
        </p:nvGraphicFramePr>
        <p:xfrm>
          <a:off x="638807" y="2913745"/>
          <a:ext cx="4572000" cy="1729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6676211"/>
              </p:ext>
            </p:extLst>
          </p:nvPr>
        </p:nvGraphicFramePr>
        <p:xfrm>
          <a:off x="6177912" y="2828264"/>
          <a:ext cx="4572000" cy="1814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3409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5013265"/>
              </p:ext>
            </p:extLst>
          </p:nvPr>
        </p:nvGraphicFramePr>
        <p:xfrm>
          <a:off x="256727" y="2645606"/>
          <a:ext cx="5864197" cy="3222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/>
              <a:t>РАСХОДЫ ОДЕССКОГО МУНИЦИПАЛЬНОГО РАЙОНА ОМСКОЙ </a:t>
            </a:r>
            <a:r>
              <a:rPr lang="ru-RU" sz="2400" b="1" i="1" dirty="0" smtClean="0"/>
              <a:t>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795" y="2050606"/>
            <a:ext cx="11628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2.РАСХОДЫ БЮДЖЕТА В РАЗРЕЗЕ РАЗДЕЛОВ И ПОДРАЗДЕЛОВ  </a:t>
            </a:r>
            <a:r>
              <a:rPr lang="ru-RU" b="1" dirty="0">
                <a:solidFill>
                  <a:schemeClr val="bg1"/>
                </a:solidFill>
              </a:rPr>
              <a:t>КЛАССИФИКАЦИИ РАСХОДОВ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012076" y="4506487"/>
            <a:ext cx="652961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0,4%</a:t>
            </a:r>
            <a:endParaRPr lang="ru-RU" sz="1000" dirty="0"/>
          </a:p>
        </p:txBody>
      </p:sp>
      <p:sp>
        <p:nvSpPr>
          <p:cNvPr id="17" name="Овал 16"/>
          <p:cNvSpPr/>
          <p:nvPr/>
        </p:nvSpPr>
        <p:spPr>
          <a:xfrm>
            <a:off x="1467552" y="3622499"/>
            <a:ext cx="629219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2,9%</a:t>
            </a:r>
            <a:endParaRPr lang="ru-RU" sz="1000" dirty="0"/>
          </a:p>
        </p:txBody>
      </p:sp>
      <p:sp>
        <p:nvSpPr>
          <p:cNvPr id="18" name="Овал 17"/>
          <p:cNvSpPr/>
          <p:nvPr/>
        </p:nvSpPr>
        <p:spPr>
          <a:xfrm>
            <a:off x="4157978" y="4654612"/>
            <a:ext cx="667028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0,1%</a:t>
            </a:r>
            <a:endParaRPr lang="ru-RU" sz="1000" dirty="0"/>
          </a:p>
        </p:txBody>
      </p:sp>
      <p:sp>
        <p:nvSpPr>
          <p:cNvPr id="21" name="Овал 20"/>
          <p:cNvSpPr/>
          <p:nvPr/>
        </p:nvSpPr>
        <p:spPr>
          <a:xfrm>
            <a:off x="85906" y="6094236"/>
            <a:ext cx="633052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680321" y="6048961"/>
            <a:ext cx="32371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-</a:t>
            </a:r>
            <a:r>
              <a:rPr lang="ru-RU" sz="1000" i="1" dirty="0" smtClean="0"/>
              <a:t>доля расходов соответствующего раздела в общем объёме расходов бюджета Одесского муниципального района Омской области, %</a:t>
            </a:r>
            <a:endParaRPr lang="ru-RU" sz="10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395283" y="2621703"/>
            <a:ext cx="130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тыс. рублей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5157928" y="4650311"/>
            <a:ext cx="658645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0,1%</a:t>
            </a:r>
            <a:endParaRPr lang="ru-RU" sz="1000" dirty="0"/>
          </a:p>
        </p:txBody>
      </p:sp>
      <p:sp>
        <p:nvSpPr>
          <p:cNvPr id="15" name="Овал 14"/>
          <p:cNvSpPr/>
          <p:nvPr/>
        </p:nvSpPr>
        <p:spPr>
          <a:xfrm>
            <a:off x="747733" y="4451290"/>
            <a:ext cx="627435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0,4%</a:t>
            </a:r>
            <a:endParaRPr lang="ru-RU" sz="1000" dirty="0"/>
          </a:p>
        </p:txBody>
      </p:sp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408040"/>
              </p:ext>
            </p:extLst>
          </p:nvPr>
        </p:nvGraphicFramePr>
        <p:xfrm>
          <a:off x="7044088" y="3210601"/>
          <a:ext cx="4572000" cy="1938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5937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5037504"/>
              </p:ext>
            </p:extLst>
          </p:nvPr>
        </p:nvGraphicFramePr>
        <p:xfrm>
          <a:off x="363796" y="2636378"/>
          <a:ext cx="6191008" cy="3292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/>
              <a:t>РАСХОДЫ ОДЕССКОГО МУНИЦИПАЛЬНОГО РАЙОНА ОМСКОЙ </a:t>
            </a:r>
            <a:r>
              <a:rPr lang="ru-RU" sz="2400" b="1" i="1" dirty="0" smtClean="0"/>
              <a:t>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795" y="2050606"/>
            <a:ext cx="11628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2.РАСХОДЫ БЮДЖЕТА В РАЗРЕЗЕ РАЗДЕЛОВ И ПОДРАЗДЕЛОВ  </a:t>
            </a:r>
            <a:r>
              <a:rPr lang="ru-RU" b="1" dirty="0">
                <a:solidFill>
                  <a:schemeClr val="bg1"/>
                </a:solidFill>
              </a:rPr>
              <a:t>КЛАССИФИКАЦИИ РАСХОДОВ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933895" y="4459669"/>
            <a:ext cx="652961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6,3%</a:t>
            </a:r>
            <a:endParaRPr lang="ru-RU" sz="1000" dirty="0"/>
          </a:p>
        </p:txBody>
      </p:sp>
      <p:sp>
        <p:nvSpPr>
          <p:cNvPr id="17" name="Овал 16"/>
          <p:cNvSpPr/>
          <p:nvPr/>
        </p:nvSpPr>
        <p:spPr>
          <a:xfrm>
            <a:off x="1669682" y="4212102"/>
            <a:ext cx="629219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4,1%</a:t>
            </a:r>
            <a:endParaRPr lang="ru-RU" sz="1000" dirty="0"/>
          </a:p>
        </p:txBody>
      </p:sp>
      <p:sp>
        <p:nvSpPr>
          <p:cNvPr id="18" name="Овал 17"/>
          <p:cNvSpPr/>
          <p:nvPr/>
        </p:nvSpPr>
        <p:spPr>
          <a:xfrm>
            <a:off x="4119608" y="4658689"/>
            <a:ext cx="667028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5,4%</a:t>
            </a:r>
            <a:endParaRPr lang="ru-RU" sz="1000" dirty="0"/>
          </a:p>
        </p:txBody>
      </p:sp>
      <p:sp>
        <p:nvSpPr>
          <p:cNvPr id="21" name="Овал 20"/>
          <p:cNvSpPr/>
          <p:nvPr/>
        </p:nvSpPr>
        <p:spPr>
          <a:xfrm>
            <a:off x="85906" y="6094236"/>
            <a:ext cx="633052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680321" y="6048961"/>
            <a:ext cx="32371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-</a:t>
            </a:r>
            <a:r>
              <a:rPr lang="ru-RU" sz="1000" i="1" dirty="0" smtClean="0"/>
              <a:t>доля расходов соответствующего раздела в общем объёме расходов бюджета Одесского муниципального района Омской области, %</a:t>
            </a:r>
            <a:endParaRPr lang="ru-RU" sz="10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520411" y="2621703"/>
            <a:ext cx="13090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тыс. рублей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5275920" y="4857709"/>
            <a:ext cx="658645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5,4%</a:t>
            </a:r>
            <a:endParaRPr lang="ru-RU" sz="1000" dirty="0"/>
          </a:p>
        </p:txBody>
      </p:sp>
      <p:sp>
        <p:nvSpPr>
          <p:cNvPr id="15" name="Овал 14"/>
          <p:cNvSpPr/>
          <p:nvPr/>
        </p:nvSpPr>
        <p:spPr>
          <a:xfrm>
            <a:off x="288239" y="4012792"/>
            <a:ext cx="627435" cy="398041"/>
          </a:xfrm>
          <a:prstGeom prst="ellips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3,9%</a:t>
            </a:r>
            <a:endParaRPr lang="ru-RU" sz="1000" dirty="0"/>
          </a:p>
        </p:txBody>
      </p:sp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4204619"/>
              </p:ext>
            </p:extLst>
          </p:nvPr>
        </p:nvGraphicFramePr>
        <p:xfrm>
          <a:off x="6912085" y="313124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2261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СОДЕРЖАНИЕ: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8151" y="1969533"/>
            <a:ext cx="5889953" cy="95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Краткая информация об Одесском муниципальном районе Омской области….4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Бюджетный процесс ……………………………………………………………………………..……………..5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Основные показатели прогноза социально экономического развития……….…6-8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Основные направления бюджетной и налоговой политики……..……….……………..9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Муниципальный долг…………………………………………………………………………………………..10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Нормативы распределения налогов в бюджет Одесского муниципального района в 2024 году…………….……………………………………………………………………………....11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Параметры бюджета Одесского муниципального района Омской области…….12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Доходы бюджета Одесского муниципального района Омской области…....….13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Налоговые доходы…………………………………………………………..………………………………….14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Неналоговые доходы……………………………………………………………………………………….….15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Расходы Одесского муниципального района Омской области…………………………………………....................................................16-29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Расходы бюджета на душу населения ………………………………………………………………30</a:t>
            </a:r>
          </a:p>
          <a:p>
            <a:r>
              <a:rPr lang="ru-RU" sz="1200" dirty="0">
                <a:solidFill>
                  <a:schemeClr val="bg1"/>
                </a:solidFill>
              </a:rPr>
              <a:t>Муниципальные программы Одесского муниципального района Омской области </a:t>
            </a:r>
            <a:r>
              <a:rPr lang="ru-RU" sz="1200" dirty="0" smtClean="0">
                <a:solidFill>
                  <a:schemeClr val="bg1"/>
                </a:solidFill>
              </a:rPr>
              <a:t>……………………………………..……………………………………………………………………………………..31</a:t>
            </a:r>
          </a:p>
          <a:p>
            <a:r>
              <a:rPr lang="ru-RU" sz="1200" dirty="0">
                <a:solidFill>
                  <a:schemeClr val="bg1"/>
                </a:solidFill>
              </a:rPr>
              <a:t>Структура расходов бюджета Одесского муниципального района Омской области в разрезе муниципальных программ</a:t>
            </a:r>
            <a:r>
              <a:rPr lang="ru-RU" sz="1200" dirty="0" smtClean="0">
                <a:solidFill>
                  <a:schemeClr val="bg1"/>
                </a:solidFill>
              </a:rPr>
              <a:t>…………………………………………………..32</a:t>
            </a:r>
          </a:p>
          <a:p>
            <a:r>
              <a:rPr lang="ru-RU" sz="1200" dirty="0">
                <a:solidFill>
                  <a:schemeClr val="bg1"/>
                </a:solidFill>
              </a:rPr>
              <a:t>Развитие культуры и туризма Одесского муниципального района Омской </a:t>
            </a:r>
            <a:r>
              <a:rPr lang="ru-RU" sz="1200" dirty="0" smtClean="0">
                <a:solidFill>
                  <a:schemeClr val="bg1"/>
                </a:solidFill>
              </a:rPr>
              <a:t>области………………………………………………………………………………………………………………….33</a:t>
            </a:r>
          </a:p>
          <a:p>
            <a:r>
              <a:rPr lang="ru-RU" sz="1200" dirty="0">
                <a:solidFill>
                  <a:schemeClr val="bg1"/>
                </a:solidFill>
              </a:rPr>
              <a:t>Развитие системы образования и обеспечение жизнеустройства детей-сирот и детей, оставшихся без попечения </a:t>
            </a:r>
            <a:r>
              <a:rPr lang="ru-RU" sz="1200" dirty="0" smtClean="0">
                <a:solidFill>
                  <a:schemeClr val="bg1"/>
                </a:solidFill>
              </a:rPr>
              <a:t>родителей в Одесском муниципальном районе </a:t>
            </a:r>
            <a:r>
              <a:rPr lang="ru-RU" sz="1200" dirty="0">
                <a:solidFill>
                  <a:schemeClr val="bg1"/>
                </a:solidFill>
              </a:rPr>
              <a:t>Омской области </a:t>
            </a:r>
            <a:r>
              <a:rPr lang="ru-RU" sz="1200" dirty="0" smtClean="0">
                <a:solidFill>
                  <a:schemeClr val="bg1"/>
                </a:solidFill>
              </a:rPr>
              <a:t>………………………………………................................34-36</a:t>
            </a:r>
          </a:p>
          <a:p>
            <a:r>
              <a:rPr lang="ru-RU" sz="1200" dirty="0">
                <a:solidFill>
                  <a:schemeClr val="bg1"/>
                </a:solidFill>
              </a:rPr>
              <a:t>Содействие в развитии сельскохозяйственного производства, создание условий для развития малых форм </a:t>
            </a:r>
            <a:r>
              <a:rPr lang="ru-RU" sz="1200" dirty="0" smtClean="0">
                <a:solidFill>
                  <a:schemeClr val="bg1"/>
                </a:solidFill>
              </a:rPr>
              <a:t>хозяйствования </a:t>
            </a:r>
            <a:r>
              <a:rPr lang="ru-RU" sz="1200" dirty="0">
                <a:solidFill>
                  <a:schemeClr val="bg1"/>
                </a:solidFill>
              </a:rPr>
              <a:t>в Одесском </a:t>
            </a:r>
            <a:r>
              <a:rPr lang="ru-RU" sz="1200" dirty="0" smtClean="0">
                <a:solidFill>
                  <a:schemeClr val="bg1"/>
                </a:solidFill>
              </a:rPr>
              <a:t>муниципальном </a:t>
            </a:r>
            <a:r>
              <a:rPr lang="ru-RU" sz="1200" dirty="0">
                <a:solidFill>
                  <a:schemeClr val="bg1"/>
                </a:solidFill>
              </a:rPr>
              <a:t>районе Омской </a:t>
            </a:r>
            <a:r>
              <a:rPr lang="ru-RU" sz="1200" dirty="0" smtClean="0">
                <a:solidFill>
                  <a:schemeClr val="bg1"/>
                </a:solidFill>
              </a:rPr>
              <a:t>области……………………………………………………………………………………..37</a:t>
            </a:r>
            <a:endParaRPr lang="ru-RU" sz="1200" dirty="0">
              <a:solidFill>
                <a:schemeClr val="bg1"/>
              </a:solidFill>
            </a:endParaRP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………….…30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Муниципальные программы Одесского муниципального района Омской области ……………………………………..…………..31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Структура расходов бюджета Одесского муниципального района Омской области в разрезе муниципальных программ…………………………………………………………………………..32</a:t>
            </a: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endParaRPr lang="ru-RU" sz="1200" dirty="0" smtClean="0">
              <a:solidFill>
                <a:schemeClr val="bg1"/>
              </a:solidFill>
            </a:endParaRPr>
          </a:p>
          <a:p>
            <a:endParaRPr lang="ru-RU" sz="1400" dirty="0" smtClean="0">
              <a:solidFill>
                <a:schemeClr val="bg1"/>
              </a:solidFill>
            </a:endParaRPr>
          </a:p>
          <a:p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7" y="722811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47118" y="1969533"/>
            <a:ext cx="614488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Управление муниципальными финансами в Одесском муниципальном районе Омской области </a:t>
            </a:r>
            <a:r>
              <a:rPr lang="ru-RU" sz="1200" dirty="0" smtClean="0">
                <a:solidFill>
                  <a:schemeClr val="bg1"/>
                </a:solidFill>
              </a:rPr>
              <a:t>…………………………………………………………………………………………..………..…38</a:t>
            </a:r>
          </a:p>
          <a:p>
            <a:r>
              <a:rPr lang="ru-RU" sz="1200" dirty="0">
                <a:solidFill>
                  <a:schemeClr val="bg1"/>
                </a:solidFill>
              </a:rPr>
              <a:t>Развитие экономического потенциала Одесского муниципального района </a:t>
            </a:r>
            <a:r>
              <a:rPr lang="ru-RU" sz="1200" dirty="0" smtClean="0">
                <a:solidFill>
                  <a:schemeClr val="bg1"/>
                </a:solidFill>
              </a:rPr>
              <a:t>Омской области………………………………………….........................................................39-41</a:t>
            </a:r>
          </a:p>
          <a:p>
            <a:r>
              <a:rPr lang="ru-RU" sz="1200" dirty="0">
                <a:solidFill>
                  <a:schemeClr val="bg1"/>
                </a:solidFill>
              </a:rPr>
              <a:t>Развитие физической культуры, спорта и молодежной политики в Одесском муниципальном районе Омской </a:t>
            </a:r>
            <a:r>
              <a:rPr lang="ru-RU" sz="1200" dirty="0" smtClean="0">
                <a:solidFill>
                  <a:schemeClr val="bg1"/>
                </a:solidFill>
              </a:rPr>
              <a:t>области………………………………………………………………....42</a:t>
            </a:r>
          </a:p>
          <a:p>
            <a:r>
              <a:rPr lang="ru-RU" sz="1200" dirty="0">
                <a:solidFill>
                  <a:schemeClr val="bg1"/>
                </a:solidFill>
              </a:rPr>
              <a:t>Создание условий для обеспечения граждан доступным и </a:t>
            </a:r>
            <a:r>
              <a:rPr lang="ru-RU" sz="1200" dirty="0" smtClean="0">
                <a:solidFill>
                  <a:schemeClr val="bg1"/>
                </a:solidFill>
              </a:rPr>
              <a:t>комфортным </a:t>
            </a:r>
            <a:r>
              <a:rPr lang="ru-RU" sz="1200" dirty="0">
                <a:solidFill>
                  <a:schemeClr val="bg1"/>
                </a:solidFill>
              </a:rPr>
              <a:t>жильем и коммунальными услугами в </a:t>
            </a:r>
            <a:r>
              <a:rPr lang="ru-RU" sz="1200" dirty="0" smtClean="0">
                <a:solidFill>
                  <a:schemeClr val="bg1"/>
                </a:solidFill>
              </a:rPr>
              <a:t>Одесском </a:t>
            </a:r>
            <a:r>
              <a:rPr lang="ru-RU" sz="1200" dirty="0">
                <a:solidFill>
                  <a:schemeClr val="bg1"/>
                </a:solidFill>
              </a:rPr>
              <a:t>муниципальном районе Омской </a:t>
            </a:r>
            <a:r>
              <a:rPr lang="ru-RU" sz="1200" dirty="0" smtClean="0">
                <a:solidFill>
                  <a:schemeClr val="bg1"/>
                </a:solidFill>
              </a:rPr>
              <a:t>области….43</a:t>
            </a:r>
          </a:p>
          <a:p>
            <a:r>
              <a:rPr lang="ru-RU" sz="1200" dirty="0">
                <a:solidFill>
                  <a:schemeClr val="bg1"/>
                </a:solidFill>
              </a:rPr>
              <a:t>Охрана окружающей среды в Одесском муниципальном </a:t>
            </a:r>
            <a:r>
              <a:rPr lang="ru-RU" sz="1200" dirty="0" smtClean="0">
                <a:solidFill>
                  <a:schemeClr val="bg1"/>
                </a:solidFill>
              </a:rPr>
              <a:t>районе </a:t>
            </a:r>
            <a:r>
              <a:rPr lang="ru-RU" sz="1200" dirty="0">
                <a:solidFill>
                  <a:schemeClr val="bg1"/>
                </a:solidFill>
              </a:rPr>
              <a:t>Омской </a:t>
            </a:r>
            <a:r>
              <a:rPr lang="ru-RU" sz="1200" dirty="0" smtClean="0">
                <a:solidFill>
                  <a:schemeClr val="bg1"/>
                </a:solidFill>
              </a:rPr>
              <a:t>области.44</a:t>
            </a:r>
          </a:p>
          <a:p>
            <a:r>
              <a:rPr lang="ru-RU" sz="1200" dirty="0">
                <a:solidFill>
                  <a:schemeClr val="bg1"/>
                </a:solidFill>
              </a:rPr>
              <a:t>Социальная поддержка населения в Одесском муниципальном районе Омской </a:t>
            </a:r>
            <a:r>
              <a:rPr lang="ru-RU" sz="1200" dirty="0" smtClean="0">
                <a:solidFill>
                  <a:schemeClr val="bg1"/>
                </a:solidFill>
              </a:rPr>
              <a:t>области………………………………………………………………………………………………………………………..45</a:t>
            </a:r>
          </a:p>
          <a:p>
            <a:r>
              <a:rPr lang="ru-RU" sz="1200" dirty="0">
                <a:solidFill>
                  <a:schemeClr val="bg1"/>
                </a:solidFill>
              </a:rPr>
              <a:t>Развитие казачества на территории Одесского муниципального </a:t>
            </a:r>
            <a:r>
              <a:rPr lang="ru-RU" sz="1200" dirty="0" smtClean="0">
                <a:solidFill>
                  <a:schemeClr val="bg1"/>
                </a:solidFill>
              </a:rPr>
              <a:t>района………………46</a:t>
            </a:r>
          </a:p>
          <a:p>
            <a:r>
              <a:rPr lang="ru-RU" sz="1200" dirty="0">
                <a:solidFill>
                  <a:schemeClr val="bg1"/>
                </a:solidFill>
              </a:rPr>
              <a:t>Комплексное развитие инженерной инфраструктуры Одесского </a:t>
            </a:r>
            <a:r>
              <a:rPr lang="ru-RU" sz="1200" dirty="0" smtClean="0">
                <a:solidFill>
                  <a:schemeClr val="bg1"/>
                </a:solidFill>
              </a:rPr>
              <a:t>муниципального </a:t>
            </a:r>
            <a:r>
              <a:rPr lang="ru-RU" sz="1200" dirty="0">
                <a:solidFill>
                  <a:schemeClr val="bg1"/>
                </a:solidFill>
              </a:rPr>
              <a:t>района Омской </a:t>
            </a:r>
            <a:r>
              <a:rPr lang="ru-RU" sz="1200" dirty="0" smtClean="0">
                <a:solidFill>
                  <a:schemeClr val="bg1"/>
                </a:solidFill>
              </a:rPr>
              <a:t>области………………………………………………………………………………………………47</a:t>
            </a:r>
          </a:p>
          <a:p>
            <a:r>
              <a:rPr lang="ru-RU" sz="1200" dirty="0">
                <a:solidFill>
                  <a:schemeClr val="bg1"/>
                </a:solidFill>
              </a:rPr>
              <a:t>Содействие развитию и поддержка социально ориентированных некоммерческих организаций, социального предпринимательства и субъектов общественно-политических отношений, институтов гражданского общества, гражданской активности населения Одесского муниципального района Омской </a:t>
            </a:r>
            <a:r>
              <a:rPr lang="ru-RU" sz="1200" dirty="0" smtClean="0">
                <a:solidFill>
                  <a:schemeClr val="bg1"/>
                </a:solidFill>
              </a:rPr>
              <a:t>области……….48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Межбюджетные отношения………………………………………………………………………………….49-50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Дорожный фонд………………………………………………………………………………………………………….51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Меры социальной поддержки…………………………………………………………………………………...52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Открытость бюджетных данных…………………………………………………………………………………53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Контактная информация…………………………………………………………………………………………….54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Глоссарий……………………………………………………………………………………………………………….55-56</a:t>
            </a:r>
          </a:p>
          <a:p>
            <a:endParaRPr lang="ru-RU" sz="1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31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Соединительная линия уступом 34"/>
          <p:cNvCxnSpPr>
            <a:stCxn id="9" idx="3"/>
          </p:cNvCxnSpPr>
          <p:nvPr/>
        </p:nvCxnSpPr>
        <p:spPr>
          <a:xfrm>
            <a:off x="7733210" y="2569535"/>
            <a:ext cx="3731625" cy="1231029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оединительная линия уступом 30"/>
          <p:cNvCxnSpPr/>
          <p:nvPr/>
        </p:nvCxnSpPr>
        <p:spPr>
          <a:xfrm rot="10800000" flipV="1">
            <a:off x="698151" y="2582332"/>
            <a:ext cx="4170918" cy="1000508"/>
          </a:xfrm>
          <a:prstGeom prst="bentConnector3">
            <a:avLst>
              <a:gd name="adj1" fmla="val 70462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/>
              <a:t>РАСХОДЫ БЮДЖЕТА НА ДУШУ НАСЕЛЕНИЯ</a:t>
            </a:r>
            <a:endParaRPr lang="ru-RU" sz="2400" i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770811" y="2336873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598125" y="2125904"/>
            <a:ext cx="3135085" cy="887261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Общая сумма расходов муниципального бюджета на 2024 год (план)</a:t>
            </a:r>
            <a:endParaRPr lang="ru-RU" sz="1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262367" y="2887615"/>
            <a:ext cx="1881051" cy="4072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31 237,71 руб.</a:t>
            </a:r>
            <a:endParaRPr lang="ru-RU" sz="16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10139" y="2939552"/>
            <a:ext cx="2386150" cy="740229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Общегосударственные вопросы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73972" y="3998476"/>
            <a:ext cx="2386150" cy="740229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Национальная экономика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86436" y="5120858"/>
            <a:ext cx="2386150" cy="740229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Жилищно-коммунальное </a:t>
            </a:r>
            <a:r>
              <a:rPr lang="ru-RU" sz="1400" b="1" dirty="0"/>
              <a:t>х</a:t>
            </a:r>
            <a:r>
              <a:rPr lang="ru-RU" sz="1400" b="1" dirty="0" smtClean="0"/>
              <a:t>озяйство</a:t>
            </a:r>
            <a:endParaRPr lang="ru-RU" sz="1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20096" y="2912194"/>
            <a:ext cx="2386150" cy="740229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Социальная политика</a:t>
            </a:r>
            <a:endParaRPr lang="ru-RU" sz="14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513733" y="4037878"/>
            <a:ext cx="2386150" cy="740229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Физическая культура и спорт</a:t>
            </a:r>
            <a:endParaRPr lang="ru-RU" sz="14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543108" y="5127377"/>
            <a:ext cx="2386150" cy="740229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МБТ </a:t>
            </a:r>
            <a:r>
              <a:rPr lang="ru-RU" sz="1200" b="1" dirty="0"/>
              <a:t>общего характера бюджетам бюджетной системы Российской Федерации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016538" y="3452615"/>
            <a:ext cx="2386150" cy="740229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Охрана окружающей среды</a:t>
            </a:r>
            <a:endParaRPr lang="ru-RU" sz="14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054809" y="4429019"/>
            <a:ext cx="2386150" cy="740229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Образование</a:t>
            </a:r>
            <a:endParaRPr lang="ru-RU" sz="1400" b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095064" y="5405423"/>
            <a:ext cx="2386150" cy="740229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Культура, кинематография</a:t>
            </a:r>
            <a:endParaRPr lang="ru-RU" sz="14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682483" y="3388961"/>
            <a:ext cx="1454331" cy="4093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3 563,45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663765" y="4160292"/>
            <a:ext cx="1454331" cy="4093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521,65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682482" y="5288483"/>
            <a:ext cx="1454331" cy="4093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49,76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828433" y="3864737"/>
            <a:ext cx="1454331" cy="4093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3,19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865726" y="4309993"/>
            <a:ext cx="1454331" cy="55178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21 612,15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841878" y="5371204"/>
            <a:ext cx="1454331" cy="4093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2 081,73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010504" y="3464181"/>
            <a:ext cx="1454331" cy="4093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1 315,04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0097852" y="4514645"/>
            <a:ext cx="1454331" cy="4093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125,27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0231467" y="5720748"/>
            <a:ext cx="1454331" cy="4093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1 965,49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6274035" y="5261016"/>
            <a:ext cx="0" cy="17459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>
            <a:endCxn id="13" idx="0"/>
          </p:cNvCxnSpPr>
          <p:nvPr/>
        </p:nvCxnSpPr>
        <p:spPr>
          <a:xfrm>
            <a:off x="1959102" y="4738705"/>
            <a:ext cx="20409" cy="38215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6292431" y="4249353"/>
            <a:ext cx="0" cy="20428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H="1">
            <a:off x="9599022" y="3798264"/>
            <a:ext cx="6042" cy="36351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>
            <a:endCxn id="12" idx="0"/>
          </p:cNvCxnSpPr>
          <p:nvPr/>
        </p:nvCxnSpPr>
        <p:spPr>
          <a:xfrm>
            <a:off x="1959102" y="3679781"/>
            <a:ext cx="7945" cy="31869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87086" y="6289936"/>
            <a:ext cx="11913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i="1" dirty="0" smtClean="0"/>
              <a:t>Для расчета расходов на одного жителя Одесского муниципального района Омской области взята численность населения Одесского муниципального района на 1 января 2022 года в соответствии с данными территориального органа статистики -15 800 человек</a:t>
            </a:r>
            <a:endParaRPr lang="ru-RU" sz="1200" i="1" dirty="0"/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>
            <a:off x="9624657" y="4841187"/>
            <a:ext cx="0" cy="35870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6274035" y="3247094"/>
            <a:ext cx="0" cy="20428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87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МУНИЦИПАЛЬНЫЕ ПРОГРАММЫ ОДЕССКОГО МУНИЦИПАЛЬНОГО РАЙОНА ОМСКОЙ ОБЛАСТИ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7714" y="2177143"/>
            <a:ext cx="114343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 </a:t>
            </a:r>
            <a:r>
              <a:rPr lang="ru-RU" sz="1400" dirty="0" smtClean="0">
                <a:solidFill>
                  <a:schemeClr val="bg1"/>
                </a:solidFill>
              </a:rPr>
              <a:t>Муниципальная программа (МП) – это документ </a:t>
            </a:r>
            <a:r>
              <a:rPr lang="ru-RU" sz="1400" dirty="0">
                <a:solidFill>
                  <a:schemeClr val="bg1"/>
                </a:solidFill>
              </a:rPr>
              <a:t>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 муниципального образования.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139337" y="3285139"/>
            <a:ext cx="11512732" cy="23938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492035" y="3741960"/>
            <a:ext cx="1206137" cy="1126131"/>
          </a:xfrm>
          <a:prstGeom prst="ellipse">
            <a:avLst/>
          </a:prstGeom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ЦЕЛИ/ ЗАДАЧИ</a:t>
            </a:r>
            <a:endParaRPr lang="ru-RU" sz="1400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698172" y="4393135"/>
            <a:ext cx="62701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2438400" y="3840480"/>
            <a:ext cx="8709" cy="102761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2447109" y="3840480"/>
            <a:ext cx="62701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2516778" y="4393135"/>
            <a:ext cx="62701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2447109" y="4858783"/>
            <a:ext cx="62701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3187337" y="3774904"/>
            <a:ext cx="2342607" cy="263225"/>
          </a:xfrm>
          <a:prstGeom prst="rect">
            <a:avLst/>
          </a:prstGeom>
          <a:solidFill>
            <a:schemeClr val="tx1">
              <a:lumMod val="6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Мероприятие 1</a:t>
            </a:r>
            <a:endParaRPr lang="ru-RU" sz="1400" b="1" dirty="0">
              <a:solidFill>
                <a:schemeClr val="bg1"/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5599611" y="3879408"/>
            <a:ext cx="33528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5599611" y="4393135"/>
            <a:ext cx="33528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5599611" y="4867752"/>
            <a:ext cx="33528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6021976" y="3718039"/>
            <a:ext cx="452846" cy="357572"/>
          </a:xfrm>
          <a:prstGeom prst="ellipse">
            <a:avLst/>
          </a:prstGeom>
          <a:solidFill>
            <a:schemeClr val="tx1">
              <a:lumMod val="6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1</a:t>
            </a:r>
            <a:endParaRPr lang="ru-RU" sz="1600" b="1" dirty="0">
              <a:solidFill>
                <a:schemeClr val="bg1"/>
              </a:solidFill>
            </a:endParaRPr>
          </a:p>
        </p:txBody>
      </p:sp>
      <p:cxnSp>
        <p:nvCxnSpPr>
          <p:cNvPr id="53" name="Прямая со стрелкой 52"/>
          <p:cNvCxnSpPr/>
          <p:nvPr/>
        </p:nvCxnSpPr>
        <p:spPr>
          <a:xfrm>
            <a:off x="6553199" y="3896825"/>
            <a:ext cx="33528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6553199" y="4417073"/>
            <a:ext cx="33528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6553199" y="4858783"/>
            <a:ext cx="33528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Овал 57"/>
          <p:cNvSpPr/>
          <p:nvPr/>
        </p:nvSpPr>
        <p:spPr>
          <a:xfrm>
            <a:off x="6888479" y="3700622"/>
            <a:ext cx="452846" cy="357572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7802878" y="3726358"/>
            <a:ext cx="452846" cy="357572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3</a:t>
            </a:r>
            <a:endParaRPr lang="ru-RU" sz="1600" b="1" dirty="0">
              <a:solidFill>
                <a:schemeClr val="bg1"/>
              </a:solidFill>
            </a:endParaRPr>
          </a:p>
        </p:txBody>
      </p:sp>
      <p:cxnSp>
        <p:nvCxnSpPr>
          <p:cNvPr id="61" name="Прямая со стрелкой 60"/>
          <p:cNvCxnSpPr/>
          <p:nvPr/>
        </p:nvCxnSpPr>
        <p:spPr>
          <a:xfrm>
            <a:off x="7419702" y="3879408"/>
            <a:ext cx="33528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>
            <a:off x="7419702" y="4403671"/>
            <a:ext cx="33528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>
            <a:off x="7419702" y="4834406"/>
            <a:ext cx="33528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Левая фигурная скобка 22"/>
          <p:cNvSpPr/>
          <p:nvPr/>
        </p:nvSpPr>
        <p:spPr>
          <a:xfrm rot="10800000">
            <a:off x="8421186" y="3788397"/>
            <a:ext cx="566057" cy="1131775"/>
          </a:xfrm>
          <a:prstGeom prst="lef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152705" y="4040906"/>
            <a:ext cx="2020389" cy="605036"/>
          </a:xfrm>
          <a:prstGeom prst="roundRect">
            <a:avLst/>
          </a:prstGeom>
          <a:solidFill>
            <a:schemeClr val="tx1">
              <a:lumMod val="6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эффективности</a:t>
            </a:r>
            <a:endParaRPr lang="ru-RU" sz="1400" b="1" dirty="0">
              <a:solidFill>
                <a:schemeClr val="bg1"/>
              </a:solidFill>
            </a:endParaRPr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 flipV="1">
            <a:off x="178525" y="5300974"/>
            <a:ext cx="11512732" cy="23938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39337" y="5538522"/>
            <a:ext cx="116172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i="1" dirty="0" smtClean="0">
                <a:solidFill>
                  <a:schemeClr val="bg1"/>
                </a:solidFill>
              </a:rPr>
              <a:t>В каждой МП определены исполнители и соисполнители.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i="1" dirty="0" smtClean="0">
                <a:solidFill>
                  <a:schemeClr val="bg1"/>
                </a:solidFill>
              </a:rPr>
              <a:t>Разрабатывается МП на срок не менее 6 лет.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i="1" dirty="0" smtClean="0">
                <a:solidFill>
                  <a:schemeClr val="bg1"/>
                </a:solidFill>
              </a:rPr>
              <a:t>Действие МП направлено на достижение наилучшего результата с использованием определенного бюджетом объёма средств. 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3200399" y="4229119"/>
            <a:ext cx="2342607" cy="263225"/>
          </a:xfrm>
          <a:prstGeom prst="rect">
            <a:avLst/>
          </a:prstGeom>
          <a:solidFill>
            <a:schemeClr val="tx1">
              <a:lumMod val="6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Мероприятие 2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3180805" y="4720711"/>
            <a:ext cx="2342607" cy="263225"/>
          </a:xfrm>
          <a:prstGeom prst="rect">
            <a:avLst/>
          </a:prstGeom>
          <a:solidFill>
            <a:schemeClr val="tx1">
              <a:lumMod val="6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Мероприятие </a:t>
            </a:r>
            <a:r>
              <a:rPr lang="en-US" sz="1400" b="1" dirty="0" smtClean="0">
                <a:solidFill>
                  <a:schemeClr val="bg1"/>
                </a:solidFill>
              </a:rPr>
              <a:t>n…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6028508" y="4212439"/>
            <a:ext cx="452846" cy="357572"/>
          </a:xfrm>
          <a:prstGeom prst="ellipse">
            <a:avLst/>
          </a:prstGeom>
          <a:solidFill>
            <a:schemeClr val="tx1">
              <a:lumMod val="6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6011090" y="4658527"/>
            <a:ext cx="452846" cy="357572"/>
          </a:xfrm>
          <a:prstGeom prst="ellipse">
            <a:avLst/>
          </a:prstGeom>
          <a:solidFill>
            <a:schemeClr val="tx1">
              <a:lumMod val="6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73" name="Овал 72"/>
          <p:cNvSpPr/>
          <p:nvPr/>
        </p:nvSpPr>
        <p:spPr>
          <a:xfrm>
            <a:off x="6903717" y="4229119"/>
            <a:ext cx="452846" cy="357572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74" name="Овал 73"/>
          <p:cNvSpPr/>
          <p:nvPr/>
        </p:nvSpPr>
        <p:spPr>
          <a:xfrm>
            <a:off x="6903717" y="4643477"/>
            <a:ext cx="452846" cy="357572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75" name="Овал 74"/>
          <p:cNvSpPr/>
          <p:nvPr/>
        </p:nvSpPr>
        <p:spPr>
          <a:xfrm>
            <a:off x="7811585" y="4192925"/>
            <a:ext cx="452846" cy="357572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3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76" name="Овал 75"/>
          <p:cNvSpPr/>
          <p:nvPr/>
        </p:nvSpPr>
        <p:spPr>
          <a:xfrm>
            <a:off x="7815938" y="4644255"/>
            <a:ext cx="452846" cy="357572"/>
          </a:xfrm>
          <a:prstGeom prst="ellipse">
            <a:avLst/>
          </a:prstGeom>
          <a:solidFill>
            <a:schemeClr val="tx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3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186056" y="3809060"/>
            <a:ext cx="439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…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218710" y="4257083"/>
            <a:ext cx="439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…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183877" y="4653038"/>
            <a:ext cx="439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…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4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СТРУКТУРА РАСХОДОВ БЮДЖЕТА ОДЕССКОГО МУНИЦИПАЛЬНОГО РАЙОНА ОМСКОЙ ОБЛАСТИ В РАЗРЕЗЕ МУНИЦИПАЛЬНЫХ ПРОГРАММ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7134891"/>
              </p:ext>
            </p:extLst>
          </p:nvPr>
        </p:nvGraphicFramePr>
        <p:xfrm>
          <a:off x="163901" y="1978238"/>
          <a:ext cx="12480570" cy="5826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7458344" y="2477205"/>
            <a:ext cx="6030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(70,1%)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052017" y="2864710"/>
            <a:ext cx="5357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(1,3%)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РАЗВИТИЕ КУЛЬТУРЫ И ТУРИЗМА ОДЕССКОГО МУНИЦИПАЛЬНОГО РАЙОНА ОМСКОЙ ОБЛАСТИ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75193" y="2031449"/>
            <a:ext cx="4982582" cy="2040322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i="1" dirty="0" smtClean="0">
                <a:solidFill>
                  <a:schemeClr val="bg1"/>
                </a:solidFill>
              </a:rPr>
              <a:t>ЦЕЛЬ- </a:t>
            </a:r>
            <a:r>
              <a:rPr lang="ru-RU" sz="1300" i="1" dirty="0">
                <a:solidFill>
                  <a:schemeClr val="bg1"/>
                </a:solidFill>
              </a:rPr>
              <a:t>с</a:t>
            </a:r>
            <a:r>
              <a:rPr lang="ru-RU" sz="1300" i="1" dirty="0" smtClean="0">
                <a:solidFill>
                  <a:schemeClr val="bg1"/>
                </a:solidFill>
              </a:rPr>
              <a:t>оздание </a:t>
            </a:r>
            <a:r>
              <a:rPr lang="ru-RU" sz="1300" i="1" dirty="0">
                <a:solidFill>
                  <a:schemeClr val="bg1"/>
                </a:solidFill>
              </a:rPr>
              <a:t>благоприятных условий для укрепления единого культурного пространства и сохранения культурного наследия Одесского муниципального района Омской области, развития культурного и духовного потенциала населения, обеспечения свободы творчества и прав граждан на участие в культурной жизни и доступ к культурным ценностям, развития туризма в Одесском муниципальном районе Омской области</a:t>
            </a:r>
            <a:r>
              <a:rPr lang="ru-RU" sz="1200" b="1" i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21125" y="2151567"/>
            <a:ext cx="28564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ОЖИДАЕМЫЕ РЕЗУЛЬТАТЫ</a:t>
            </a:r>
            <a:endParaRPr lang="ru-RU" sz="9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763708" y="4071771"/>
            <a:ext cx="1376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(тыс. рублей)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279772"/>
              </p:ext>
            </p:extLst>
          </p:nvPr>
        </p:nvGraphicFramePr>
        <p:xfrm>
          <a:off x="5132717" y="2047352"/>
          <a:ext cx="6867695" cy="476476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828480"/>
                <a:gridCol w="632209"/>
                <a:gridCol w="788096"/>
                <a:gridCol w="592972"/>
                <a:gridCol w="549298"/>
                <a:gridCol w="476640"/>
              </a:tblGrid>
              <a:tr h="54144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2022 год (факт)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2023год </a:t>
                      </a:r>
                      <a:r>
                        <a:rPr lang="ru-RU" sz="900" u="none" strike="noStrike" dirty="0" smtClean="0">
                          <a:effectLst/>
                        </a:rPr>
                        <a:t>                   </a:t>
                      </a:r>
                      <a:r>
                        <a:rPr lang="ru-RU" sz="900" u="none" strike="noStrike" dirty="0">
                          <a:effectLst/>
                        </a:rPr>
                        <a:t>( план на 01.07.2023 год)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2024 (план)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2025 (план)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2026 (план)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</a:tr>
              <a:tr h="4073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увеличение численности жителей Одесского муниципального района Омской области, занимающихся творческой деятельностью на непрофессиональной основе, человек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3 186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3 186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3 188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3 188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3 190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</a:tr>
              <a:tr h="2732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увеличение количества посещений муниципальных библиотек Одесского муниципального района Омской области, тыс. человек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136,5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148,9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173,7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223,4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248,2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</a:tr>
              <a:tr h="5544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 err="1">
                          <a:effectLst/>
                        </a:rPr>
                        <a:t>обновляемость</a:t>
                      </a:r>
                      <a:r>
                        <a:rPr lang="ru-RU" sz="850" u="none" strike="noStrike" dirty="0">
                          <a:effectLst/>
                        </a:rPr>
                        <a:t> книжных фондов библиотек общедоступных (публичных) библиотек муниципальных образований Омской области, в рамках государственной поддержки по комплектованию книжных фондов библиотек, (%)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</a:tr>
              <a:tr h="5544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количество мероприятий по комплектованию книжных фондов общедоступных (публичных) библиотек муниципальных образований Омской области, в рамках государственной поддержки по комплектованию книжных фондов библиотек, единиц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</a:tr>
              <a:tr h="5414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доля детей, получающих услуги в учреждениях дополнительного образования в сфере культуры, в общей численности детей, проживающих на территории Одесского муниципального района Омской области, 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7,5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7,5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</a:tr>
              <a:tr h="2732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доля экспонируемых музейных предметов от общего числа музейных предметов основного фонда, 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83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</a:tr>
              <a:tr h="5286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доля юридических лиц, охваченных финансово-экономическим  и хозяйственным обеспечением муниципальных  учреждений культуры, в общем количестве юридических лиц в сфере культуры, %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</a:tr>
              <a:tr h="2732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количество руководителей и специалистов учреждений культуры, получающих в отчетном году профильное образование, единиц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</a:tr>
              <a:tr h="3976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количество разработанных туристических и экскурсионных маршрутов в Одесском  муниципальном районе Омской области, единиц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</a:tr>
              <a:tr h="4073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количество учреждений культуры, получивших государственную поддержку, в виде выплаты денежного поощрения лучшим учреждениям культуры, единиц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5105" marR="5105" marT="5105" marB="0" anchor="ctr"/>
                </a:tc>
              </a:tr>
            </a:tbl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6146559"/>
              </p:ext>
            </p:extLst>
          </p:nvPr>
        </p:nvGraphicFramePr>
        <p:xfrm>
          <a:off x="75193" y="4335901"/>
          <a:ext cx="4798732" cy="260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4489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РАЗВИТИЕ СИСТЕМЫ ОБРАЗОВАНИЯ И ОБЕСПЕЧЕНИЕ СИСТЕМЫ ЖИЗНЕУСТРОЙСТВА ДЕТЕЙ-СИРОТ И ДЕТЕЙ, ОСТАВШИХСЯ БЕЗ ПОПЕЧЕНИЯ РОДИТЕЛЕЙ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97031" y="2073650"/>
            <a:ext cx="4936944" cy="1893793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i="1" dirty="0" smtClean="0">
                <a:solidFill>
                  <a:schemeClr val="bg1"/>
                </a:solidFill>
              </a:rPr>
              <a:t>ЦЕЛЬ-повышение </a:t>
            </a:r>
            <a:r>
              <a:rPr lang="ru-RU" sz="1300" i="1" dirty="0">
                <a:solidFill>
                  <a:schemeClr val="bg1"/>
                </a:solidFill>
              </a:rPr>
              <a:t>качества и доступности предоставляемых образовательных услуг населению Одесского муниципального района и Омской области за счет эффективного использования материально-технических, кадровых, финансовых и управленческих ресурсов и совершенствование системы жизнеустройства детей, оставшихся без попечения родителей, проживающих на территории Одесского муниципального района Омской области</a:t>
            </a: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0779350"/>
              </p:ext>
            </p:extLst>
          </p:nvPr>
        </p:nvGraphicFramePr>
        <p:xfrm>
          <a:off x="418656" y="4316163"/>
          <a:ext cx="4229544" cy="2811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705840" y="3967444"/>
            <a:ext cx="1285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(тыс. рублей)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8354" y="2180826"/>
            <a:ext cx="68536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ОСНОВНЫЕ НАПРАВЛЕНИЯ РАСХОДОВ МУНИЦИПАЛЬНОЙ ПРОГРАММЫ                             В 2024 ГОДУ (подпрограммы)</a:t>
            </a:r>
          </a:p>
          <a:p>
            <a:pPr algn="ctr"/>
            <a:endParaRPr lang="ru-RU" sz="14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/>
              <a:t>Развитие системы образования </a:t>
            </a:r>
            <a:r>
              <a:rPr lang="ru-RU" sz="1400" dirty="0" smtClean="0"/>
              <a:t>329 639,8 тыс. рублей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4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/>
              <a:t>Обеспечение жизнеустройства детей-сирот и детей, оставшихся без попечения родителей, проживающих на территории Одесского муниципального района Омской </a:t>
            </a:r>
            <a:r>
              <a:rPr lang="ru-RU" sz="1400" dirty="0" smtClean="0"/>
              <a:t>области 16 196,6 тыс. рублей.</a:t>
            </a:r>
            <a:endParaRPr lang="ru-RU" sz="1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277350" y="4316163"/>
            <a:ext cx="2442326" cy="1617912"/>
          </a:xfrm>
          <a:prstGeom prst="round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00800" y="4777653"/>
            <a:ext cx="2673747" cy="1746971"/>
          </a:xfrm>
          <a:prstGeom prst="round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3885278"/>
              </p:ext>
            </p:extLst>
          </p:nvPr>
        </p:nvGraphicFramePr>
        <p:xfrm>
          <a:off x="234687" y="4151891"/>
          <a:ext cx="475641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1218588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РАЗВИТИЕ СИСТЕМЫ ОБРАЗОВАНИЯ И ОБЕСПЕЧЕНИЕ СИСТЕМЫ ЖИЗНЕУСТРОЙСТВА ДЕТЕЙ-СИРОТ И ДЕТЕЙ, ОСТАВШИХСЯ БЕЗ ПОПЕЧЕНИЯ РОДИТЕЛЕЙ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55117" y="1970543"/>
            <a:ext cx="3148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ОЖИДАЕМЫЕ РЕЗУЛЬТАТЫ</a:t>
            </a:r>
            <a:endParaRPr lang="ru-RU" sz="1200" b="1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91415" y="2522779"/>
            <a:ext cx="11718207" cy="28832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3668546" y="2484768"/>
            <a:ext cx="21772" cy="4261198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7291489" y="2568870"/>
            <a:ext cx="43543" cy="4257815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91414" y="2369244"/>
            <a:ext cx="11718207" cy="28832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196797" y="2353426"/>
            <a:ext cx="16589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2022  2023  2024  2025 2026</a:t>
            </a:r>
            <a:endParaRPr lang="ru-RU" sz="8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741126" y="2344797"/>
            <a:ext cx="16589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2022  2023  2024  2025 2026</a:t>
            </a:r>
            <a:endParaRPr lang="ru-RU" sz="8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9652283" y="2383660"/>
            <a:ext cx="18062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2022   2023    2024  2025  2026</a:t>
            </a:r>
            <a:endParaRPr lang="ru-RU" sz="8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2077" y="2586298"/>
            <a:ext cx="2168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 сохранение доли детей в возрасте 1-6 лет, получающих дошкольную образовательную услугу и услугу по их содержанию в муниципальных образовательных учреждениях в общей численности детей в возрасте 1-6 лет,%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076" y="3422176"/>
            <a:ext cx="21686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 увеличение доли выпускников муниципальных общеобразовательных учреждений, сдавших единый государственный экзамен по русскому языку и математике, в общей численности выпускников, сдававших единый государственный экзамен по данным предметам, %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2076" y="4557879"/>
            <a:ext cx="21860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увеличение доли реализующих общеобразовательные программы организаций, в которых проведена оценка качества общего образования, в том числе на основе практики международных исследований качества подготовки обучающихся,%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076" y="5668748"/>
            <a:ext cx="22556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увеличение числа общеобразовательных организаций, расположенных в сельской местности, обновивших материально-техническую базу для реализации основных и дополнительных общеобразовательных программ цифрового, естественнонаучного и гуманитарного профилей, единиц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668545" y="2524742"/>
            <a:ext cx="21686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 smtClean="0"/>
              <a:t> </a:t>
            </a:r>
            <a:r>
              <a:rPr lang="ru-RU" sz="800" dirty="0"/>
              <a:t>увеличение численности обучающихся, охваченных основными и дополнительными общеобразовательными программами цифрового, естественнонаучного и гуманитарного профилей до 2024 человек;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651688" y="3460100"/>
            <a:ext cx="21686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 увеличение количества общеобразовательных организаций, расположенных в сельской местности, в которых обновлена материально-техническая база для занятий физической культурой и спортом до 3;</a:t>
            </a:r>
          </a:p>
          <a:p>
            <a:pPr algn="just"/>
            <a:endParaRPr lang="ru-RU" sz="800" dirty="0"/>
          </a:p>
        </p:txBody>
      </p:sp>
      <p:sp>
        <p:nvSpPr>
          <p:cNvPr id="40" name="TextBox 39"/>
          <p:cNvSpPr txBox="1"/>
          <p:nvPr/>
        </p:nvSpPr>
        <p:spPr>
          <a:xfrm>
            <a:off x="3646960" y="4366983"/>
            <a:ext cx="2168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 увеличение количества общеобразовательных организаций, в которых внедрена целевая модель цифровой образовательной среды до 2;</a:t>
            </a:r>
          </a:p>
          <a:p>
            <a:pPr algn="just"/>
            <a:endParaRPr lang="ru-RU" sz="800" dirty="0"/>
          </a:p>
        </p:txBody>
      </p:sp>
      <p:sp>
        <p:nvSpPr>
          <p:cNvPr id="41" name="TextBox 40"/>
          <p:cNvSpPr txBox="1"/>
          <p:nvPr/>
        </p:nvSpPr>
        <p:spPr>
          <a:xfrm>
            <a:off x="3678436" y="5067538"/>
            <a:ext cx="21686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увеличение доли детей в возрасте 5 – 18 лет, получающих услуги по дополнительному образованию в организациях различной организационно-правовой формы, в общей численности детей данной возрастной группы, до 80%;</a:t>
            </a:r>
          </a:p>
          <a:p>
            <a:pPr algn="just"/>
            <a:endParaRPr lang="ru-RU" sz="800" dirty="0"/>
          </a:p>
        </p:txBody>
      </p:sp>
      <p:sp>
        <p:nvSpPr>
          <p:cNvPr id="42" name="TextBox 41"/>
          <p:cNvSpPr txBox="1"/>
          <p:nvPr/>
        </p:nvSpPr>
        <p:spPr>
          <a:xfrm>
            <a:off x="3713768" y="6038080"/>
            <a:ext cx="2168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увеличение доли детей, охваченных дополнительными общеобразовательными программами технической и естественнонаучной направленностей до 25%;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50741" y="3606868"/>
            <a:ext cx="2168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 увеличение числа детей, получивших рекомендации по построению индивидуального учебного плана в соответствии с выбранными профессиональными </a:t>
            </a:r>
            <a:r>
              <a:rPr lang="ru-RU" sz="800" dirty="0" smtClean="0"/>
              <a:t>компетенциями, до 101  человека;</a:t>
            </a:r>
            <a:endParaRPr lang="ru-RU" sz="800" dirty="0"/>
          </a:p>
        </p:txBody>
      </p:sp>
      <p:sp>
        <p:nvSpPr>
          <p:cNvPr id="22" name="TextBox 21"/>
          <p:cNvSpPr txBox="1"/>
          <p:nvPr/>
        </p:nvSpPr>
        <p:spPr>
          <a:xfrm>
            <a:off x="7240089" y="4414207"/>
            <a:ext cx="2168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 увеличение количества муниципальных образовательных организаций, участвующих в совместных проектах с детскими технопарками </a:t>
            </a:r>
            <a:r>
              <a:rPr lang="ru-RU" sz="800" dirty="0" smtClean="0"/>
              <a:t>, человек</a:t>
            </a:r>
            <a:endParaRPr lang="ru-RU" sz="800" dirty="0"/>
          </a:p>
        </p:txBody>
      </p:sp>
      <p:sp>
        <p:nvSpPr>
          <p:cNvPr id="23" name="TextBox 22"/>
          <p:cNvSpPr txBox="1"/>
          <p:nvPr/>
        </p:nvSpPr>
        <p:spPr>
          <a:xfrm>
            <a:off x="7289632" y="2521021"/>
            <a:ext cx="21686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увеличение числа участников открытых онлайн-уроков, реализуемых с учетом опыта цикла открытых уроков «</a:t>
            </a:r>
            <a:r>
              <a:rPr lang="ru-RU" sz="800" dirty="0" err="1"/>
              <a:t>Проектория</a:t>
            </a:r>
            <a:r>
              <a:rPr lang="ru-RU" sz="800" dirty="0"/>
              <a:t>», «Уроки настоящего» или иных аналогичных по возможностям, функциям и результатам проектов, направленных на раннюю профориентацию до 2200 человек;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312332" y="5857690"/>
            <a:ext cx="2168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увеличение доли детей-инвалидов, за исключением детей с ОВЗ, охваченных дополнительными общеобразовательными </a:t>
            </a:r>
            <a:r>
              <a:rPr lang="ru-RU" sz="800" dirty="0" smtClean="0"/>
              <a:t>программами до 50%;</a:t>
            </a:r>
            <a:endParaRPr lang="ru-RU" sz="800" dirty="0"/>
          </a:p>
        </p:txBody>
      </p:sp>
      <p:sp>
        <p:nvSpPr>
          <p:cNvPr id="26" name="TextBox 25"/>
          <p:cNvSpPr txBox="1"/>
          <p:nvPr/>
        </p:nvSpPr>
        <p:spPr>
          <a:xfrm>
            <a:off x="7295890" y="5086222"/>
            <a:ext cx="2168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увеличение доли детей с ограниченными возможностями здоровья, охваченных дополнительными общеобразовательными программами до 70%;</a:t>
            </a:r>
          </a:p>
          <a:p>
            <a:pPr algn="just"/>
            <a:endParaRPr lang="ru-RU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2196797" y="2722299"/>
            <a:ext cx="14501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47,5  47,5  47,5  47,5  47,5</a:t>
            </a:r>
            <a:endParaRPr lang="ru-RU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2190587" y="3580951"/>
            <a:ext cx="1601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100   100   100   100   100</a:t>
            </a:r>
            <a:endParaRPr lang="ru-RU" sz="800" dirty="0"/>
          </a:p>
        </p:txBody>
      </p:sp>
      <p:sp>
        <p:nvSpPr>
          <p:cNvPr id="35" name="TextBox 34"/>
          <p:cNvSpPr txBox="1"/>
          <p:nvPr/>
        </p:nvSpPr>
        <p:spPr>
          <a:xfrm>
            <a:off x="2190587" y="4667902"/>
            <a:ext cx="1601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100   100   100   100   100</a:t>
            </a:r>
            <a:endParaRPr lang="ru-RU" sz="800" dirty="0"/>
          </a:p>
        </p:txBody>
      </p:sp>
      <p:sp>
        <p:nvSpPr>
          <p:cNvPr id="36" name="TextBox 35"/>
          <p:cNvSpPr txBox="1"/>
          <p:nvPr/>
        </p:nvSpPr>
        <p:spPr>
          <a:xfrm>
            <a:off x="2196797" y="5795299"/>
            <a:ext cx="1601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 5       6      7        0       0</a:t>
            </a:r>
            <a:endParaRPr lang="ru-RU" sz="800" dirty="0"/>
          </a:p>
        </p:txBody>
      </p:sp>
      <p:sp>
        <p:nvSpPr>
          <p:cNvPr id="9" name="TextBox 8"/>
          <p:cNvSpPr txBox="1"/>
          <p:nvPr/>
        </p:nvSpPr>
        <p:spPr>
          <a:xfrm>
            <a:off x="5749168" y="2694172"/>
            <a:ext cx="14989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1 083   1 193   1 333   0   0</a:t>
            </a:r>
            <a:endParaRPr lang="ru-RU" sz="800" dirty="0"/>
          </a:p>
        </p:txBody>
      </p:sp>
      <p:sp>
        <p:nvSpPr>
          <p:cNvPr id="37" name="TextBox 36"/>
          <p:cNvSpPr txBox="1"/>
          <p:nvPr/>
        </p:nvSpPr>
        <p:spPr>
          <a:xfrm>
            <a:off x="5794216" y="3615744"/>
            <a:ext cx="1601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 3       0      0        0       0</a:t>
            </a:r>
            <a:endParaRPr lang="ru-RU" sz="800" dirty="0"/>
          </a:p>
        </p:txBody>
      </p:sp>
      <p:sp>
        <p:nvSpPr>
          <p:cNvPr id="43" name="TextBox 42"/>
          <p:cNvSpPr txBox="1"/>
          <p:nvPr/>
        </p:nvSpPr>
        <p:spPr>
          <a:xfrm>
            <a:off x="5835556" y="4461059"/>
            <a:ext cx="1601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2       0      0        0       0</a:t>
            </a:r>
            <a:endParaRPr lang="ru-RU" sz="800" dirty="0"/>
          </a:p>
        </p:txBody>
      </p:sp>
      <p:sp>
        <p:nvSpPr>
          <p:cNvPr id="44" name="TextBox 43"/>
          <p:cNvSpPr txBox="1"/>
          <p:nvPr/>
        </p:nvSpPr>
        <p:spPr>
          <a:xfrm>
            <a:off x="5856936" y="5165996"/>
            <a:ext cx="1601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77     77    77      79     80</a:t>
            </a:r>
            <a:endParaRPr lang="ru-RU" sz="800" dirty="0"/>
          </a:p>
        </p:txBody>
      </p:sp>
      <p:sp>
        <p:nvSpPr>
          <p:cNvPr id="45" name="TextBox 44"/>
          <p:cNvSpPr txBox="1"/>
          <p:nvPr/>
        </p:nvSpPr>
        <p:spPr>
          <a:xfrm>
            <a:off x="5758704" y="6105752"/>
            <a:ext cx="1601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25       25      25        25       25</a:t>
            </a:r>
            <a:endParaRPr lang="ru-RU" sz="800" dirty="0"/>
          </a:p>
        </p:txBody>
      </p:sp>
      <p:sp>
        <p:nvSpPr>
          <p:cNvPr id="46" name="TextBox 45"/>
          <p:cNvSpPr txBox="1"/>
          <p:nvPr/>
        </p:nvSpPr>
        <p:spPr>
          <a:xfrm>
            <a:off x="9669733" y="2644925"/>
            <a:ext cx="17323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1 400   1  800   2 200     0        0</a:t>
            </a:r>
            <a:endParaRPr lang="ru-RU" sz="800" dirty="0"/>
          </a:p>
        </p:txBody>
      </p:sp>
      <p:sp>
        <p:nvSpPr>
          <p:cNvPr id="47" name="TextBox 46"/>
          <p:cNvSpPr txBox="1"/>
          <p:nvPr/>
        </p:nvSpPr>
        <p:spPr>
          <a:xfrm>
            <a:off x="9680146" y="3688673"/>
            <a:ext cx="17784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58           73       101      0        0</a:t>
            </a:r>
            <a:endParaRPr lang="ru-RU" sz="800" dirty="0"/>
          </a:p>
        </p:txBody>
      </p:sp>
      <p:sp>
        <p:nvSpPr>
          <p:cNvPr id="48" name="TextBox 47"/>
          <p:cNvSpPr txBox="1"/>
          <p:nvPr/>
        </p:nvSpPr>
        <p:spPr>
          <a:xfrm>
            <a:off x="9735876" y="4499393"/>
            <a:ext cx="17226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 2          2          2        0       0</a:t>
            </a:r>
            <a:endParaRPr lang="ru-RU" sz="800" dirty="0"/>
          </a:p>
        </p:txBody>
      </p:sp>
      <p:sp>
        <p:nvSpPr>
          <p:cNvPr id="50" name="TextBox 49"/>
          <p:cNvSpPr txBox="1"/>
          <p:nvPr/>
        </p:nvSpPr>
        <p:spPr>
          <a:xfrm>
            <a:off x="9735876" y="5202391"/>
            <a:ext cx="17784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55           59       60      65        70</a:t>
            </a:r>
            <a:endParaRPr lang="ru-RU" sz="800" dirty="0"/>
          </a:p>
        </p:txBody>
      </p:sp>
      <p:sp>
        <p:nvSpPr>
          <p:cNvPr id="51" name="TextBox 50"/>
          <p:cNvSpPr txBox="1"/>
          <p:nvPr/>
        </p:nvSpPr>
        <p:spPr>
          <a:xfrm>
            <a:off x="9680146" y="5857690"/>
            <a:ext cx="17784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50           50       50       0        0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228016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РАЗВИТИЕ СИСТЕМЫ ОБРАЗОВАНИЯ И ОБЕСПЕЧЕНИЕ СИСТЕМЫ ЖИЗНЕУСТРОЙСТВА ДЕТЕЙ-СИРОТ И ДЕТЕЙ, ОСТАВШИХСЯ БЕЗ ПОПЕЧЕНИЯ РОДИТЕЛЕЙ</a:t>
            </a:r>
            <a:endParaRPr lang="ru-RU" sz="2400" b="1" i="1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55117" y="1970543"/>
            <a:ext cx="3148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ОЖИДАЕМЫЕ РЕЗУЛЬТАТЫ</a:t>
            </a:r>
            <a:endParaRPr lang="ru-RU" sz="1200" b="1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91415" y="2522779"/>
            <a:ext cx="11808997" cy="46091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3668546" y="2484768"/>
            <a:ext cx="21772" cy="4261198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7291489" y="2568870"/>
            <a:ext cx="43543" cy="4257815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91414" y="2320293"/>
            <a:ext cx="11695786" cy="3032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112428" y="2326156"/>
            <a:ext cx="16589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2022  2023  2024  2025 2026</a:t>
            </a:r>
            <a:endParaRPr lang="ru-RU" sz="8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741126" y="2344797"/>
            <a:ext cx="16589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2022  2023  2024  2025 2026</a:t>
            </a:r>
            <a:endParaRPr lang="ru-RU" sz="8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9543304" y="2353426"/>
            <a:ext cx="16589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2022  2023  2024  2025 2026</a:t>
            </a:r>
            <a:endParaRPr lang="ru-RU" sz="8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-22480" y="4051404"/>
            <a:ext cx="2229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увеличение доли обучающихся по основным образовательным программам основного общего и среднего общего образования, участвующих в образовательных программах регионального центра выявления, поддержки и развития способностей и талантов у детей и молодежи «</a:t>
            </a:r>
            <a:r>
              <a:rPr lang="ru-RU" sz="800" dirty="0" err="1"/>
              <a:t>Канопус</a:t>
            </a:r>
            <a:r>
              <a:rPr lang="ru-RU" sz="800" dirty="0"/>
              <a:t>» </a:t>
            </a:r>
            <a:r>
              <a:rPr lang="ru-RU" sz="800" dirty="0" smtClean="0"/>
              <a:t>до 5%;</a:t>
            </a:r>
            <a:endParaRPr lang="ru-RU" sz="800" dirty="0"/>
          </a:p>
        </p:txBody>
      </p:sp>
      <p:sp>
        <p:nvSpPr>
          <p:cNvPr id="32" name="TextBox 31"/>
          <p:cNvSpPr txBox="1"/>
          <p:nvPr/>
        </p:nvSpPr>
        <p:spPr>
          <a:xfrm>
            <a:off x="-14831" y="5392421"/>
            <a:ext cx="2153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 увеличение удельного веса численности, обучающихся по основным образовательным программам начального общего, основного общего и среднего общего образования (4-е – 11-е классы), участвующих в школьном этапе всероссийской олимпиады школьников, в общей численности обучающихся 4-х – 11-х классов </a:t>
            </a:r>
            <a:r>
              <a:rPr lang="ru-RU" sz="800" dirty="0" smtClean="0"/>
              <a:t> до 52,8%;%</a:t>
            </a:r>
            <a:endParaRPr lang="ru-RU" sz="800" dirty="0"/>
          </a:p>
        </p:txBody>
      </p:sp>
      <p:sp>
        <p:nvSpPr>
          <p:cNvPr id="33" name="TextBox 32"/>
          <p:cNvSpPr txBox="1"/>
          <p:nvPr/>
        </p:nvSpPr>
        <p:spPr>
          <a:xfrm>
            <a:off x="7232531" y="2584688"/>
            <a:ext cx="21860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сохранение доли детей, прошедших оздоровление в учреждении с круглосуточным   пребыванием в общей численности детей, имевших возможность пройти оздоровление согласно предельной </a:t>
            </a:r>
            <a:r>
              <a:rPr lang="ru-RU" sz="800" dirty="0" smtClean="0"/>
              <a:t>наполняемости до 100%;</a:t>
            </a:r>
            <a:endParaRPr lang="ru-RU" sz="800" dirty="0"/>
          </a:p>
        </p:txBody>
      </p:sp>
      <p:sp>
        <p:nvSpPr>
          <p:cNvPr id="34" name="TextBox 33"/>
          <p:cNvSpPr txBox="1"/>
          <p:nvPr/>
        </p:nvSpPr>
        <p:spPr>
          <a:xfrm>
            <a:off x="3591640" y="2578151"/>
            <a:ext cx="22556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сохранение доли юридических лиц, охваченных финансово-экономическим, хозяйственным, учебно-методическим, информационно-кадровым обеспечением муниципальных учреждений в сфере образования, в общем количестве </a:t>
            </a:r>
            <a:r>
              <a:rPr lang="ru-RU" sz="800" dirty="0" smtClean="0"/>
              <a:t>юридических </a:t>
            </a:r>
            <a:r>
              <a:rPr lang="ru-RU" sz="800" dirty="0"/>
              <a:t>лиц в сфере </a:t>
            </a:r>
            <a:r>
              <a:rPr lang="ru-RU" sz="800" dirty="0" smtClean="0"/>
              <a:t>образования до 100%;</a:t>
            </a:r>
            <a:endParaRPr lang="ru-RU" sz="800" dirty="0"/>
          </a:p>
        </p:txBody>
      </p:sp>
      <p:sp>
        <p:nvSpPr>
          <p:cNvPr id="38" name="TextBox 37"/>
          <p:cNvSpPr txBox="1"/>
          <p:nvPr/>
        </p:nvSpPr>
        <p:spPr>
          <a:xfrm>
            <a:off x="3678725" y="4672786"/>
            <a:ext cx="216861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 smtClean="0"/>
              <a:t> </a:t>
            </a:r>
            <a:r>
              <a:rPr lang="ru-RU" sz="800" dirty="0"/>
              <a:t>сохранение доли обучающихся в муниципальных общеобразовательных организациях, обеспечиваемых горячим питанием (готовой к употреблению пищевой продукцией) за счет субсидии на организацию горячего питания обучающихся в муниципальных общеобразовательных организациях (обеспечение готовой к употреблению пищевой продукцией), в общей численности обучающихся, проживающих в семьях, в которых средний доход на каждого члена семьи ниже полуторной величины прожиточного минимума в Омской области в расчете на душу </a:t>
            </a:r>
            <a:r>
              <a:rPr lang="ru-RU" sz="800" dirty="0" smtClean="0"/>
              <a:t>населения- 100%;</a:t>
            </a:r>
            <a:endParaRPr lang="ru-RU" sz="800" dirty="0"/>
          </a:p>
        </p:txBody>
      </p:sp>
      <p:sp>
        <p:nvSpPr>
          <p:cNvPr id="41" name="TextBox 40"/>
          <p:cNvSpPr txBox="1"/>
          <p:nvPr/>
        </p:nvSpPr>
        <p:spPr>
          <a:xfrm>
            <a:off x="7266290" y="5383572"/>
            <a:ext cx="2168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сохранение доли опекунов (попечителей), приемных родителей, получающих ежемесячное денежное вознаграждение за осуществление обязанностей по договорам опеки (попечительства), приемной семьи </a:t>
            </a:r>
            <a:r>
              <a:rPr lang="ru-RU" sz="800" dirty="0" smtClean="0"/>
              <a:t>100 </a:t>
            </a:r>
            <a:r>
              <a:rPr lang="ru-RU" sz="800" dirty="0"/>
              <a:t>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64350" y="4183243"/>
            <a:ext cx="2168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 сохранение доли опекунов (попечителей) детей, оставшихся без попечения родителей, в том числе детей-сирот, подопечных детей, достигших возраста восемнадцати лет, обучающихся на очной форме обучения в общеобразовательных организациях, получающих меры социальной поддержки </a:t>
            </a:r>
            <a:r>
              <a:rPr lang="ru-RU" sz="800" dirty="0" smtClean="0"/>
              <a:t>100%</a:t>
            </a:r>
            <a:endParaRPr lang="ru-RU" sz="800" dirty="0"/>
          </a:p>
        </p:txBody>
      </p:sp>
      <p:sp>
        <p:nvSpPr>
          <p:cNvPr id="24" name="TextBox 23"/>
          <p:cNvSpPr txBox="1"/>
          <p:nvPr/>
        </p:nvSpPr>
        <p:spPr>
          <a:xfrm>
            <a:off x="7291489" y="6207181"/>
            <a:ext cx="2168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сохранение доли приемных семей, приемных детей, достигших возраста восемнадцати лет, получающих меры социальной поддержки </a:t>
            </a:r>
            <a:r>
              <a:rPr lang="ru-RU" sz="800" dirty="0" smtClean="0"/>
              <a:t>100%</a:t>
            </a:r>
            <a:endParaRPr lang="ru-RU" sz="800" dirty="0"/>
          </a:p>
        </p:txBody>
      </p:sp>
      <p:sp>
        <p:nvSpPr>
          <p:cNvPr id="25" name="TextBox 24"/>
          <p:cNvSpPr txBox="1"/>
          <p:nvPr/>
        </p:nvSpPr>
        <p:spPr>
          <a:xfrm>
            <a:off x="7291489" y="3581209"/>
            <a:ext cx="2168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увеличение доли детей-сирот и детей, оставшихся без попечения родителей, переданных на воспитание в семьи граждан </a:t>
            </a:r>
            <a:r>
              <a:rPr lang="ru-RU" sz="800" dirty="0" smtClean="0"/>
              <a:t>до 82,5%</a:t>
            </a:r>
            <a:endParaRPr lang="ru-RU" sz="800" dirty="0"/>
          </a:p>
        </p:txBody>
      </p:sp>
      <p:sp>
        <p:nvSpPr>
          <p:cNvPr id="26" name="TextBox 25"/>
          <p:cNvSpPr txBox="1"/>
          <p:nvPr/>
        </p:nvSpPr>
        <p:spPr>
          <a:xfrm>
            <a:off x="-22480" y="2568870"/>
            <a:ext cx="2168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/>
              <a:t>увеличение доли обучающихся по основным образовательным программам начального общего, основного общего и среднего общего образования, участвующих в олимпиадах и конкурсах различного уровня, в общей численности, обучающихся по основным образовательным программам начального общего, основного общего и среднего общего образования </a:t>
            </a:r>
            <a:r>
              <a:rPr lang="ru-RU" sz="800" dirty="0" smtClean="0"/>
              <a:t>до 51,5%;</a:t>
            </a:r>
            <a:endParaRPr lang="ru-RU" sz="800" dirty="0"/>
          </a:p>
        </p:txBody>
      </p:sp>
      <p:sp>
        <p:nvSpPr>
          <p:cNvPr id="35" name="TextBox 34"/>
          <p:cNvSpPr txBox="1"/>
          <p:nvPr/>
        </p:nvSpPr>
        <p:spPr>
          <a:xfrm>
            <a:off x="3627269" y="3670241"/>
            <a:ext cx="2255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 smtClean="0"/>
              <a:t>сохранение </a:t>
            </a:r>
            <a:r>
              <a:rPr lang="ru-RU" sz="800" dirty="0"/>
              <a:t>доли муниципальных общеобразовательных организаций, в которых проведены мероприятия по ремонту зданий, </a:t>
            </a:r>
            <a:r>
              <a:rPr lang="ru-RU" sz="800" dirty="0" smtClean="0"/>
              <a:t>сооружений </a:t>
            </a:r>
            <a:r>
              <a:rPr lang="ru-RU" sz="800" dirty="0"/>
              <a:t>для создания центров образования цифрового и гуманитарного профилей за счет средств </a:t>
            </a:r>
            <a:r>
              <a:rPr lang="ru-RU" sz="800" dirty="0" smtClean="0"/>
              <a:t>субсидии 100%</a:t>
            </a:r>
            <a:endParaRPr lang="ru-RU" sz="800" dirty="0"/>
          </a:p>
        </p:txBody>
      </p:sp>
      <p:sp>
        <p:nvSpPr>
          <p:cNvPr id="23" name="TextBox 22"/>
          <p:cNvSpPr txBox="1"/>
          <p:nvPr/>
        </p:nvSpPr>
        <p:spPr>
          <a:xfrm>
            <a:off x="2120838" y="2709558"/>
            <a:ext cx="15064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50,7     51,0    51,5     0     0</a:t>
            </a:r>
            <a:endParaRPr lang="ru-RU" sz="800" dirty="0"/>
          </a:p>
        </p:txBody>
      </p:sp>
      <p:sp>
        <p:nvSpPr>
          <p:cNvPr id="36" name="TextBox 35"/>
          <p:cNvSpPr txBox="1"/>
          <p:nvPr/>
        </p:nvSpPr>
        <p:spPr>
          <a:xfrm>
            <a:off x="2109423" y="4160518"/>
            <a:ext cx="15064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 5         5       5       0        0</a:t>
            </a:r>
            <a:endParaRPr lang="ru-RU" sz="800" dirty="0"/>
          </a:p>
        </p:txBody>
      </p:sp>
      <p:sp>
        <p:nvSpPr>
          <p:cNvPr id="37" name="TextBox 36"/>
          <p:cNvSpPr txBox="1"/>
          <p:nvPr/>
        </p:nvSpPr>
        <p:spPr>
          <a:xfrm>
            <a:off x="2120837" y="5503756"/>
            <a:ext cx="15064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52,4     52,6    52,8     0     0</a:t>
            </a:r>
            <a:endParaRPr lang="ru-RU" sz="800" dirty="0"/>
          </a:p>
        </p:txBody>
      </p:sp>
      <p:sp>
        <p:nvSpPr>
          <p:cNvPr id="39" name="TextBox 38"/>
          <p:cNvSpPr txBox="1"/>
          <p:nvPr/>
        </p:nvSpPr>
        <p:spPr>
          <a:xfrm>
            <a:off x="5706932" y="2756042"/>
            <a:ext cx="1601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100     100    100      100     100</a:t>
            </a:r>
            <a:endParaRPr lang="ru-RU" sz="800" dirty="0"/>
          </a:p>
        </p:txBody>
      </p:sp>
      <p:sp>
        <p:nvSpPr>
          <p:cNvPr id="40" name="TextBox 39"/>
          <p:cNvSpPr txBox="1"/>
          <p:nvPr/>
        </p:nvSpPr>
        <p:spPr>
          <a:xfrm>
            <a:off x="9530293" y="2676314"/>
            <a:ext cx="1601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100     100    100      100     100</a:t>
            </a:r>
            <a:endParaRPr lang="ru-RU" sz="800" dirty="0"/>
          </a:p>
        </p:txBody>
      </p:sp>
      <p:sp>
        <p:nvSpPr>
          <p:cNvPr id="42" name="TextBox 41"/>
          <p:cNvSpPr txBox="1"/>
          <p:nvPr/>
        </p:nvSpPr>
        <p:spPr>
          <a:xfrm>
            <a:off x="5762483" y="3816851"/>
            <a:ext cx="1601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100     100    100      100     100</a:t>
            </a:r>
            <a:endParaRPr lang="ru-RU" sz="800" dirty="0"/>
          </a:p>
        </p:txBody>
      </p:sp>
      <p:sp>
        <p:nvSpPr>
          <p:cNvPr id="43" name="TextBox 42"/>
          <p:cNvSpPr txBox="1"/>
          <p:nvPr/>
        </p:nvSpPr>
        <p:spPr>
          <a:xfrm>
            <a:off x="5781361" y="4794682"/>
            <a:ext cx="1601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100     100    100      100     100</a:t>
            </a:r>
            <a:endParaRPr lang="ru-RU" sz="800" dirty="0"/>
          </a:p>
        </p:txBody>
      </p:sp>
      <p:sp>
        <p:nvSpPr>
          <p:cNvPr id="44" name="TextBox 43"/>
          <p:cNvSpPr txBox="1"/>
          <p:nvPr/>
        </p:nvSpPr>
        <p:spPr>
          <a:xfrm>
            <a:off x="9484135" y="3568904"/>
            <a:ext cx="18665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82,1     82,2    82,3      82,4     82,5</a:t>
            </a:r>
            <a:endParaRPr lang="ru-RU" sz="800" dirty="0"/>
          </a:p>
        </p:txBody>
      </p:sp>
      <p:sp>
        <p:nvSpPr>
          <p:cNvPr id="45" name="TextBox 44"/>
          <p:cNvSpPr txBox="1"/>
          <p:nvPr/>
        </p:nvSpPr>
        <p:spPr>
          <a:xfrm>
            <a:off x="9600668" y="4277550"/>
            <a:ext cx="1601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100     100    100      100     100</a:t>
            </a:r>
            <a:endParaRPr lang="ru-RU" sz="800" dirty="0"/>
          </a:p>
        </p:txBody>
      </p:sp>
      <p:sp>
        <p:nvSpPr>
          <p:cNvPr id="46" name="TextBox 45"/>
          <p:cNvSpPr txBox="1"/>
          <p:nvPr/>
        </p:nvSpPr>
        <p:spPr>
          <a:xfrm>
            <a:off x="9616597" y="5396034"/>
            <a:ext cx="1601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100     100    100      100     100</a:t>
            </a:r>
            <a:endParaRPr lang="ru-RU" sz="800" dirty="0"/>
          </a:p>
        </p:txBody>
      </p:sp>
      <p:sp>
        <p:nvSpPr>
          <p:cNvPr id="47" name="TextBox 46"/>
          <p:cNvSpPr txBox="1"/>
          <p:nvPr/>
        </p:nvSpPr>
        <p:spPr>
          <a:xfrm>
            <a:off x="9624575" y="6214569"/>
            <a:ext cx="16016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/>
              <a:t>100     100    100      100     100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1608247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СОЗДАНИЕ И РАЗВИТИЕ СЕЛЬСКОХОЗЯЙСТВЕННОГО ПРОИЗВОДСТВА, СОЗДАНИЕ УСЛОВИЙ ДЛЯ РАЗВИТИЯ МАЛЫХ ФОРМ ХОЗЯЙСТВОВАНИЯ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70761" y="2053083"/>
            <a:ext cx="5364480" cy="1371045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i="1" dirty="0" smtClean="0">
                <a:solidFill>
                  <a:schemeClr val="bg1"/>
                </a:solidFill>
              </a:rPr>
              <a:t>ЦЕЛЬ- устойчивое </a:t>
            </a:r>
            <a:r>
              <a:rPr lang="ru-RU" sz="1300" i="1" dirty="0">
                <a:solidFill>
                  <a:schemeClr val="bg1"/>
                </a:solidFill>
              </a:rPr>
              <a:t>развитие сельского хозяйства </a:t>
            </a:r>
            <a:r>
              <a:rPr lang="ru-RU" sz="1300" i="1" dirty="0" smtClean="0">
                <a:solidFill>
                  <a:schemeClr val="bg1"/>
                </a:solidFill>
              </a:rPr>
              <a:t>в Одесском </a:t>
            </a:r>
            <a:r>
              <a:rPr lang="ru-RU" sz="1300" i="1" dirty="0">
                <a:solidFill>
                  <a:schemeClr val="bg1"/>
                </a:solidFill>
              </a:rPr>
              <a:t>муниципальном районе Омской области.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4000" y="2426497"/>
            <a:ext cx="28564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ОЖИДАЕМЫЕ РЕЗУЛЬТАТЫ</a:t>
            </a:r>
            <a:endParaRPr lang="ru-RU" sz="11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281726" y="3428623"/>
            <a:ext cx="1376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(тыс. рублей)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0342735"/>
              </p:ext>
            </p:extLst>
          </p:nvPr>
        </p:nvGraphicFramePr>
        <p:xfrm>
          <a:off x="70761" y="3505656"/>
          <a:ext cx="5206089" cy="3231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293091"/>
              </p:ext>
            </p:extLst>
          </p:nvPr>
        </p:nvGraphicFramePr>
        <p:xfrm>
          <a:off x="5658139" y="3061521"/>
          <a:ext cx="6228262" cy="3160187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2707926"/>
                <a:gridCol w="620665"/>
                <a:gridCol w="1037676"/>
                <a:gridCol w="620665"/>
                <a:gridCol w="620665"/>
                <a:gridCol w="620665"/>
              </a:tblGrid>
              <a:tr h="547356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2022 год (факт)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2023год  ( план на 01.07.2023 год)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2024 (план)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2025 (план)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2026 (план)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58840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ежегодного объема закупа молока в ЛПХ не менее 4000 тонн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42" marR="6842" marT="6842" marB="0" anchor="b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5 900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4 300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4 000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4 000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4 000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</a:tr>
              <a:tr h="1203391"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функционирования Управления сельского хозяйства и продовольствия Администрации Одесского муниципального района при достижении 100% кассового исполнения плановому показателю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42" marR="6842" marT="6842" marB="0" anchor="b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</a:tr>
              <a:tr h="82103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Процент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выполнения заявок от поселений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Одесского муниципального района на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отлов безнадзорных животных,% 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42" marR="6842" marT="6842" marB="0" anchor="b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anchor="b"/>
                </a:tc>
              </a:tr>
            </a:tbl>
          </a:graphicData>
        </a:graphic>
      </p:graphicFrame>
      <p:sp>
        <p:nvSpPr>
          <p:cNvPr id="14" name="Скругленный прямоугольник 13"/>
          <p:cNvSpPr/>
          <p:nvPr/>
        </p:nvSpPr>
        <p:spPr>
          <a:xfrm>
            <a:off x="5613087" y="2053083"/>
            <a:ext cx="2777894" cy="1537841"/>
          </a:xfrm>
          <a:prstGeom prst="round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73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УПРАВЛЕНИЕ МУНИЦИПАЛЬНЫМИ ФИНАНСАМИ В ОДЕССКОМ МУНИЦИПАЛЬНОМ РАЙОНЕ ОМСКОЙ ОБЛАСТИ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70761" y="2053083"/>
            <a:ext cx="5364480" cy="1371045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i="1" dirty="0" smtClean="0">
                <a:solidFill>
                  <a:schemeClr val="bg1"/>
                </a:solidFill>
              </a:rPr>
              <a:t>ЦЕЛЬ-</a:t>
            </a:r>
            <a:r>
              <a:rPr lang="ru-RU" sz="1400" i="1" dirty="0" smtClean="0">
                <a:solidFill>
                  <a:schemeClr val="bg1"/>
                </a:solidFill>
              </a:rPr>
              <a:t>повышение эффективности управления муниципальными финансами в Одесском муниципальном районе Омской области</a:t>
            </a:r>
            <a:r>
              <a:rPr lang="ru-RU" sz="1300" i="1" dirty="0" smtClean="0">
                <a:solidFill>
                  <a:schemeClr val="bg1"/>
                </a:solidFill>
              </a:rPr>
              <a:t>.</a:t>
            </a:r>
            <a:endParaRPr lang="ru-RU" sz="1300" i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761" y="3521045"/>
            <a:ext cx="38649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</a:rPr>
              <a:t>ОЖИДАЕМЫЕ РЕЗУЛЬТАТЫ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103771" y="2151679"/>
            <a:ext cx="1376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(тыс. рублей)</a:t>
            </a:r>
            <a:endParaRPr lang="ru-RU" sz="12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505911" y="2053083"/>
            <a:ext cx="2357930" cy="1371045"/>
          </a:xfrm>
          <a:prstGeom prst="round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926640"/>
              </p:ext>
            </p:extLst>
          </p:nvPr>
        </p:nvGraphicFramePr>
        <p:xfrm>
          <a:off x="70761" y="3879572"/>
          <a:ext cx="7273314" cy="2792423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2650196"/>
                <a:gridCol w="883398"/>
                <a:gridCol w="1222034"/>
                <a:gridCol w="839228"/>
                <a:gridCol w="853952"/>
                <a:gridCol w="824506"/>
              </a:tblGrid>
              <a:tr h="64079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2022 год (факт)</a:t>
                      </a:r>
                      <a:endParaRPr lang="ru-RU" sz="11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2023год  ( план на 01.07.2023 год)</a:t>
                      </a:r>
                      <a:endParaRPr lang="ru-RU" sz="11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2024 </a:t>
                      </a:r>
                      <a:r>
                        <a:rPr lang="ru-RU" sz="1100" b="1" u="none" strike="noStrike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(</a:t>
                      </a:r>
                      <a:r>
                        <a:rPr lang="ru-RU" sz="1100" b="1" u="none" strike="noStrike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план)</a:t>
                      </a:r>
                      <a:endParaRPr lang="ru-RU" sz="11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2025  </a:t>
                      </a:r>
                      <a:r>
                        <a:rPr lang="ru-RU" sz="1100" b="1" u="none" strike="noStrike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(план)</a:t>
                      </a:r>
                      <a:endParaRPr lang="ru-RU" sz="11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  </a:t>
                      </a:r>
                      <a:r>
                        <a:rPr lang="ru-RU" sz="1100" b="1" u="none" strike="noStrike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(план)</a:t>
                      </a:r>
                      <a:endParaRPr lang="ru-RU" sz="11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8009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Качество организации и осуществления бюджетного процесса в Одесском муниципальном районе Омской области </a:t>
                      </a:r>
                      <a:endParaRPr lang="ru-RU" sz="1100" b="1" i="0" u="none" strike="noStrike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II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II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II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II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II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2815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Степень отклонения средней оценки качества организации и осуществления бюджетного процесса в сельских поселениях, входящих в состав Одесского муниципального района Омской области, от максимально возможной оценки качества</a:t>
                      </a:r>
                      <a:endParaRPr lang="ru-RU" sz="1100" b="1" i="0" u="none" strike="noStrike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8794195"/>
              </p:ext>
            </p:extLst>
          </p:nvPr>
        </p:nvGraphicFramePr>
        <p:xfrm>
          <a:off x="7934511" y="2428679"/>
          <a:ext cx="4042409" cy="4243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6811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РАЗВИТИЕ ЭКОНОМИЧЕСКОГО ПОТЕНЦИАЛА ОДЕССКОГО МУНИЦИПАЛЬНОГО РАЙОНА ОМСКОЙ ОБЛАСТИ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10098" y="2170915"/>
            <a:ext cx="5364480" cy="812037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i="1" dirty="0" smtClean="0">
                <a:solidFill>
                  <a:schemeClr val="bg1"/>
                </a:solidFill>
              </a:rPr>
              <a:t>ЦЕЛЬ-создание </a:t>
            </a:r>
            <a:r>
              <a:rPr lang="ru-RU" sz="1300" i="1" dirty="0">
                <a:solidFill>
                  <a:schemeClr val="bg1"/>
                </a:solidFill>
              </a:rPr>
              <a:t>условий для  экономического развития Одесского муниципального района Омской области</a:t>
            </a:r>
            <a:r>
              <a:rPr lang="ru-RU" sz="1300" i="1" dirty="0" smtClean="0">
                <a:solidFill>
                  <a:schemeClr val="bg1"/>
                </a:solidFill>
              </a:rPr>
              <a:t>.</a:t>
            </a:r>
            <a:endParaRPr lang="ru-RU" sz="1300" i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87866" y="4593825"/>
            <a:ext cx="1211812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(тыс. рублей)</a:t>
            </a:r>
            <a:endParaRPr lang="ru-RU" sz="9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70373" y="2185267"/>
            <a:ext cx="6330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ОСНОВНЫЕ НАПРАВЛЕНИЯ РАСХОДОВ МУНИЦИПАЛЬНОЙ ПРОГРАММЫ </a:t>
            </a:r>
            <a:r>
              <a:rPr lang="ru-RU" sz="1400" dirty="0" smtClean="0"/>
              <a:t>В </a:t>
            </a:r>
            <a:r>
              <a:rPr lang="ru-RU" sz="1400" dirty="0"/>
              <a:t>2024 ГОДУ (подпрограммы</a:t>
            </a:r>
            <a:r>
              <a:rPr lang="ru-RU" sz="1400" dirty="0" smtClean="0"/>
              <a:t>), тыс. рублей</a:t>
            </a:r>
            <a:endParaRPr lang="ru-R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7049590" y="3185864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Повышение эффективности управления в сфере  местного самоуправления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5853480" y="3328420"/>
            <a:ext cx="1095959" cy="296091"/>
          </a:xfrm>
          <a:prstGeom prst="homePlate">
            <a:avLst/>
          </a:prstGeom>
          <a:noFill/>
          <a:ln w="28575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29 772,3</a:t>
            </a:r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7049590" y="3746995"/>
            <a:ext cx="457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Обеспечение эффективного функционирования вспомогательных  служб деятельности Администрации</a:t>
            </a:r>
          </a:p>
        </p:txBody>
      </p:sp>
      <p:sp>
        <p:nvSpPr>
          <p:cNvPr id="22" name="Пятиугольник 21"/>
          <p:cNvSpPr/>
          <p:nvPr/>
        </p:nvSpPr>
        <p:spPr>
          <a:xfrm>
            <a:off x="5853480" y="5978377"/>
            <a:ext cx="1095959" cy="296091"/>
          </a:xfrm>
          <a:prstGeom prst="homePlate">
            <a:avLst/>
          </a:prstGeom>
          <a:noFill/>
          <a:ln w="28575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407,7</a:t>
            </a:r>
            <a:endParaRPr lang="ru-RU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7036528" y="4511039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Энергосбережение и повышение энергетической эффективности</a:t>
            </a:r>
          </a:p>
        </p:txBody>
      </p:sp>
      <p:sp>
        <p:nvSpPr>
          <p:cNvPr id="24" name="Пятиугольник 23"/>
          <p:cNvSpPr/>
          <p:nvPr/>
        </p:nvSpPr>
        <p:spPr>
          <a:xfrm>
            <a:off x="5863510" y="3874160"/>
            <a:ext cx="1095959" cy="296091"/>
          </a:xfrm>
          <a:prstGeom prst="homePlate">
            <a:avLst/>
          </a:prstGeom>
          <a:noFill/>
          <a:ln w="28575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20 093,0</a:t>
            </a:r>
            <a:endParaRPr lang="ru-RU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7023466" y="5068670"/>
            <a:ext cx="457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Обеспечение общественной  безопасности, безопасности дорожного движения и противодействия экстремизму и терроризму</a:t>
            </a:r>
          </a:p>
        </p:txBody>
      </p:sp>
      <p:sp>
        <p:nvSpPr>
          <p:cNvPr id="26" name="Пятиугольник 25"/>
          <p:cNvSpPr/>
          <p:nvPr/>
        </p:nvSpPr>
        <p:spPr>
          <a:xfrm>
            <a:off x="5863509" y="4593825"/>
            <a:ext cx="1095959" cy="296091"/>
          </a:xfrm>
          <a:prstGeom prst="homePlate">
            <a:avLst/>
          </a:prstGeom>
          <a:noFill/>
          <a:ln w="28575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109,1</a:t>
            </a:r>
            <a:endParaRPr lang="ru-RU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7036528" y="5850711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Организация транспортного обслуживания населения и обеспечение устойчивого, надежного, безопасного функционирования пассажирского транспорта</a:t>
            </a:r>
          </a:p>
        </p:txBody>
      </p:sp>
      <p:sp>
        <p:nvSpPr>
          <p:cNvPr id="28" name="Пятиугольник 27"/>
          <p:cNvSpPr/>
          <p:nvPr/>
        </p:nvSpPr>
        <p:spPr>
          <a:xfrm>
            <a:off x="5863509" y="5360124"/>
            <a:ext cx="1095959" cy="296091"/>
          </a:xfrm>
          <a:prstGeom prst="homePlate">
            <a:avLst/>
          </a:prstGeom>
          <a:noFill/>
          <a:ln w="28575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38,7</a:t>
            </a:r>
            <a:endParaRPr lang="ru-RU" sz="1400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59787" y="3117715"/>
            <a:ext cx="2357930" cy="1371045"/>
          </a:xfrm>
          <a:prstGeom prst="round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216648" y="3105850"/>
            <a:ext cx="2357930" cy="1371045"/>
          </a:xfrm>
          <a:prstGeom prst="round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2908083"/>
              </p:ext>
            </p:extLst>
          </p:nvPr>
        </p:nvGraphicFramePr>
        <p:xfrm>
          <a:off x="210098" y="4511039"/>
          <a:ext cx="5364480" cy="2171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316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i="1" dirty="0"/>
              <a:t>КРАТКАЯ ИНФОРМАЦИЯ ОБ ОДЕССКОМ МУНИЦИПАЛЬНОМ РАЙОНЕ ОМСКОЙ ОБЛАСТИ</a:t>
            </a:r>
            <a:r>
              <a:rPr lang="ru-RU" b="1" i="1" dirty="0"/>
              <a:t/>
            </a:r>
            <a:br>
              <a:rPr lang="ru-RU" b="1" i="1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5131" y="2063931"/>
            <a:ext cx="4659086" cy="4441372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199018" y="2420983"/>
            <a:ext cx="64008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1600" dirty="0">
                <a:solidFill>
                  <a:schemeClr val="bg1"/>
                </a:solidFill>
              </a:rPr>
              <a:t>Одесский район Омской области образован в 1924 </a:t>
            </a:r>
            <a:r>
              <a:rPr lang="ru-RU" sz="1600" dirty="0" smtClean="0">
                <a:solidFill>
                  <a:schemeClr val="bg1"/>
                </a:solidFill>
              </a:rPr>
              <a:t>году,</a:t>
            </a:r>
            <a:endParaRPr lang="ru-RU" sz="1600" dirty="0">
              <a:solidFill>
                <a:schemeClr val="bg1"/>
              </a:solidFill>
            </a:endParaRPr>
          </a:p>
          <a:p>
            <a:pPr algn="just"/>
            <a:r>
              <a:rPr lang="ru-RU" sz="1600" dirty="0" smtClean="0">
                <a:solidFill>
                  <a:schemeClr val="bg1"/>
                </a:solidFill>
              </a:rPr>
              <a:t>расположен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600" b="1" dirty="0">
                <a:solidFill>
                  <a:schemeClr val="bg1"/>
                </a:solidFill>
              </a:rPr>
              <a:t>в южной части</a:t>
            </a:r>
            <a:r>
              <a:rPr lang="ru-RU" sz="1600" dirty="0">
                <a:solidFill>
                  <a:schemeClr val="bg1"/>
                </a:solidFill>
              </a:rPr>
              <a:t> Омской области и относится к степным районам. Район </a:t>
            </a:r>
            <a:r>
              <a:rPr lang="ru-RU" sz="1600" dirty="0" smtClean="0">
                <a:solidFill>
                  <a:schemeClr val="bg1"/>
                </a:solidFill>
              </a:rPr>
              <a:t>соседствует с </a:t>
            </a:r>
            <a:r>
              <a:rPr lang="ru-RU" sz="1600" dirty="0" err="1">
                <a:solidFill>
                  <a:schemeClr val="bg1"/>
                </a:solidFill>
              </a:rPr>
              <a:t>Павлоградским</a:t>
            </a:r>
            <a:r>
              <a:rPr lang="ru-RU" sz="1600" dirty="0">
                <a:solidFill>
                  <a:schemeClr val="bg1"/>
                </a:solidFill>
              </a:rPr>
              <a:t>, Таврическим, Азовским национальным, </a:t>
            </a:r>
            <a:r>
              <a:rPr lang="ru-RU" sz="1600" dirty="0" err="1">
                <a:solidFill>
                  <a:schemeClr val="bg1"/>
                </a:solidFill>
              </a:rPr>
              <a:t>Ш</a:t>
            </a:r>
            <a:r>
              <a:rPr lang="ru-RU" sz="1600" dirty="0" err="1" smtClean="0">
                <a:solidFill>
                  <a:schemeClr val="bg1"/>
                </a:solidFill>
              </a:rPr>
              <a:t>ербакульским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и Полтавским районами. Южная часть на десятки километров граничит с северным </a:t>
            </a:r>
            <a:r>
              <a:rPr lang="ru-RU" sz="1600" dirty="0" smtClean="0">
                <a:solidFill>
                  <a:schemeClr val="bg1"/>
                </a:solidFill>
              </a:rPr>
              <a:t>Казахстаном.</a:t>
            </a:r>
          </a:p>
          <a:p>
            <a:pPr algn="just"/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Центр </a:t>
            </a:r>
            <a:r>
              <a:rPr lang="ru-RU" sz="1600" dirty="0">
                <a:solidFill>
                  <a:schemeClr val="bg1"/>
                </a:solidFill>
              </a:rPr>
              <a:t>- село </a:t>
            </a:r>
            <a:r>
              <a:rPr lang="ru-RU" sz="1600" dirty="0" smtClean="0">
                <a:solidFill>
                  <a:schemeClr val="bg1"/>
                </a:solidFill>
              </a:rPr>
              <a:t>Одесское;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Территория - 1,8 тысяч кв. </a:t>
            </a:r>
            <a:r>
              <a:rPr lang="ru-RU" sz="1600" dirty="0" smtClean="0">
                <a:solidFill>
                  <a:schemeClr val="bg1"/>
                </a:solidFill>
              </a:rPr>
              <a:t>км;.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Численность населения </a:t>
            </a:r>
            <a:r>
              <a:rPr lang="ru-RU" sz="1600" dirty="0" smtClean="0">
                <a:solidFill>
                  <a:schemeClr val="bg1"/>
                </a:solidFill>
              </a:rPr>
              <a:t>– 16,0 </a:t>
            </a:r>
            <a:r>
              <a:rPr lang="ru-RU" sz="1600" dirty="0">
                <a:solidFill>
                  <a:schemeClr val="bg1"/>
                </a:solidFill>
              </a:rPr>
              <a:t>тысяч </a:t>
            </a:r>
            <a:r>
              <a:rPr lang="ru-RU" sz="1600" dirty="0" smtClean="0">
                <a:solidFill>
                  <a:schemeClr val="bg1"/>
                </a:solidFill>
              </a:rPr>
              <a:t>человек;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Плотность населения - 10,2 человека на 1 кв. км</a:t>
            </a:r>
            <a:r>
              <a:rPr lang="ru-RU" sz="1600" dirty="0" smtClean="0">
                <a:solidFill>
                  <a:schemeClr val="bg1"/>
                </a:solidFill>
              </a:rPr>
              <a:t>.;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Количество поселений в составе района - 9.</a:t>
            </a:r>
            <a:endParaRPr lang="ru-RU" sz="16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7" y="722811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10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РАЗВИТИЕ ЭКОНОМИЧЕСКОГО ПОТЕНЦИАЛА ОДЕССКОГО МУНИЦИПАЛЬНОГО РАЙОНА ОМСКОЙ ОБЛАСТИ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8674" y="1970528"/>
            <a:ext cx="117217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ОЖИДАЕМЫЕ РЕЗУЛЬТАТЫ</a:t>
            </a:r>
            <a:endParaRPr lang="ru-RU" sz="1400" dirty="0">
              <a:solidFill>
                <a:schemeClr val="bg1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921152"/>
              </p:ext>
            </p:extLst>
          </p:nvPr>
        </p:nvGraphicFramePr>
        <p:xfrm>
          <a:off x="66677" y="2246487"/>
          <a:ext cx="6072867" cy="453999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954368"/>
                <a:gridCol w="675836"/>
                <a:gridCol w="743419"/>
                <a:gridCol w="531014"/>
                <a:gridCol w="646871"/>
                <a:gridCol w="521359"/>
              </a:tblGrid>
              <a:tr h="52410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2022 год (факт)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2023 год (план на 01.07.2023)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2024 год (план)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2025 год (прогноз)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2026 год (прогноз)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43339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сохранить количество субъектов малого и среднего предпринимательства  в расчете на 10 тыс. ч. населения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182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182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182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182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183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85805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увеличить долю среднесписочной численности работников (без внешних работников совместителей) субъектов малого и среднего предпринимательства в среднесписочной численности работников (без внешних совместителей) всех предприятий и организаций  до 45 процентов в 2026 году; 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39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41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43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44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45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85805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сформировать механизмы для эффективной реализации главой и органами местного самоуправления полномочий по решению вопросов местного значения, осуществление переданных отдельных государственных полномочий - 100 процентов;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7494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повысить эффективность исполнения и контроля ранее принятых решений Совета Одесского муниципального района Омской области, повысить уровень правотворческой работы - 100 процентов;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85805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сформировать у муниципальных служащих необходимые профессиональные знания, умения и навыки, позволяющие эффективно выполнять должностные обязанности в органах местного самоуправления Одесского муниципального района Омской области - 100 процентов;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3339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использовать дорожный фонд Администрации Одесского муниципального района Омской области - 100 процентов;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64" marR="8464" marT="846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341018"/>
              </p:ext>
            </p:extLst>
          </p:nvPr>
        </p:nvGraphicFramePr>
        <p:xfrm>
          <a:off x="6258626" y="2246487"/>
          <a:ext cx="5828598" cy="455920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744182"/>
                <a:gridCol w="676831"/>
                <a:gridCol w="667162"/>
                <a:gridCol w="541465"/>
                <a:gridCol w="647824"/>
                <a:gridCol w="551134"/>
              </a:tblGrid>
              <a:tr h="54244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2022 год (факт)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2023 год (план на 01.07.2023)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2024 год (план)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2025 год (прогноз)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2026 год (прогноз)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54244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обеспечить эффективное функционирование вспомогательных служб деятельности Администрации Одесского муниципального района Омской области -100 процентов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94355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обеспечить долю объема электрической энергии, расчеты за которую осуществляются с использованием приборов учета, в общем объеме электрической энергии, потребляемой (используемой) на территории Одесского муниципального района Омской области, на уровне 100 процентов 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80985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обеспечить долю объема тепловой энергии, расчеты за которую осуществляются с использованием приборов учета, в общем объеме тепловой энергии, потребляемой (используемой) на территории Одесского муниципального района Омской области, до 72 процентов;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68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69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71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72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80985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обеспечить долю объема холодной воды, расчеты за которую осуществляются с использованием приборов учета, в общем объеме воды, потребляемой (используемой) на территории Одесского муниципального района Омской области, до 76 процентов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72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73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74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75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76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80985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обеспечить долю объема природного газа, расчеты за который осуществляются с использованием приборов учета, в общем объеме природного газа, потребляемого (используемого) на территории Одесского муниципального района Омской области, на уровне 100 процентов;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24" marR="7824" marT="782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060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РАЗВИТИЕ ЭКОНОМИЧЕСКОГО ПОТЕНЦИАЛА ОДЕССКОГО МУНИЦИПАЛЬНОГО РАЙОНА ОМСКОЙ ОБЛАСТИ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9823" y="1939611"/>
            <a:ext cx="117217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ОЖИДАЕМЫЕ РЕЗУЛЬТАТЫ</a:t>
            </a:r>
            <a:endParaRPr lang="ru-RU" sz="1400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906691"/>
              </p:ext>
            </p:extLst>
          </p:nvPr>
        </p:nvGraphicFramePr>
        <p:xfrm>
          <a:off x="5953126" y="2202412"/>
          <a:ext cx="6121584" cy="4586263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107308"/>
                <a:gridCol w="576806"/>
                <a:gridCol w="731774"/>
                <a:gridCol w="561387"/>
                <a:gridCol w="567503"/>
                <a:gridCol w="576806"/>
              </a:tblGrid>
              <a:tr h="46567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2022 год (факт)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2023 год (план на 01.07.2023)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2024 год (план)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2025 год (прогноз)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2026 год (прогноз)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69042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снизить удельный расход природного газа в многоквартирных домах с индивидуальными системами газового отопления (в расчете на 1 кв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. м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общей площади) до 0,29 тыс. куб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. м/кв. м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;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0,30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0,30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0,29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0,29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0,29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2469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снизить удельный суммарный расход энергетических ресурсов в многоквартирных домах до 0,062 т у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. т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./кв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. м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;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0,065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0,064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63,000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0,063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0,062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42469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снизить удельный расход топлива на выработку тепловой энергии  котельными  до 0,196 т у. т./ Гкал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0,198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0,197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0,196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0,196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0,196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2047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количество мероприятий проводимых по пропаганде здорового образа жизни и противодействию экстремизма и терроризма, единиц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84938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снизить на территории Одесского муниципального района Омской области численность пострадавших детей в 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дорожно-транспортных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происшествиях, единиц</a:t>
                      </a:r>
                      <a:b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2047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снизить число совершенных правонарушений на территории Одесского муниципального района Омской области, единиц 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695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69042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обеспечить сельские населенные пункты в границах Одесского муниципального района Омской области регулярным  транспортным сообщением, автомобильным транспортом 100 процентов.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69" marR="8569" marT="8569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644558"/>
              </p:ext>
            </p:extLst>
          </p:nvPr>
        </p:nvGraphicFramePr>
        <p:xfrm>
          <a:off x="66674" y="2202412"/>
          <a:ext cx="5800725" cy="4586264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945183"/>
                <a:gridCol w="581688"/>
                <a:gridCol w="652414"/>
                <a:gridCol w="546876"/>
                <a:gridCol w="537282"/>
                <a:gridCol w="537282"/>
              </a:tblGrid>
              <a:tr h="40950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2022 год (факт)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2023 год (план на 01.07.2023)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2024 год (план)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2025 год (прогноз)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2026 год (прогноз)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67763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снизить удельный расход электрической энергии на снабжение органов местного 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самоуправления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и муниципальных 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учреждений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Одесского муниципального района Омской области (в расчете на 1 кв. метр общей площади)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17,59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17,41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17,24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17,06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16,9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7763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снизить удельный расход тепловой энергии на снабжение органов местного самоуправления  и муниципальных учреждений Одесского муниципального района Омской области (в расчете на 1 кв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. м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общей площади) до 0,175 Гкал/кв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. м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0,179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0,177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0,175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0,175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0,175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67763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снизить удельный расход холодной воды на снабжение органов местного самоуправления  и муниципальных учреждений Одесского муниципального района Омской области (в расчете на 1 человека) до 12,11 куб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. м/чел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.;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12,61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12,48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12,36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12,23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12,11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81169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снизить удельный расход природного газа на снабжение органов местного самоуправления и муниципальных учреждений Одесского муниципального района Омской области и государственных учреждений Омской области (в расчете на 1 человека) до 1733,2 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куб. м/чел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1813,46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1786,26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1768,39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1750,71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1733,20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40950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снизить удельный расход тепловой энергии в многоквартирных домах (в расчете на 1 кв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. м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общей площади) до 0,2 Гкал/кв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. м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0,2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0,2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0,2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0,2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0,2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0950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снизить удельный расход холодной воды в многоквартирных домах (в расчете на 1 жителя) до 14,78 куб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. м/чел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.;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b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15,38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15,23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15,08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14,93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14,78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40950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снизить удельный расход электрической энергии в многоквартирных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домах (в расчете на 1 кв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. м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общей площади) до 40,95 кВт</a:t>
                      </a:r>
                      <a:r>
                        <a:rPr lang="ru-RU" sz="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. ч/кв. м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;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42,63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42,28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41,78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41,37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40,95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98" marR="7498" marT="749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32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РАЗВИТИЕ ФИЗИЧЕСКОЙ КУЛЬТУРЫ, СПОРТА И МОЛОДЁЖНОЙ ПОЛИТИКИ ОДЕССКОГО МУНИЦИПАЛЬНОГО РАЙОНА ОМСКОЙ ОБЛАСТИ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10098" y="2170915"/>
            <a:ext cx="5364480" cy="812037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i="1" dirty="0" smtClean="0">
                <a:solidFill>
                  <a:schemeClr val="bg1"/>
                </a:solidFill>
              </a:rPr>
              <a:t>ЦЕЛЬ-</a:t>
            </a:r>
            <a:r>
              <a:rPr lang="ru-RU" sz="1300" i="1" dirty="0">
                <a:solidFill>
                  <a:schemeClr val="bg1"/>
                </a:solidFill>
              </a:rPr>
              <a:t>р</a:t>
            </a:r>
            <a:r>
              <a:rPr lang="ru-RU" sz="1300" i="1" dirty="0" smtClean="0">
                <a:solidFill>
                  <a:schemeClr val="bg1"/>
                </a:solidFill>
              </a:rPr>
              <a:t>азвитие </a:t>
            </a:r>
            <a:r>
              <a:rPr lang="ru-RU" sz="1300" i="1" dirty="0">
                <a:solidFill>
                  <a:schemeClr val="bg1"/>
                </a:solidFill>
              </a:rPr>
              <a:t>сферы физической культуры и спорта, а также молодежной политики Одесского муниципального района Омской области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673773" y="3041948"/>
            <a:ext cx="2900805" cy="1911265"/>
          </a:xfrm>
          <a:prstGeom prst="round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5670373" y="2170915"/>
            <a:ext cx="6330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ОСНОВНЫЕ НАПРАВЛЕНИЯ РАСХОДОВ МУНИЦИПАЛЬНОЙ ПРОГРАММЫ </a:t>
            </a:r>
            <a:r>
              <a:rPr lang="ru-RU" sz="1200" dirty="0" smtClean="0">
                <a:solidFill>
                  <a:schemeClr val="bg1"/>
                </a:solidFill>
              </a:rPr>
              <a:t>В </a:t>
            </a:r>
            <a:r>
              <a:rPr lang="ru-RU" sz="1200" dirty="0">
                <a:solidFill>
                  <a:schemeClr val="bg1"/>
                </a:solidFill>
              </a:rPr>
              <a:t>2024 ГОДУ (подпрограммы</a:t>
            </a:r>
            <a:r>
              <a:rPr lang="ru-RU" sz="1200" dirty="0" smtClean="0">
                <a:solidFill>
                  <a:schemeClr val="bg1"/>
                </a:solidFill>
              </a:rPr>
              <a:t>), тыс. рублей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01841" y="277127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Развитие физической культуры и </a:t>
            </a:r>
            <a:r>
              <a:rPr lang="ru-RU" sz="1200" dirty="0" smtClean="0">
                <a:solidFill>
                  <a:schemeClr val="bg1"/>
                </a:solidFill>
              </a:rPr>
              <a:t>спорта </a:t>
            </a:r>
            <a:r>
              <a:rPr lang="ru-RU" sz="1200" dirty="0">
                <a:solidFill>
                  <a:schemeClr val="bg1"/>
                </a:solidFill>
              </a:rPr>
              <a:t>Одесского муниципального района Омской области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01841" y="32604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Молодежь Одесского муниципального района Омской области</a:t>
            </a:r>
          </a:p>
        </p:txBody>
      </p:sp>
      <p:sp>
        <p:nvSpPr>
          <p:cNvPr id="35" name="Пятиугольник 34"/>
          <p:cNvSpPr/>
          <p:nvPr/>
        </p:nvSpPr>
        <p:spPr>
          <a:xfrm>
            <a:off x="5976325" y="3312651"/>
            <a:ext cx="1125514" cy="296091"/>
          </a:xfrm>
          <a:prstGeom prst="homePlat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6 372,0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6" name="Пятиугольник 35"/>
          <p:cNvSpPr/>
          <p:nvPr/>
        </p:nvSpPr>
        <p:spPr>
          <a:xfrm>
            <a:off x="5976325" y="2870833"/>
            <a:ext cx="1125514" cy="296091"/>
          </a:xfrm>
          <a:prstGeom prst="homePlat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1 979,2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072846" y="3634019"/>
            <a:ext cx="2856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ОЖИДАЕМЫЕ РЕЗУЛЬТАТЫ</a:t>
            </a:r>
            <a:endParaRPr lang="ru-RU" sz="1200" b="1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005781"/>
              </p:ext>
            </p:extLst>
          </p:nvPr>
        </p:nvGraphicFramePr>
        <p:xfrm>
          <a:off x="5800725" y="3961984"/>
          <a:ext cx="6199687" cy="26898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2246"/>
                <a:gridCol w="688891"/>
                <a:gridCol w="938613"/>
                <a:gridCol w="594169"/>
                <a:gridCol w="623585"/>
                <a:gridCol w="592183"/>
              </a:tblGrid>
              <a:tr h="649637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2022 год (факт)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год                     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 план на 01.07.2023 год)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2024 (план)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2025 (план)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2026 (план)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4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увеличение доли  населения Одесского муниципального района Омской области, систематически занимающегося физической культурой и 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спортом,%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45,5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46,5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33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увеличение доли молодежи в возрасте от 14 до 30 лет, участвующей в мероприятиях и программах поддержки талантливой молодежи, мероприятиях патриотической 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направленности,%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96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увеличение численности несовершеннолетних в возрасте от 7 до 18 лет, охваченных формой 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оздоровления,</a:t>
                      </a:r>
                      <a:r>
                        <a:rPr lang="ru-RU" sz="10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(человек)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220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230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71" marR="9471" marT="9471" marB="0" anchor="b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9447113"/>
              </p:ext>
            </p:extLst>
          </p:nvPr>
        </p:nvGraphicFramePr>
        <p:xfrm>
          <a:off x="210098" y="3634019"/>
          <a:ext cx="5086350" cy="3223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0098" y="3312651"/>
            <a:ext cx="93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тыс. рублей</a:t>
            </a:r>
            <a:endParaRPr lang="ru-RU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0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i="1" dirty="0" smtClean="0"/>
              <a:t>СОЗДАНИЕ УСЛОВИЙ ДЛЯ ОБЕСПЕЧЕНИЯ ГРАЖДАН ДОСТУПНЫМ И КОМФОРТНЫМ ЖИЛЬЁМ И КОММУНАЛЬНЫМИ УСЛУГАМИ В ОДЕССКОМ МУНИЦИПАЛЬНОМ РАЙОНЕ ОМСКОЙ ОБЛАСТИ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10098" y="2170915"/>
            <a:ext cx="5364480" cy="1437827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i="1" dirty="0" smtClean="0">
                <a:solidFill>
                  <a:schemeClr val="bg1"/>
                </a:solidFill>
              </a:rPr>
              <a:t>ЦЕЛЬ-</a:t>
            </a:r>
            <a:r>
              <a:rPr lang="ru-RU" sz="1300" i="1" dirty="0">
                <a:solidFill>
                  <a:schemeClr val="bg1"/>
                </a:solidFill>
              </a:rPr>
              <a:t>с</a:t>
            </a:r>
            <a:r>
              <a:rPr lang="ru-RU" sz="1300" i="1" dirty="0" smtClean="0">
                <a:solidFill>
                  <a:schemeClr val="bg1"/>
                </a:solidFill>
              </a:rPr>
              <a:t>оздание </a:t>
            </a:r>
            <a:r>
              <a:rPr lang="ru-RU" sz="1300" i="1" dirty="0">
                <a:solidFill>
                  <a:schemeClr val="bg1"/>
                </a:solidFill>
              </a:rPr>
              <a:t>условий для развития жилищной сферы, обеспечение повышения доступности жилья в соответствии с платежеспособным спросом граждан и стандартами обеспечения их жилыми помещениями, повышение качества и надежности предоставления жилищно-коммунальных услуг населению</a:t>
            </a:r>
            <a:r>
              <a:rPr lang="ru-RU" sz="1300" i="1" dirty="0" smtClean="0">
                <a:solidFill>
                  <a:schemeClr val="bg1"/>
                </a:solidFill>
              </a:rPr>
              <a:t> Одесского </a:t>
            </a:r>
            <a:r>
              <a:rPr lang="ru-RU" sz="1300" i="1" dirty="0">
                <a:solidFill>
                  <a:schemeClr val="bg1"/>
                </a:solidFill>
              </a:rPr>
              <a:t>муниципального района Омской области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13669" y="2215513"/>
            <a:ext cx="2856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ОЖИДАЕМЫЕ</a:t>
            </a:r>
            <a:r>
              <a:rPr lang="ru-RU" sz="1200" b="1" dirty="0" smtClean="0"/>
              <a:t> РЕЗУЛЬТАТЫ</a:t>
            </a:r>
            <a:endParaRPr lang="ru-RU" sz="12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216537"/>
              </p:ext>
            </p:extLst>
          </p:nvPr>
        </p:nvGraphicFramePr>
        <p:xfrm>
          <a:off x="5939246" y="2638348"/>
          <a:ext cx="5939247" cy="3832122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2783718"/>
                <a:gridCol w="620760"/>
                <a:gridCol w="672489"/>
                <a:gridCol w="620760"/>
                <a:gridCol w="620760"/>
                <a:gridCol w="620760"/>
              </a:tblGrid>
              <a:tr h="69675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b">
                    <a:lnL w="12700" cmpd="sng">
                      <a:noFill/>
                    </a:lnL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2022 год (факт)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год             (план 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 01.07.2023 год)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год 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(план)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2025 год 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(план)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2026 год </a:t>
                      </a:r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(план)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5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обеспечить объем ввода жилья в эксплуатацию не менее 1,7 тыс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. кв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. м.  ежегодно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L w="12700" cmpd="sng">
                      <a:noFill/>
                    </a:lnL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1,931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2,086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2,232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2,232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2,232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6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увеличить общую площадь жилых помещений в расчете на одного жителя Одесского муниципального  района Омской области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L w="12700" cmpd="sng">
                      <a:noFill/>
                    </a:lnL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21,9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23,0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23,2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23,6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5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оказать государственную поддержку в строительстве индивидуальных жилых домов 3 семьям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L w="12700" cmpd="sng">
                      <a:noFill/>
                    </a:lnL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25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предоставить государственную поддержку 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молодым 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семьям на строительство или приобретение жилья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L w="12700" cmpd="sng">
                      <a:noFill/>
                    </a:lnL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0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оказать государственную поддержку в строительстве муниципального жилья, предоставляемого по договорам служебного найма в количестве 2 двухквартирных домов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L w="12700" cmpd="sng">
                      <a:noFill/>
                    </a:lnL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179" marR="8179" marT="8179" marB="0" anchor="ctr"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964091" y="646176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 flipV="1">
            <a:off x="5939246" y="2623674"/>
            <a:ext cx="5939247" cy="14674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кругленный прямоугольник 21"/>
          <p:cNvSpPr/>
          <p:nvPr/>
        </p:nvSpPr>
        <p:spPr>
          <a:xfrm>
            <a:off x="5939246" y="1992425"/>
            <a:ext cx="2357930" cy="1371045"/>
          </a:xfrm>
          <a:prstGeom prst="round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2087012"/>
              </p:ext>
            </p:extLst>
          </p:nvPr>
        </p:nvGraphicFramePr>
        <p:xfrm>
          <a:off x="323850" y="4084320"/>
          <a:ext cx="51244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15115" y="3838099"/>
            <a:ext cx="1297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тыс. рублей</a:t>
            </a:r>
            <a:endParaRPr lang="ru-RU" sz="1000" b="1" dirty="0"/>
          </a:p>
        </p:txBody>
      </p:sp>
    </p:spTree>
    <p:extLst>
      <p:ext uri="{BB962C8B-B14F-4D97-AF65-F5344CB8AC3E}">
        <p14:creationId xmlns:p14="http://schemas.microsoft.com/office/powerpoint/2010/main" val="72267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ОХРАНА ОКРУЖАЮЩЕЙ СРЕДЫ В ОДЕССКОМ МУНИЦИПАЛЬНОМ РАЙОНЕ ОМСКОЙ ОБЛАСТИ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10098" y="2170915"/>
            <a:ext cx="5364480" cy="109479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i="1" dirty="0" smtClean="0">
                <a:solidFill>
                  <a:schemeClr val="bg1"/>
                </a:solidFill>
              </a:rPr>
              <a:t>ЦЕЛЬ-улучшение санитарно-эпидемиологической ситуации и обеспечение экологической безопасности на территории Одесского муниципального района Омской области</a:t>
            </a:r>
            <a:endParaRPr lang="ru-RU" sz="1300" i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335588" y="2718314"/>
            <a:ext cx="2856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ОЖИДАЕМЫЕ</a:t>
            </a:r>
            <a:r>
              <a:rPr lang="ru-RU" sz="1200" b="1" dirty="0" smtClean="0"/>
              <a:t> РЕЗУЛЬТАТЫ</a:t>
            </a:r>
            <a:endParaRPr lang="ru-RU" sz="1200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964091" y="646176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2" name="Скругленный прямоугольник 21"/>
          <p:cNvSpPr/>
          <p:nvPr/>
        </p:nvSpPr>
        <p:spPr>
          <a:xfrm>
            <a:off x="5982788" y="2070455"/>
            <a:ext cx="2357930" cy="1371045"/>
          </a:xfrm>
          <a:prstGeom prst="round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82996"/>
              </p:ext>
            </p:extLst>
          </p:nvPr>
        </p:nvGraphicFramePr>
        <p:xfrm>
          <a:off x="6008913" y="3555869"/>
          <a:ext cx="5852161" cy="2783971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2797716"/>
                <a:gridCol w="610889"/>
                <a:gridCol w="610889"/>
                <a:gridCol w="610889"/>
                <a:gridCol w="610889"/>
                <a:gridCol w="610889"/>
              </a:tblGrid>
              <a:tr h="831036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2022 год (факт)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2023 год  </a:t>
                      </a:r>
                      <a:r>
                        <a:rPr lang="ru-RU" sz="11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( план на 01.07.2023 год)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2024 год </a:t>
                      </a:r>
                      <a:r>
                        <a:rPr lang="ru-RU" sz="11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(план)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2025 год </a:t>
                      </a:r>
                      <a:r>
                        <a:rPr lang="ru-RU" sz="11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(план)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2026 год </a:t>
                      </a:r>
                      <a:r>
                        <a:rPr lang="ru-RU" sz="11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(план)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3296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Увеличение доли объектов размещения (захоронения) отходов, соответствующих </a:t>
                      </a:r>
                      <a:r>
                        <a:rPr lang="ru-RU" sz="1100" u="none" strike="noStrike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санитарно-эпидемиологическому </a:t>
                      </a:r>
                      <a:r>
                        <a:rPr lang="ru-RU" sz="11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и </a:t>
                      </a:r>
                      <a:r>
                        <a:rPr lang="ru-RU" sz="1100" u="none" strike="noStrike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природоохранному </a:t>
                      </a:r>
                      <a:r>
                        <a:rPr lang="ru-RU" sz="11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законодательствам до 100 % в 2026 году,%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58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68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85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95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100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6232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Увеличение доли охвата населения </a:t>
                      </a:r>
                      <a:r>
                        <a:rPr lang="ru-RU" sz="1100" u="none" strike="noStrike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планово-регулярной </a:t>
                      </a:r>
                      <a:r>
                        <a:rPr lang="ru-RU" sz="11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системой сбора и вывоза отходов до 100 % в 2026 году,%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58</a:t>
                      </a:r>
                      <a:endParaRPr lang="ru-RU" sz="1100" b="0" i="0" u="none" strike="noStrike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68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80</a:t>
                      </a:r>
                      <a:endParaRPr lang="ru-RU" sz="1100" b="0" i="0" u="none" strike="noStrike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90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100</a:t>
                      </a:r>
                      <a:endParaRPr lang="ru-RU" sz="1100" b="0" i="0" u="none" strike="noStrike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5778556"/>
              </p:ext>
            </p:extLst>
          </p:nvPr>
        </p:nvGraphicFramePr>
        <p:xfrm>
          <a:off x="428624" y="4078325"/>
          <a:ext cx="49434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Скругленный прямоугольник 12"/>
          <p:cNvSpPr/>
          <p:nvPr/>
        </p:nvSpPr>
        <p:spPr>
          <a:xfrm>
            <a:off x="3108877" y="3447001"/>
            <a:ext cx="2357930" cy="1371045"/>
          </a:xfrm>
          <a:prstGeom prst="round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67247" y="3511219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тыс. рублей</a:t>
            </a:r>
            <a:endParaRPr lang="ru-RU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smtClean="0"/>
              <a:t>СОЦИАЛЬНАЯ ПОДДЕРЖКА НАСЕЛЕНИЯ В </a:t>
            </a:r>
            <a:r>
              <a:rPr lang="ru-RU" sz="2400" b="1" i="1" dirty="0" smtClean="0"/>
              <a:t>ОДЕССКОМ МУНИЦИПАЛЬНОМ РАЙОНЕ ОМСКОЙ ОБЛАСТИ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29667" y="2157810"/>
            <a:ext cx="5045040" cy="109479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 i="1" dirty="0" smtClean="0">
              <a:solidFill>
                <a:schemeClr val="bg1"/>
              </a:solidFill>
            </a:endParaRPr>
          </a:p>
          <a:p>
            <a:pPr algn="ctr"/>
            <a:r>
              <a:rPr lang="ru-RU" sz="1300" i="1" dirty="0" smtClean="0">
                <a:solidFill>
                  <a:schemeClr val="bg1"/>
                </a:solidFill>
              </a:rPr>
              <a:t>ЦЕЛЬ- создание </a:t>
            </a:r>
            <a:r>
              <a:rPr lang="ru-RU" sz="1300" i="1" dirty="0">
                <a:solidFill>
                  <a:schemeClr val="bg1"/>
                </a:solidFill>
              </a:rPr>
              <a:t>условий для демографического развития Одесского района Омской области, выполнения государственных обязательств по социальной поддержке граждан, предотвращение  роста напряженности на  рынке труда</a:t>
            </a:r>
            <a:endParaRPr lang="ru-RU" sz="13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177053" y="2855943"/>
            <a:ext cx="2856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ОЖИДАЕМЫЕ</a:t>
            </a:r>
            <a:r>
              <a:rPr lang="ru-RU" sz="1200" b="1" dirty="0" smtClean="0"/>
              <a:t> РЕЗУЛЬТАТЫ</a:t>
            </a:r>
            <a:endParaRPr lang="ru-RU" sz="1200" b="1" dirty="0"/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743120"/>
              </p:ext>
            </p:extLst>
          </p:nvPr>
        </p:nvGraphicFramePr>
        <p:xfrm>
          <a:off x="5320936" y="3171804"/>
          <a:ext cx="6679476" cy="3253489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959118"/>
                <a:gridCol w="681066"/>
                <a:gridCol w="1018903"/>
                <a:gridCol w="644434"/>
                <a:gridCol w="679269"/>
                <a:gridCol w="696686"/>
              </a:tblGrid>
              <a:tr h="762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2022 год (факт)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2023 год                 (план на 01.07.2023 год)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2024 год (план)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2025 год (план)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2026 год (план)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913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увеличение количества  доступных для инвалидов и других МГН приоритетных объектов социальной, транспортной, инженерной 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инфраструктуры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</a:p>
                    <a:p>
                      <a:pPr algn="ctr" fontAlgn="b"/>
                      <a:endParaRPr lang="ru-RU" sz="12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</a:p>
                    <a:p>
                      <a:pPr algn="ctr" fontAlgn="b"/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</a:p>
                    <a:p>
                      <a:pPr algn="ctr" fontAlgn="b"/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</a:p>
                    <a:p>
                      <a:pPr algn="ctr" fontAlgn="b"/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</a:p>
                    <a:p>
                      <a:pPr algn="ctr" fontAlgn="b"/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01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увеличение количества проведенных культурно-досуговых мероприятий с участием инвалидов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</a:p>
                    <a:p>
                      <a:pPr algn="ctr" fontAlgn="b"/>
                      <a:endParaRPr lang="ru-RU" sz="12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</a:p>
                    <a:p>
                      <a:pPr algn="ctr" fontAlgn="b"/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33</a:t>
                      </a:r>
                    </a:p>
                    <a:p>
                      <a:pPr algn="ctr" fontAlgn="b"/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34</a:t>
                      </a:r>
                    </a:p>
                    <a:p>
                      <a:pPr algn="ctr" fontAlgn="b"/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35</a:t>
                      </a:r>
                    </a:p>
                    <a:p>
                      <a:pPr algn="ctr" fontAlgn="b"/>
                      <a:endParaRPr lang="ru-RU" sz="11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сохранение уровня общей безработицы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8,4</a:t>
                      </a:r>
                    </a:p>
                    <a:p>
                      <a:pPr algn="ctr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8,4</a:t>
                      </a: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8,4</a:t>
                      </a: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8,4</a:t>
                      </a: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8,4</a:t>
                      </a: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2" name="Скругленный прямоугольник 21"/>
          <p:cNvSpPr/>
          <p:nvPr/>
        </p:nvSpPr>
        <p:spPr>
          <a:xfrm>
            <a:off x="5251269" y="2157810"/>
            <a:ext cx="2849221" cy="1777539"/>
          </a:xfrm>
          <a:prstGeom prst="round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29667" y="3379234"/>
            <a:ext cx="1297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тыс. рублей</a:t>
            </a:r>
            <a:endParaRPr lang="ru-RU" sz="10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6624303"/>
              </p:ext>
            </p:extLst>
          </p:nvPr>
        </p:nvGraphicFramePr>
        <p:xfrm>
          <a:off x="0" y="3576253"/>
          <a:ext cx="5251269" cy="3107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6253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РАЗВИТИЕ КАЗАЧЕСТВА НА ТЕРРИТОРИИ ОДЕССКОГО МУНИЦИПАЛЬНОГО РАЙОНА ОМСКОЙ ОБЛАСТИ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22771" y="2157810"/>
            <a:ext cx="5045040" cy="109479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bg1"/>
                </a:solidFill>
              </a:rPr>
              <a:t>ЦЕЛЬ-возрождение </a:t>
            </a:r>
            <a:r>
              <a:rPr lang="ru-RU" sz="1400" i="1" dirty="0">
                <a:solidFill>
                  <a:schemeClr val="bg1"/>
                </a:solidFill>
              </a:rPr>
              <a:t>и развитие казачества на территории Одесского муниципального района Омской области</a:t>
            </a:r>
            <a:endParaRPr lang="ru-RU" sz="14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753305" y="2428210"/>
            <a:ext cx="2856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ОЖИДАЕМЫЕ</a:t>
            </a:r>
            <a:r>
              <a:rPr lang="ru-RU" sz="1200" b="1" dirty="0" smtClean="0"/>
              <a:t> РЕЗУЛЬТАТЫ</a:t>
            </a:r>
            <a:endParaRPr lang="ru-RU" sz="1200" b="1" dirty="0"/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319967"/>
              </p:ext>
            </p:extLst>
          </p:nvPr>
        </p:nvGraphicFramePr>
        <p:xfrm>
          <a:off x="122770" y="3755571"/>
          <a:ext cx="481498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314579"/>
              </p:ext>
            </p:extLst>
          </p:nvPr>
        </p:nvGraphicFramePr>
        <p:xfrm>
          <a:off x="5852161" y="2962677"/>
          <a:ext cx="6139542" cy="359886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3105336"/>
                <a:gridCol w="578390"/>
                <a:gridCol w="818606"/>
                <a:gridCol w="557347"/>
                <a:gridCol w="522514"/>
                <a:gridCol w="557349"/>
              </a:tblGrid>
              <a:tr h="65883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2022 год (факт)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год            (план на                   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01.07.2023 год)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2024 год (план)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</a:rPr>
                        <a:t>2025 год (план)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/>
                          </a:solidFill>
                          <a:effectLst/>
                        </a:rPr>
                        <a:t>2026 год (план)</a:t>
                      </a:r>
                      <a:endParaRPr lang="ru-RU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ctr">
                    <a:noFill/>
                  </a:tcPr>
                </a:tc>
              </a:tr>
              <a:tr h="6917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сохранить количество казачьих обществ на территории Одесского 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района, единиц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35" marR="8235" marT="823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noFill/>
                  </a:tcPr>
                </a:tc>
              </a:tr>
              <a:tr h="6917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увеличить долю численности казаков казачьих обществ на территории 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района, %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35" marR="8235" marT="823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101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101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102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102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103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noFill/>
                  </a:tcPr>
                </a:tc>
              </a:tr>
              <a:tr h="8647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увеличение количества населения принявших участие в мероприятиях культурной и спортивной 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направленности, человек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35" marR="8235" marT="823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1 450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ru-RU" sz="10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500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1 530 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1 550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1 560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noFill/>
                  </a:tcPr>
                </a:tc>
              </a:tr>
              <a:tr h="6917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увеличить количество проводимых мероприятий в этнокультурном центре казачества «РУБЕЖ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», единиц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35" marR="8235" marT="823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10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>
                    <a:noFill/>
                  </a:tcPr>
                </a:tc>
              </a:tr>
            </a:tbl>
          </a:graphicData>
        </a:graphic>
      </p:graphicFrame>
      <p:sp>
        <p:nvSpPr>
          <p:cNvPr id="22" name="Скругленный прямоугольник 21"/>
          <p:cNvSpPr/>
          <p:nvPr/>
        </p:nvSpPr>
        <p:spPr>
          <a:xfrm>
            <a:off x="5852161" y="2103903"/>
            <a:ext cx="2290812" cy="1508967"/>
          </a:xfrm>
          <a:prstGeom prst="round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8228179"/>
              </p:ext>
            </p:extLst>
          </p:nvPr>
        </p:nvGraphicFramePr>
        <p:xfrm>
          <a:off x="200025" y="3659373"/>
          <a:ext cx="4867275" cy="2902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71475" y="3390900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тыс. рублей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57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КОМПЛЕКСНОЕ РАЗВИТИЕ ИНЖЕНЕРНОЙ ИНФРАСТРУКТУРЫ ОДЕССКОГО МУНИЦИПАЛЬНОГО РАЙОНА ОМСКОЙ ОБЛАСТИ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22771" y="2157810"/>
            <a:ext cx="5045040" cy="1094799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i="1" dirty="0" smtClean="0">
                <a:solidFill>
                  <a:schemeClr val="bg1"/>
                </a:solidFill>
              </a:rPr>
              <a:t>ЦЕЛЬ-</a:t>
            </a:r>
            <a:r>
              <a:rPr lang="ru-RU" sz="1300" i="1" dirty="0">
                <a:solidFill>
                  <a:schemeClr val="bg1"/>
                </a:solidFill>
              </a:rPr>
              <a:t>р</a:t>
            </a:r>
            <a:r>
              <a:rPr lang="ru-RU" sz="1300" i="1" dirty="0" smtClean="0">
                <a:solidFill>
                  <a:schemeClr val="bg1"/>
                </a:solidFill>
              </a:rPr>
              <a:t>азвитие </a:t>
            </a:r>
            <a:r>
              <a:rPr lang="ru-RU" sz="1300" i="1" dirty="0">
                <a:solidFill>
                  <a:schemeClr val="bg1"/>
                </a:solidFill>
              </a:rPr>
              <a:t>инженерной инфраструктуры в сфере тепло-, водо- и газоснабжения на территории Одесского муниципального района Омской области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335588" y="2157810"/>
            <a:ext cx="2856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ОЖИДАЕМЫЕ РЕЗУЛЬТАТЫ</a:t>
            </a:r>
            <a:endParaRPr lang="ru-RU" sz="1200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019263"/>
              </p:ext>
            </p:extLst>
          </p:nvPr>
        </p:nvGraphicFramePr>
        <p:xfrm>
          <a:off x="5324475" y="2758453"/>
          <a:ext cx="6460492" cy="3241773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578155"/>
                <a:gridCol w="757853"/>
                <a:gridCol w="850923"/>
                <a:gridCol w="824332"/>
                <a:gridCol w="811036"/>
                <a:gridCol w="638193"/>
              </a:tblGrid>
              <a:tr h="57433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2022 год (факт)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2023 год                     </a:t>
                      </a:r>
                      <a:r>
                        <a:rPr lang="ru-RU" sz="1100" u="none" strike="noStrike" dirty="0">
                          <a:effectLst/>
                        </a:rPr>
                        <a:t>( план на 01.07.2023 год)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2024 год (план)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2025 год (план)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2026 год (план)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ctr"/>
                </a:tc>
              </a:tr>
              <a:tr h="7538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повышения надежности и качества теплоснабжения, 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35" marR="8235" marT="823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66</a:t>
                      </a:r>
                    </a:p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68</a:t>
                      </a:r>
                    </a:p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70</a:t>
                      </a:r>
                    </a:p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72,3</a:t>
                      </a:r>
                    </a:p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74</a:t>
                      </a:r>
                    </a:p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/>
                </a:tc>
              </a:tr>
              <a:tr h="7538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повышения надежности водоснабжения и водоотведения,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%</a:t>
                      </a:r>
                      <a:endParaRPr lang="ru-RU" sz="1100" u="none" strike="noStrike" dirty="0">
                        <a:effectLst/>
                      </a:endParaRPr>
                    </a:p>
                  </a:txBody>
                  <a:tcPr marL="8235" marR="8235" marT="823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47,8</a:t>
                      </a:r>
                    </a:p>
                    <a:p>
                      <a:pPr algn="ctr" fontAlgn="b"/>
                      <a:endParaRPr lang="ru-RU" sz="1100" u="none" strike="noStrike" dirty="0" smtClean="0">
                        <a:effectLst/>
                      </a:endParaRPr>
                    </a:p>
                    <a:p>
                      <a:pPr algn="ctr" fontAlgn="b"/>
                      <a:endParaRPr lang="ru-RU" sz="1100" u="none" strike="noStrike" dirty="0">
                        <a:effectLst/>
                      </a:endParaRPr>
                    </a:p>
                  </a:txBody>
                  <a:tcPr marL="8235" marR="8235" marT="82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50,4</a:t>
                      </a:r>
                    </a:p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52,6</a:t>
                      </a:r>
                    </a:p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54,3</a:t>
                      </a:r>
                    </a:p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58,6</a:t>
                      </a:r>
                    </a:p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/>
                </a:tc>
              </a:tr>
              <a:tr h="4522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повышения надежности и качества теплоснабжения, 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35" marR="8235" marT="823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34,5</a:t>
                      </a: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36,4</a:t>
                      </a: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38,1</a:t>
                      </a: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39,4</a:t>
                      </a: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41,8</a:t>
                      </a: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/>
                </a:tc>
              </a:tr>
              <a:tr h="603054">
                <a:tc>
                  <a:txBody>
                    <a:bodyPr/>
                    <a:lstStyle/>
                    <a:p>
                      <a:pPr algn="l" fontAlgn="ctr"/>
                      <a:endParaRPr lang="ru-RU" sz="1000" u="none" strike="noStrike" dirty="0">
                        <a:effectLst/>
                      </a:endParaRPr>
                    </a:p>
                  </a:txBody>
                  <a:tcPr marL="8235" marR="8235" marT="823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u="none" strike="noStrike" dirty="0">
                        <a:effectLst/>
                      </a:endParaRPr>
                    </a:p>
                    <a:p>
                      <a:pPr algn="ctr" fontAlgn="b"/>
                      <a:endParaRPr lang="ru-RU" sz="1000" u="none" strike="noStrike" dirty="0">
                        <a:effectLst/>
                      </a:endParaRPr>
                    </a:p>
                    <a:p>
                      <a:pPr algn="ctr" fontAlgn="b"/>
                      <a:endParaRPr lang="ru-RU" sz="1000" u="none" strike="noStrike" dirty="0">
                        <a:effectLst/>
                      </a:endParaRPr>
                    </a:p>
                  </a:txBody>
                  <a:tcPr marL="8235" marR="8235" marT="823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35" marR="8235" marT="8235" marB="0" anchor="b"/>
                </a:tc>
              </a:tr>
            </a:tbl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1257673"/>
              </p:ext>
            </p:extLst>
          </p:nvPr>
        </p:nvGraphicFramePr>
        <p:xfrm>
          <a:off x="211653" y="3252609"/>
          <a:ext cx="4867275" cy="3029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5324475" y="2028825"/>
            <a:ext cx="2324100" cy="1600200"/>
          </a:xfrm>
          <a:prstGeom prst="round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31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i="1" dirty="0" smtClean="0"/>
              <a:t>СОДЕЙСТВИЕ РАЗВИТИЮ И ПОДДЕРЖКА СОЦИАЛЬНО ОРИЕНТИРОВАННЫХ НЕКОММЕРЧЕСКИХ ОРГАНИЗАЦИЙ, СОЦИАЛЬНОГО ПРЕДПРИНИМАТЕЛЬСТВА И СУБЪЕКТОВ ОБЩЕСТВЕННО-ПОЛИТИЧЕСКИХ ОТНОШЕНИЙ, ИНСТИТУТОВ ГРАЖДАНСКОГО ОБЩЕСТВА, ГРАЖДАНСКОЙ АКТИВНОСТИ</a:t>
            </a:r>
            <a:endParaRPr lang="ru-RU" sz="20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22770" y="2157810"/>
            <a:ext cx="6487579" cy="2008748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i="1" dirty="0" smtClean="0">
                <a:solidFill>
                  <a:schemeClr val="bg1"/>
                </a:solidFill>
              </a:rPr>
              <a:t>ЦЕЛЬ- </a:t>
            </a:r>
            <a:r>
              <a:rPr lang="ru-RU" sz="1400" i="1" dirty="0">
                <a:solidFill>
                  <a:schemeClr val="bg1"/>
                </a:solidFill>
              </a:rPr>
              <a:t>р</a:t>
            </a:r>
            <a:r>
              <a:rPr lang="ru-RU" sz="1400" i="1" dirty="0" smtClean="0">
                <a:solidFill>
                  <a:schemeClr val="bg1"/>
                </a:solidFill>
              </a:rPr>
              <a:t>азвитие </a:t>
            </a:r>
            <a:r>
              <a:rPr lang="ru-RU" sz="1400" i="1" dirty="0">
                <a:solidFill>
                  <a:schemeClr val="bg1"/>
                </a:solidFill>
              </a:rPr>
              <a:t>и совершенствование деятельности социально ориентированных некоммерческих </a:t>
            </a:r>
            <a:r>
              <a:rPr lang="ru-RU" sz="1400" i="1" dirty="0" smtClean="0">
                <a:solidFill>
                  <a:schemeClr val="bg1"/>
                </a:solidFill>
              </a:rPr>
              <a:t>организаций, </a:t>
            </a:r>
            <a:r>
              <a:rPr lang="ru-RU" sz="1400" i="1" dirty="0">
                <a:solidFill>
                  <a:schemeClr val="bg1"/>
                </a:solidFill>
              </a:rPr>
              <a:t>социального предпринимательства и субъектов общественно-политических отношений, институтов гражданского общества, гражданской активности населения Одесского муниципального района Омской области</a:t>
            </a:r>
            <a:endParaRPr lang="ru-RU" sz="1300" i="1" dirty="0">
              <a:solidFill>
                <a:schemeClr val="bg1"/>
              </a:solidFill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2007262"/>
              </p:ext>
            </p:extLst>
          </p:nvPr>
        </p:nvGraphicFramePr>
        <p:xfrm>
          <a:off x="6715126" y="2971800"/>
          <a:ext cx="5153024" cy="3476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969535" y="2725579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тыс. рублей</a:t>
            </a:r>
            <a:endParaRPr lang="ru-RU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2142626" y="4433055"/>
            <a:ext cx="2856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ОЖИДАЕМЫЕ РЕЗУЛЬТАТЫ</a:t>
            </a:r>
            <a:endParaRPr lang="ru-RU" sz="1200" b="1" dirty="0">
              <a:solidFill>
                <a:schemeClr val="bg1"/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500349"/>
              </p:ext>
            </p:extLst>
          </p:nvPr>
        </p:nvGraphicFramePr>
        <p:xfrm>
          <a:off x="122770" y="4829175"/>
          <a:ext cx="6258980" cy="192332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706155"/>
                <a:gridCol w="704850"/>
                <a:gridCol w="800100"/>
                <a:gridCol w="657225"/>
                <a:gridCol w="704850"/>
                <a:gridCol w="685800"/>
              </a:tblGrid>
              <a:tr h="753508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2022 год (факт)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2023 год                          (план на 01.07.2023 год)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2024 год (план)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2025 год (план)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2026 год (план)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16982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Количество СОНКО, подавших заявки на участие в конкурсах социально значимых проектов районного, регионального и федерального </a:t>
                      </a:r>
                      <a:r>
                        <a:rPr lang="ru-RU" sz="1100" u="none" strike="noStrike" dirty="0" smtClean="0">
                          <a:effectLst/>
                        </a:rPr>
                        <a:t>уровня, единиц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0</a:t>
                      </a:r>
                    </a:p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0</a:t>
                      </a:r>
                    </a:p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не менее 8</a:t>
                      </a:r>
                    </a:p>
                    <a:p>
                      <a:pPr algn="ctr" fontAlgn="b"/>
                      <a:endParaRPr lang="ru-RU" sz="1100" u="none" strike="noStrike" dirty="0" smtClean="0">
                        <a:effectLst/>
                      </a:endParaRPr>
                    </a:p>
                    <a:p>
                      <a:pPr algn="ctr" fontAlgn="b"/>
                      <a:endParaRPr lang="ru-RU" sz="1100" u="none" strike="noStrike" dirty="0" smtClean="0">
                        <a:effectLst/>
                      </a:endParaRPr>
                    </a:p>
                    <a:p>
                      <a:pPr algn="ctr" fontAlgn="b"/>
                      <a:endParaRPr lang="ru-RU" sz="1100" u="none" strike="noStrike" dirty="0" smtClean="0">
                        <a:effectLst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0</a:t>
                      </a:r>
                    </a:p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effectLst/>
                        </a:rPr>
                        <a:t>0</a:t>
                      </a:r>
                    </a:p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035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МЕЖБЮДЖЕТНЫЕ ОТНОШЕНИЯ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7430655"/>
              </p:ext>
            </p:extLst>
          </p:nvPr>
        </p:nvGraphicFramePr>
        <p:xfrm>
          <a:off x="1235611" y="1898636"/>
          <a:ext cx="4323538" cy="255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2997704"/>
              </p:ext>
            </p:extLst>
          </p:nvPr>
        </p:nvGraphicFramePr>
        <p:xfrm>
          <a:off x="566982" y="2370049"/>
          <a:ext cx="2669178" cy="2316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4690498"/>
              </p:ext>
            </p:extLst>
          </p:nvPr>
        </p:nvGraphicFramePr>
        <p:xfrm>
          <a:off x="3645155" y="2426847"/>
          <a:ext cx="3159924" cy="2316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18403"/>
              </p:ext>
            </p:extLst>
          </p:nvPr>
        </p:nvGraphicFramePr>
        <p:xfrm>
          <a:off x="-34098" y="4377337"/>
          <a:ext cx="3925503" cy="2411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8125703"/>
              </p:ext>
            </p:extLst>
          </p:nvPr>
        </p:nvGraphicFramePr>
        <p:xfrm>
          <a:off x="3236160" y="4324069"/>
          <a:ext cx="3925503" cy="2411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3605548"/>
              </p:ext>
            </p:extLst>
          </p:nvPr>
        </p:nvGraphicFramePr>
        <p:xfrm>
          <a:off x="6209091" y="4293452"/>
          <a:ext cx="3925503" cy="2411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82695" y="5191659"/>
            <a:ext cx="149191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2024 год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(план</a:t>
            </a:r>
            <a:r>
              <a:rPr lang="ru-RU" sz="1100" b="1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31 054,7</a:t>
            </a:r>
          </a:p>
          <a:p>
            <a:pPr algn="ctr"/>
            <a:r>
              <a:rPr lang="ru-RU" sz="1100" dirty="0" smtClean="0">
                <a:solidFill>
                  <a:schemeClr val="bg1"/>
                </a:solidFill>
              </a:rPr>
              <a:t>(6,3%)*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56096" y="5149136"/>
            <a:ext cx="149191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2025 год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(план</a:t>
            </a:r>
            <a:r>
              <a:rPr lang="ru-RU" sz="1100" b="1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24 843,8</a:t>
            </a:r>
          </a:p>
          <a:p>
            <a:pPr algn="ctr"/>
            <a:r>
              <a:rPr lang="ru-RU" sz="1100" dirty="0" smtClean="0">
                <a:solidFill>
                  <a:schemeClr val="bg1"/>
                </a:solidFill>
              </a:rPr>
              <a:t>(5,4%)*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25884" y="5106613"/>
            <a:ext cx="149191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2026 год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(план</a:t>
            </a:r>
            <a:r>
              <a:rPr lang="ru-RU" sz="1100" b="1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24 843,8</a:t>
            </a:r>
          </a:p>
          <a:p>
            <a:pPr algn="ctr"/>
            <a:r>
              <a:rPr lang="ru-RU" sz="1100" dirty="0" smtClean="0">
                <a:solidFill>
                  <a:schemeClr val="bg1"/>
                </a:solidFill>
              </a:rPr>
              <a:t>(5,4%)*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4" name="Блок-схема: узел 3"/>
          <p:cNvSpPr/>
          <p:nvPr/>
        </p:nvSpPr>
        <p:spPr>
          <a:xfrm>
            <a:off x="9372700" y="3883758"/>
            <a:ext cx="144379" cy="15400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>
            <a:off x="9372701" y="3492664"/>
            <a:ext cx="144379" cy="154004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узел 29"/>
          <p:cNvSpPr/>
          <p:nvPr/>
        </p:nvSpPr>
        <p:spPr>
          <a:xfrm>
            <a:off x="9372700" y="3128966"/>
            <a:ext cx="144379" cy="154004"/>
          </a:xfrm>
          <a:prstGeom prst="flowChartConnecto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40195" y="3776152"/>
            <a:ext cx="2088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иные межбюджетные трансферты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40194" y="3027791"/>
            <a:ext cx="1804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дотации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40195" y="3451576"/>
            <a:ext cx="1804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субсидии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9506" y="6458240"/>
            <a:ext cx="1173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* Доля межбюджетных трансфертов из бюджета муниципального района в бюджеты сельских поселений в общем объёме расходов бюджета муниципального района</a:t>
            </a:r>
            <a:endParaRPr lang="ru-RU" sz="12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84510" y="2152822"/>
            <a:ext cx="11479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Межбюджетные трансферты из бюджета Одесского муниципального района Омской области в бюджеты сельских поселений                                                 										(тыс. рублей)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63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i="1" dirty="0" smtClean="0"/>
              <a:t>БЮДЖЕТНЫЙ ПРОЦЕСС- </a:t>
            </a:r>
            <a:r>
              <a:rPr lang="ru-RU" sz="2000" dirty="0"/>
              <a:t>комплекс действий уполномоченных органов власти, начиная от составления проекта бюджета, его утверждения, фактического исполнения и заканчивая контролем за обеспечением уполномоченными органами соблюдения бюджетного законодательства в процессе всех этих действий.</a:t>
            </a:r>
            <a:r>
              <a:rPr lang="ru-RU" sz="2000" b="1" i="1" dirty="0"/>
              <a:t/>
            </a:r>
            <a:br>
              <a:rPr lang="ru-RU" sz="2000" b="1" i="1" dirty="0"/>
            </a:br>
            <a:endParaRPr lang="ru-RU" sz="20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777467" y="2037805"/>
            <a:ext cx="60960" cy="478536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8068491" y="2072640"/>
            <a:ext cx="60960" cy="478536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8377" y="2037805"/>
            <a:ext cx="373508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УЧАСТНИКИ БЮДЖЕТНОГО ПРОЦЕССА: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chemeClr val="bg1"/>
                </a:solidFill>
              </a:rPr>
              <a:t>Глава </a:t>
            </a:r>
            <a:r>
              <a:rPr lang="ru-RU" sz="1400" b="1" dirty="0">
                <a:solidFill>
                  <a:schemeClr val="bg1"/>
                </a:solidFill>
              </a:rPr>
              <a:t>муниципального </a:t>
            </a:r>
            <a:r>
              <a:rPr lang="ru-RU" sz="1400" b="1" dirty="0" smtClean="0">
                <a:solidFill>
                  <a:schemeClr val="bg1"/>
                </a:solidFill>
              </a:rPr>
              <a:t>района</a:t>
            </a:r>
            <a:r>
              <a:rPr lang="ru-RU" sz="1600" b="1" dirty="0" smtClean="0">
                <a:solidFill>
                  <a:schemeClr val="bg1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chemeClr val="bg1"/>
                </a:solidFill>
              </a:rPr>
              <a:t>Совет муниципального </a:t>
            </a:r>
            <a:r>
              <a:rPr lang="ru-RU" sz="1400" b="1" dirty="0" smtClean="0">
                <a:solidFill>
                  <a:schemeClr val="bg1"/>
                </a:solidFill>
              </a:rPr>
              <a:t>района;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chemeClr val="bg1"/>
                </a:solidFill>
              </a:rPr>
              <a:t>Администрация муниципального </a:t>
            </a:r>
            <a:r>
              <a:rPr lang="ru-RU" sz="1400" b="1" dirty="0" smtClean="0">
                <a:solidFill>
                  <a:schemeClr val="bg1"/>
                </a:solidFill>
              </a:rPr>
              <a:t>района;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4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chemeClr val="bg1"/>
                </a:solidFill>
              </a:rPr>
              <a:t>Финансовый орган муниципального </a:t>
            </a:r>
            <a:r>
              <a:rPr lang="ru-RU" sz="1400" b="1" dirty="0" smtClean="0">
                <a:solidFill>
                  <a:schemeClr val="bg1"/>
                </a:solidFill>
              </a:rPr>
              <a:t>района;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chemeClr val="bg1"/>
                </a:solidFill>
              </a:rPr>
              <a:t>Главные распорядители бюджетных </a:t>
            </a:r>
            <a:r>
              <a:rPr lang="ru-RU" sz="1400" b="1" dirty="0" smtClean="0">
                <a:solidFill>
                  <a:schemeClr val="bg1"/>
                </a:solidFill>
              </a:rPr>
              <a:t>средств;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b="1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chemeClr val="bg1"/>
                </a:solidFill>
              </a:rPr>
              <a:t>Главные администраторы доходов бюджета районов.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897011" y="2044005"/>
            <a:ext cx="40811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ЭТАПЫ БЮДЖЕТНОГО ПОЦЕССА</a:t>
            </a:r>
          </a:p>
          <a:p>
            <a:endParaRPr lang="ru-RU" dirty="0"/>
          </a:p>
          <a:p>
            <a:r>
              <a:rPr lang="ru-RU" sz="1400" b="1" dirty="0">
                <a:solidFill>
                  <a:schemeClr val="bg1"/>
                </a:solidFill>
              </a:rPr>
              <a:t>Составление проекта районного </a:t>
            </a:r>
            <a:r>
              <a:rPr lang="ru-RU" sz="1400" b="1" dirty="0" smtClean="0">
                <a:solidFill>
                  <a:schemeClr val="bg1"/>
                </a:solidFill>
              </a:rPr>
              <a:t>бюджета;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8310152" y="2037805"/>
            <a:ext cx="3786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ДОКУМЕНТЫ, ПРЕДСТАВЛЯЕМЫЕ ОДНОВРЕМЕННО С ПРОЕКТОМ БЮДЖЕТА</a:t>
            </a:r>
            <a:endParaRPr lang="ru-RU" sz="1600" dirty="0"/>
          </a:p>
        </p:txBody>
      </p:sp>
      <p:sp>
        <p:nvSpPr>
          <p:cNvPr id="3" name="Нашивка 2"/>
          <p:cNvSpPr/>
          <p:nvPr/>
        </p:nvSpPr>
        <p:spPr>
          <a:xfrm rot="5400000">
            <a:off x="5865185" y="3119229"/>
            <a:ext cx="235132" cy="337456"/>
          </a:xfrm>
          <a:prstGeom prst="chevron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97011" y="3468966"/>
            <a:ext cx="4171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Рассмотрение и утверждение районного </a:t>
            </a:r>
            <a:r>
              <a:rPr lang="ru-RU" sz="1400" b="1" dirty="0" smtClean="0">
                <a:solidFill>
                  <a:schemeClr val="bg1"/>
                </a:solidFill>
              </a:rPr>
              <a:t>бюджета;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74423" y="4324000"/>
            <a:ext cx="41488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Исполнение районного </a:t>
            </a:r>
            <a:r>
              <a:rPr lang="ru-RU" sz="1400" b="1" dirty="0" smtClean="0">
                <a:solidFill>
                  <a:schemeClr val="bg1"/>
                </a:solidFill>
              </a:rPr>
              <a:t>бюджета;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3" name="Нашивка 12"/>
          <p:cNvSpPr/>
          <p:nvPr/>
        </p:nvSpPr>
        <p:spPr>
          <a:xfrm rot="5400000">
            <a:off x="5865185" y="4677377"/>
            <a:ext cx="235132" cy="337456"/>
          </a:xfrm>
          <a:prstGeom prst="chevron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97011" y="5042414"/>
            <a:ext cx="4081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Рассмотрение и утверждение отчета об исполнении районного </a:t>
            </a:r>
            <a:r>
              <a:rPr lang="ru-RU" sz="1400" b="1" dirty="0" smtClean="0">
                <a:solidFill>
                  <a:schemeClr val="bg1"/>
                </a:solidFill>
              </a:rPr>
              <a:t>бюджета;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4" name="Нашивка 13"/>
          <p:cNvSpPr/>
          <p:nvPr/>
        </p:nvSpPr>
        <p:spPr>
          <a:xfrm rot="5400000">
            <a:off x="5865185" y="5737054"/>
            <a:ext cx="235132" cy="337456"/>
          </a:xfrm>
          <a:prstGeom prst="chevron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24420" y="6072679"/>
            <a:ext cx="4081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Контроль за исполнением районного </a:t>
            </a:r>
            <a:r>
              <a:rPr lang="ru-RU" sz="1400" b="1" dirty="0" smtClean="0">
                <a:solidFill>
                  <a:schemeClr val="bg1"/>
                </a:solidFill>
              </a:rPr>
              <a:t>бюджета.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 rot="5400000">
            <a:off x="5865185" y="4050119"/>
            <a:ext cx="235132" cy="337456"/>
          </a:xfrm>
          <a:prstGeom prst="chevron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26728" y="3076390"/>
            <a:ext cx="39667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chemeClr val="bg1"/>
                </a:solidFill>
              </a:rPr>
              <a:t>Основные направления бюджетной и налоговой политики.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chemeClr val="bg1"/>
                </a:solidFill>
              </a:rPr>
              <a:t>Предварительные и ожидаемые итоги социально-экономического развития за истекший период.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chemeClr val="bg1"/>
                </a:solidFill>
              </a:rPr>
              <a:t>Прогноз социально-экономического развития.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chemeClr val="bg1"/>
                </a:solidFill>
              </a:rPr>
              <a:t>Прогноз основных характеристик бюджета муниципального района.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chemeClr val="bg1"/>
                </a:solidFill>
              </a:rPr>
              <a:t>Пояснительная записка к проекту решения Совета Одесского муниципального района Омской области о бюджете района.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8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7" y="722811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10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МЕЖБЮДЖЕТНЫЕ ОТНОШЕНИЯ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6033"/>
              </p:ext>
            </p:extLst>
          </p:nvPr>
        </p:nvGraphicFramePr>
        <p:xfrm>
          <a:off x="8008723" y="4274862"/>
          <a:ext cx="3925503" cy="2411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577265"/>
              </p:ext>
            </p:extLst>
          </p:nvPr>
        </p:nvGraphicFramePr>
        <p:xfrm>
          <a:off x="409304" y="4197230"/>
          <a:ext cx="6043748" cy="2567297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3399067"/>
                <a:gridCol w="1363704"/>
                <a:gridCol w="1280977"/>
              </a:tblGrid>
              <a:tr h="14268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Наименование поселения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Сумма, </a:t>
                      </a:r>
                      <a:r>
                        <a:rPr lang="ru-RU" sz="800" u="none" strike="noStrike" dirty="0" smtClean="0">
                          <a:effectLst/>
                        </a:rPr>
                        <a:t>тыс. рублей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26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smtClean="0">
                          <a:effectLst/>
                        </a:rPr>
                        <a:t>2024 </a:t>
                      </a:r>
                      <a:r>
                        <a:rPr lang="ru-RU" sz="800" u="none" strike="noStrike" dirty="0">
                          <a:effectLst/>
                        </a:rPr>
                        <a:t>год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51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Всего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в том числе за счет поступлений целевого характера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</a:tr>
              <a:tr h="1596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</a:tr>
              <a:tr h="1816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err="1">
                          <a:effectLst/>
                        </a:rPr>
                        <a:t>Белостокское</a:t>
                      </a:r>
                      <a:r>
                        <a:rPr lang="ru-RU" sz="900" b="1" u="none" strike="noStrike" dirty="0">
                          <a:effectLst/>
                        </a:rPr>
                        <a:t> сельское поселение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1 416 055,58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1 416 055,58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b">
                    <a:noFill/>
                  </a:tcPr>
                </a:tc>
              </a:tr>
              <a:tr h="1816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err="1">
                          <a:effectLst/>
                        </a:rPr>
                        <a:t>Благодаровское</a:t>
                      </a:r>
                      <a:r>
                        <a:rPr lang="ru-RU" sz="900" b="1" u="none" strike="noStrike" dirty="0">
                          <a:effectLst/>
                        </a:rPr>
                        <a:t> сельское поселение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1 424 242,28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1 424 242,28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b">
                    <a:noFill/>
                  </a:tcPr>
                </a:tc>
              </a:tr>
              <a:tr h="1816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err="1">
                          <a:effectLst/>
                        </a:rPr>
                        <a:t>Буняковское</a:t>
                      </a:r>
                      <a:r>
                        <a:rPr lang="ru-RU" sz="900" b="1" u="none" strike="noStrike" dirty="0">
                          <a:effectLst/>
                        </a:rPr>
                        <a:t> сельское поселение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1 596 324,47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1 596 324,47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b">
                    <a:noFill/>
                  </a:tcPr>
                </a:tc>
              </a:tr>
              <a:tr h="1596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effectLst/>
                        </a:rPr>
                        <a:t>Ганновское сельское поселение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1 192 472,64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1 192 472,64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b">
                    <a:noFill/>
                  </a:tcPr>
                </a:tc>
              </a:tr>
              <a:tr h="1816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err="1">
                          <a:effectLst/>
                        </a:rPr>
                        <a:t>Желанновское</a:t>
                      </a:r>
                      <a:r>
                        <a:rPr lang="ru-RU" sz="900" b="1" u="none" strike="noStrike" dirty="0">
                          <a:effectLst/>
                        </a:rPr>
                        <a:t> сельское поселение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4 472 661,77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4 472 661,77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b">
                    <a:noFill/>
                  </a:tcPr>
                </a:tc>
              </a:tr>
              <a:tr h="1816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effectLst/>
                        </a:rPr>
                        <a:t>Лукьяновское казачье сельское поселение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5 010 394,68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5 010 394,68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b">
                    <a:noFill/>
                  </a:tcPr>
                </a:tc>
              </a:tr>
              <a:tr h="1596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effectLst/>
                        </a:rPr>
                        <a:t>Одесское сельское поселение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8 954 508,53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8 954 508,53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b">
                    <a:noFill/>
                  </a:tcPr>
                </a:tc>
              </a:tr>
              <a:tr h="1816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effectLst/>
                        </a:rPr>
                        <a:t>Ореховское сельское поселение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2 526 535,29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>
                          <a:effectLst/>
                        </a:rPr>
                        <a:t>2 526 535,29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b">
                    <a:noFill/>
                  </a:tcPr>
                </a:tc>
              </a:tr>
              <a:tr h="1816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effectLst/>
                        </a:rPr>
                        <a:t>Побочинское сельское поселение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2 027 672,76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2 027 672,76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b">
                    <a:noFill/>
                  </a:tcPr>
                </a:tc>
              </a:tr>
              <a:tr h="1596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>
                          <a:effectLst/>
                        </a:rPr>
                        <a:t>28 620 868,00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>
                          <a:effectLst/>
                        </a:rPr>
                        <a:t>28 620 868,00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48" marR="6248" marT="6248" marB="0" anchor="ctr">
                    <a:noFill/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236824" y="3374088"/>
            <a:ext cx="4763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Дотация </a:t>
            </a:r>
            <a:r>
              <a:rPr lang="ru-RU" sz="1200" dirty="0"/>
              <a:t>на выравнивание бюджетной обеспеченности  поселений Одесского муниципального района Омской </a:t>
            </a:r>
            <a:r>
              <a:rPr lang="ru-RU" sz="1200" dirty="0" smtClean="0"/>
              <a:t>области,  направляемая в бюджеты сельских поселений (тыс. рублей). </a:t>
            </a:r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18012" y="3324026"/>
            <a:ext cx="6043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Распределение </a:t>
            </a:r>
            <a:endParaRPr lang="ru-RU" sz="1200" b="1" dirty="0">
              <a:solidFill>
                <a:schemeClr val="bg1"/>
              </a:solidFill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дотаций на выравнивание бюджетной обеспеченности  поселений Одесского муниципального района Омской области                                                     </a:t>
            </a:r>
            <a:r>
              <a:rPr lang="ru-RU" sz="1200" b="1" dirty="0" smtClean="0">
                <a:solidFill>
                  <a:schemeClr val="bg1"/>
                </a:solidFill>
              </a:rPr>
              <a:t>                                                                     </a:t>
            </a:r>
            <a:r>
              <a:rPr lang="ru-RU" sz="1200" b="1" dirty="0">
                <a:solidFill>
                  <a:schemeClr val="bg1"/>
                </a:solidFill>
              </a:rPr>
              <a:t>на 2023 год и плановый период 2024 и 2025 годов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8012" y="2046514"/>
            <a:ext cx="11046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Изменение уровня бюджетной обеспеченности сельских поселений</a:t>
            </a:r>
            <a:endParaRPr lang="ru-RU" sz="1200" b="1" dirty="0">
              <a:solidFill>
                <a:schemeClr val="bg1"/>
              </a:solidFill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418012" y="3304933"/>
            <a:ext cx="11718207" cy="28832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4543976"/>
              </p:ext>
            </p:extLst>
          </p:nvPr>
        </p:nvGraphicFramePr>
        <p:xfrm>
          <a:off x="7477124" y="4114800"/>
          <a:ext cx="4523287" cy="2649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5230329"/>
              </p:ext>
            </p:extLst>
          </p:nvPr>
        </p:nvGraphicFramePr>
        <p:xfrm>
          <a:off x="7383640" y="2375459"/>
          <a:ext cx="4469956" cy="966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1162338"/>
              </p:ext>
            </p:extLst>
          </p:nvPr>
        </p:nvGraphicFramePr>
        <p:xfrm>
          <a:off x="1105032" y="2375459"/>
          <a:ext cx="4382219" cy="958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08798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 стрелкой 13"/>
          <p:cNvCxnSpPr/>
          <p:nvPr/>
        </p:nvCxnSpPr>
        <p:spPr>
          <a:xfrm flipV="1">
            <a:off x="5331679" y="2572207"/>
            <a:ext cx="5977584" cy="588782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ДОРОЖНЫЙ ФОНД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6033"/>
              </p:ext>
            </p:extLst>
          </p:nvPr>
        </p:nvGraphicFramePr>
        <p:xfrm>
          <a:off x="8008723" y="4274862"/>
          <a:ext cx="3925503" cy="2411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 flipV="1">
            <a:off x="4667794" y="2254021"/>
            <a:ext cx="0" cy="4041681"/>
          </a:xfrm>
          <a:prstGeom prst="line">
            <a:avLst/>
          </a:prstGeom>
          <a:ln w="28575">
            <a:solidFill>
              <a:schemeClr val="bg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4667793" y="4258569"/>
            <a:ext cx="7407465" cy="1618"/>
          </a:xfrm>
          <a:prstGeom prst="line">
            <a:avLst/>
          </a:prstGeom>
          <a:ln w="28575">
            <a:solidFill>
              <a:schemeClr val="bg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296844" y="2139957"/>
            <a:ext cx="6749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дорожного фонда в 2024-2026 годах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(тыс. рублей)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5692" y="4316340"/>
            <a:ext cx="67491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Расходование денежных средств дорожного фонда в 2024-2026 годах             </a:t>
            </a:r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(тыс. рублей)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2133284"/>
              </p:ext>
            </p:extLst>
          </p:nvPr>
        </p:nvGraphicFramePr>
        <p:xfrm>
          <a:off x="395732" y="2139957"/>
          <a:ext cx="3850569" cy="4452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7856482"/>
              </p:ext>
            </p:extLst>
          </p:nvPr>
        </p:nvGraphicFramePr>
        <p:xfrm>
          <a:off x="4979879" y="2812590"/>
          <a:ext cx="6991350" cy="1542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8839521"/>
              </p:ext>
            </p:extLst>
          </p:nvPr>
        </p:nvGraphicFramePr>
        <p:xfrm>
          <a:off x="4979879" y="5082235"/>
          <a:ext cx="6991350" cy="1542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19" name="Прямая со стрелкой 18"/>
          <p:cNvCxnSpPr/>
          <p:nvPr/>
        </p:nvCxnSpPr>
        <p:spPr>
          <a:xfrm flipV="1">
            <a:off x="5486762" y="4817596"/>
            <a:ext cx="5977584" cy="588782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81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МЕРЫ СОЦИАЛЬНОЙ ПОДДЕРЖКИ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702" y="2034978"/>
            <a:ext cx="4406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Приемные семьи, опекуны (попечители) детей, оставшиеся без попечения родителей                             </a:t>
            </a:r>
            <a:r>
              <a:rPr lang="ru-RU" sz="1200" dirty="0" smtClean="0"/>
              <a:t>(тыс. рублей/численность человек)</a:t>
            </a:r>
            <a:endParaRPr lang="ru-RU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8364340" y="1996569"/>
            <a:ext cx="37562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Семьи с детьми, посещающими детские дошкольные образовательные организации </a:t>
            </a:r>
            <a:r>
              <a:rPr lang="ru-RU" sz="1200" dirty="0" smtClean="0"/>
              <a:t>(тыс</a:t>
            </a:r>
            <a:r>
              <a:rPr lang="ru-RU" sz="1200" dirty="0"/>
              <a:t>. </a:t>
            </a:r>
            <a:r>
              <a:rPr lang="ru-RU" sz="1200" dirty="0" smtClean="0"/>
              <a:t>рублей/численность человек</a:t>
            </a:r>
            <a:r>
              <a:rPr lang="ru-RU" sz="1200" dirty="0"/>
              <a:t>)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6" name="Схема 35"/>
          <p:cNvGraphicFramePr/>
          <p:nvPr>
            <p:extLst>
              <p:ext uri="{D42A27DB-BD31-4B8C-83A1-F6EECF244321}">
                <p14:modId xmlns:p14="http://schemas.microsoft.com/office/powerpoint/2010/main" val="1335761914"/>
              </p:ext>
            </p:extLst>
          </p:nvPr>
        </p:nvGraphicFramePr>
        <p:xfrm>
          <a:off x="154577" y="3019985"/>
          <a:ext cx="3611880" cy="1277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4335305" y="1997541"/>
            <a:ext cx="37928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Обучающиеся с ограниченными возможностями в учреждениях образования                                                      </a:t>
            </a:r>
            <a:r>
              <a:rPr lang="ru-RU" sz="1200" dirty="0" smtClean="0"/>
              <a:t>(</a:t>
            </a:r>
            <a:r>
              <a:rPr lang="ru-RU" sz="1200" dirty="0"/>
              <a:t>тыс. </a:t>
            </a:r>
            <a:r>
              <a:rPr lang="ru-RU" sz="1200" dirty="0" smtClean="0"/>
              <a:t>рублей/численность </a:t>
            </a:r>
            <a:r>
              <a:rPr lang="ru-RU" sz="1200" dirty="0"/>
              <a:t>человек</a:t>
            </a:r>
            <a:r>
              <a:rPr lang="ru-RU" sz="1400" dirty="0"/>
              <a:t>)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5" name="Схема 34"/>
          <p:cNvGraphicFramePr/>
          <p:nvPr>
            <p:extLst>
              <p:ext uri="{D42A27DB-BD31-4B8C-83A1-F6EECF244321}">
                <p14:modId xmlns:p14="http://schemas.microsoft.com/office/powerpoint/2010/main" val="4083119610"/>
              </p:ext>
            </p:extLst>
          </p:nvPr>
        </p:nvGraphicFramePr>
        <p:xfrm>
          <a:off x="154577" y="5144060"/>
          <a:ext cx="3611880" cy="1277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9" name="Схема 38"/>
          <p:cNvGraphicFramePr/>
          <p:nvPr>
            <p:extLst>
              <p:ext uri="{D42A27DB-BD31-4B8C-83A1-F6EECF244321}">
                <p14:modId xmlns:p14="http://schemas.microsoft.com/office/powerpoint/2010/main" val="1143536962"/>
              </p:ext>
            </p:extLst>
          </p:nvPr>
        </p:nvGraphicFramePr>
        <p:xfrm>
          <a:off x="4335305" y="3019985"/>
          <a:ext cx="3611880" cy="1277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41" name="Схема 40"/>
          <p:cNvGraphicFramePr/>
          <p:nvPr>
            <p:extLst>
              <p:ext uri="{D42A27DB-BD31-4B8C-83A1-F6EECF244321}">
                <p14:modId xmlns:p14="http://schemas.microsoft.com/office/powerpoint/2010/main" val="1162456236"/>
              </p:ext>
            </p:extLst>
          </p:nvPr>
        </p:nvGraphicFramePr>
        <p:xfrm>
          <a:off x="8488242" y="3023460"/>
          <a:ext cx="3611880" cy="1277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42" name="Схема 41"/>
          <p:cNvGraphicFramePr/>
          <p:nvPr>
            <p:extLst>
              <p:ext uri="{D42A27DB-BD31-4B8C-83A1-F6EECF244321}">
                <p14:modId xmlns:p14="http://schemas.microsoft.com/office/powerpoint/2010/main" val="612038303"/>
              </p:ext>
            </p:extLst>
          </p:nvPr>
        </p:nvGraphicFramePr>
        <p:xfrm>
          <a:off x="4335305" y="5136389"/>
          <a:ext cx="3611880" cy="1277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4323568" y="4490580"/>
            <a:ext cx="433686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Пенсионеры муниципальной службы                             </a:t>
            </a:r>
            <a:r>
              <a:rPr lang="ru-RU" sz="1200" dirty="0"/>
              <a:t>(тыс. </a:t>
            </a:r>
            <a:r>
              <a:rPr lang="ru-RU" sz="1200" dirty="0" smtClean="0"/>
              <a:t>рублей/численность </a:t>
            </a:r>
            <a:r>
              <a:rPr lang="ru-RU" sz="1200" dirty="0"/>
              <a:t>человек)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4" name="Схема 43"/>
          <p:cNvGraphicFramePr/>
          <p:nvPr>
            <p:extLst>
              <p:ext uri="{D42A27DB-BD31-4B8C-83A1-F6EECF244321}">
                <p14:modId xmlns:p14="http://schemas.microsoft.com/office/powerpoint/2010/main" val="1015241925"/>
              </p:ext>
            </p:extLst>
          </p:nvPr>
        </p:nvGraphicFramePr>
        <p:xfrm>
          <a:off x="8436511" y="5136388"/>
          <a:ext cx="3611880" cy="1277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8418928" y="4505255"/>
            <a:ext cx="3701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Многодетные семьи                                         </a:t>
            </a:r>
            <a:r>
              <a:rPr lang="ru-RU" sz="1200" dirty="0" smtClean="0"/>
              <a:t>(тыс</a:t>
            </a:r>
            <a:r>
              <a:rPr lang="ru-RU" sz="1200" dirty="0"/>
              <a:t>. </a:t>
            </a:r>
            <a:r>
              <a:rPr lang="ru-RU" sz="1200" dirty="0" smtClean="0"/>
              <a:t>рублей/количество семей)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6488" y="4474249"/>
            <a:ext cx="34977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Обучающиеся в высшем медицинском и педагогическом учебных заведениях </a:t>
            </a:r>
            <a:r>
              <a:rPr lang="ru-RU" sz="1200" dirty="0"/>
              <a:t>(тыс. </a:t>
            </a:r>
            <a:r>
              <a:rPr lang="ru-RU" sz="1200" dirty="0" smtClean="0"/>
              <a:t>рублей/численность </a:t>
            </a:r>
            <a:r>
              <a:rPr lang="ru-RU" sz="1200" dirty="0"/>
              <a:t>человек)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23108" y="3781425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V="1">
            <a:off x="1417200" y="3790950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V="1">
            <a:off x="2665621" y="3790950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V="1">
            <a:off x="154577" y="5898167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V="1">
            <a:off x="1417199" y="5907692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2648261" y="5917217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V="1">
            <a:off x="4321716" y="3773144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5588470" y="3773144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V="1">
            <a:off x="6846349" y="3773144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V="1">
            <a:off x="8474653" y="3773144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V="1">
            <a:off x="9736969" y="3781425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V="1">
            <a:off x="10985697" y="3781425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V="1">
            <a:off x="4321715" y="5907692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V="1">
            <a:off x="5588470" y="5907692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V="1">
            <a:off x="6841635" y="5898167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V="1">
            <a:off x="8445386" y="5907692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flipV="1">
            <a:off x="9712531" y="5898167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V="1">
            <a:off x="10954578" y="5888642"/>
            <a:ext cx="1114425" cy="9525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63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ОТКРЫТОСТЬ БЮДЖЕТНЫХ ДАННЫХ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6033"/>
              </p:ext>
            </p:extLst>
          </p:nvPr>
        </p:nvGraphicFramePr>
        <p:xfrm>
          <a:off x="8008723" y="4274862"/>
          <a:ext cx="3925503" cy="2411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1887" y="2856051"/>
            <a:ext cx="757645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schemeClr val="bg1"/>
                </a:solidFill>
              </a:rPr>
              <a:t>В целях открытости бюджетных данных на официальном сайте Одесского района </a:t>
            </a:r>
            <a:r>
              <a:rPr lang="en-US" sz="1400" b="1" dirty="0">
                <a:solidFill>
                  <a:schemeClr val="bg1"/>
                </a:solidFill>
                <a:hlinkClick r:id="rId5"/>
              </a:rPr>
              <a:t>https://odesskij-r52.gosweb.gosuslugi.ru/deyatelnost/napravleniya-deyatelnosti/byudzhet/byudzhet-dlya-grazhdan/byudzhet-dlya-grazhdan-2024-god</a:t>
            </a:r>
            <a:r>
              <a:rPr lang="en-US" sz="1400" b="1" dirty="0" smtClean="0">
                <a:solidFill>
                  <a:schemeClr val="bg1"/>
                </a:solidFill>
                <a:hlinkClick r:id="rId5"/>
              </a:rPr>
              <a:t>/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размещены сведения о проекте бюджета Одесского муниципального района на 2024 год и плановый период 2025-2026 годов;</a:t>
            </a:r>
          </a:p>
          <a:p>
            <a:pPr algn="just"/>
            <a:endParaRPr lang="ru-RU" sz="1400" dirty="0">
              <a:solidFill>
                <a:schemeClr val="bg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400" b="1" dirty="0" smtClean="0">
                <a:solidFill>
                  <a:schemeClr val="bg1"/>
                </a:solidFill>
              </a:rPr>
              <a:t>Для повышения финансовой и бюджетной грамотности населения Одесского района на портале сформирован раздел «Бюджет для граждан», </a:t>
            </a:r>
            <a:r>
              <a:rPr lang="ru-RU" sz="1400" dirty="0" smtClean="0">
                <a:solidFill>
                  <a:schemeClr val="bg1"/>
                </a:solidFill>
              </a:rPr>
              <a:t>здесь в открытом доступе размещена </a:t>
            </a:r>
            <a:r>
              <a:rPr lang="ru-RU" sz="1400" dirty="0">
                <a:solidFill>
                  <a:schemeClr val="bg1"/>
                </a:solidFill>
              </a:rPr>
              <a:t>информация в понятной и доступной </a:t>
            </a:r>
            <a:r>
              <a:rPr lang="ru-RU" sz="1400" dirty="0" smtClean="0">
                <a:solidFill>
                  <a:schemeClr val="bg1"/>
                </a:solidFill>
              </a:rPr>
              <a:t>форме.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dirty="0" smtClean="0">
              <a:solidFill>
                <a:schemeClr val="bg1"/>
              </a:solidFill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</a:rPr>
              <a:t>	</a:t>
            </a:r>
            <a:endParaRPr lang="ru-RU" sz="1100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2845" y="5480598"/>
            <a:ext cx="2790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ru-RU" sz="1100" i="1" dirty="0" smtClean="0"/>
              <a:t>в 2022 году в номинации            «Лучшая информационная панель (</a:t>
            </a:r>
            <a:r>
              <a:rPr lang="ru-RU" sz="1100" i="1" dirty="0" err="1" smtClean="0"/>
              <a:t>дашборд</a:t>
            </a:r>
            <a:r>
              <a:rPr lang="ru-RU" sz="1100" i="1" dirty="0" smtClean="0"/>
              <a:t>) по бюджету для граждан)</a:t>
            </a:r>
            <a:endParaRPr lang="ru-RU" sz="1100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0208" y="4151358"/>
            <a:ext cx="1704817" cy="24957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7124" y="4340420"/>
            <a:ext cx="1642183" cy="24957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90051" y="4672358"/>
            <a:ext cx="2790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100" dirty="0"/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ru-RU" sz="1100" i="1" dirty="0" smtClean="0"/>
              <a:t>в 2021 году в номинации «Лучший проект местного бюджета для граждан</a:t>
            </a:r>
            <a:r>
              <a:rPr lang="ru-RU" sz="1100" dirty="0" smtClean="0"/>
              <a:t>»</a:t>
            </a:r>
            <a:endParaRPr lang="ru-RU" sz="11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34771" y="2077056"/>
            <a:ext cx="7156654" cy="744672"/>
          </a:xfrm>
          <a:prstGeom prst="round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i="1" dirty="0" smtClean="0">
                <a:solidFill>
                  <a:schemeClr val="bg1"/>
                </a:solidFill>
              </a:rPr>
              <a:t>ЦЕЛЬ-обеспечение максимальной прозрачности и открытости бюджетных данных, а также вовлечение граждан в бюджетный процесс района</a:t>
            </a:r>
            <a:endParaRPr lang="ru-RU" sz="1300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08723" y="2194331"/>
            <a:ext cx="404948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/>
              <a:t>        </a:t>
            </a:r>
            <a:r>
              <a:rPr lang="ru-RU" sz="1100" i="1" dirty="0" smtClean="0"/>
              <a:t>Ежегодно </a:t>
            </a:r>
            <a:r>
              <a:rPr lang="ru-RU" sz="1100" i="1" dirty="0"/>
              <a:t>Министерством финансов Омской области </a:t>
            </a:r>
            <a:r>
              <a:rPr lang="ru-RU" sz="1100" i="1" dirty="0" smtClean="0"/>
              <a:t>организуется конкурс </a:t>
            </a:r>
            <a:r>
              <a:rPr lang="ru-RU" sz="1100" i="1" dirty="0"/>
              <a:t>проектов «Бюджет для </a:t>
            </a:r>
            <a:r>
              <a:rPr lang="ru-RU" sz="1100" i="1" dirty="0" smtClean="0"/>
              <a:t>граждан». Целью конкурса является выявления </a:t>
            </a:r>
            <a:r>
              <a:rPr lang="ru-RU" sz="1100" i="1" dirty="0"/>
              <a:t>лучшей практики формирования и представления бюджета в формате, обеспечивающем наибольшую открытость и доступность для </a:t>
            </a:r>
            <a:r>
              <a:rPr lang="ru-RU" sz="1100" i="1" dirty="0" smtClean="0"/>
              <a:t>населения района.</a:t>
            </a:r>
          </a:p>
          <a:p>
            <a:pPr algn="just"/>
            <a:r>
              <a:rPr lang="ru-RU" sz="1100" i="1" dirty="0"/>
              <a:t> </a:t>
            </a:r>
            <a:r>
              <a:rPr lang="ru-RU" sz="1100" i="1" dirty="0" smtClean="0"/>
              <a:t>    Одесский </a:t>
            </a:r>
            <a:r>
              <a:rPr lang="ru-RU" sz="1100" i="1" dirty="0"/>
              <a:t>район дважды становился победителем регионального конкурса проектов по </a:t>
            </a:r>
            <a:r>
              <a:rPr lang="ru-RU" sz="1100" i="1" dirty="0" smtClean="0"/>
              <a:t>представлению  </a:t>
            </a:r>
            <a:r>
              <a:rPr lang="ru-RU" sz="1100" i="1" dirty="0"/>
              <a:t>бюджета для граждан: </a:t>
            </a:r>
          </a:p>
          <a:p>
            <a:endParaRPr lang="ru-RU" sz="11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19" y="4672358"/>
            <a:ext cx="3438773" cy="218735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3562" y="4965327"/>
            <a:ext cx="2772216" cy="1681777"/>
          </a:xfrm>
          <a:prstGeom prst="rect">
            <a:avLst/>
          </a:prstGeom>
          <a:ln>
            <a:solidFill>
              <a:schemeClr val="tx2">
                <a:lumMod val="10000"/>
              </a:schemeClr>
            </a:solidFill>
          </a:ln>
        </p:spPr>
      </p:pic>
      <p:cxnSp>
        <p:nvCxnSpPr>
          <p:cNvPr id="11" name="Прямая со стрелкой 10"/>
          <p:cNvCxnSpPr/>
          <p:nvPr/>
        </p:nvCxnSpPr>
        <p:spPr>
          <a:xfrm flipV="1">
            <a:off x="3257550" y="6372225"/>
            <a:ext cx="551642" cy="161925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30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КОНТАКТНАЯ ИНФОРМАЦИЯ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5459910"/>
              </p:ext>
            </p:extLst>
          </p:nvPr>
        </p:nvGraphicFramePr>
        <p:xfrm>
          <a:off x="8020655" y="4048873"/>
          <a:ext cx="3925503" cy="2411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32434" y="4536578"/>
            <a:ext cx="4441372" cy="1776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39994" y="2306645"/>
            <a:ext cx="4110085" cy="108440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Адрес:</a:t>
            </a:r>
            <a:r>
              <a:rPr lang="ru-RU" sz="1400" b="1" dirty="0" smtClean="0">
                <a:solidFill>
                  <a:schemeClr val="bg1"/>
                </a:solidFill>
              </a:rPr>
              <a:t> 646860, Омская обл., Одесский р-н., с. Одесское, ул. Ленина, д. 24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411478" y="3391048"/>
            <a:ext cx="4859382" cy="54832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hlinkClick r:id="rId5"/>
              </a:rPr>
              <a:t>https://vk.com/public202200399</a:t>
            </a:r>
            <a:endParaRPr lang="ru-RU" sz="14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481876" y="4576352"/>
            <a:ext cx="3767226" cy="54832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/>
              <a:t> </a:t>
            </a:r>
            <a:r>
              <a:rPr lang="en-US" sz="1400" dirty="0" smtClean="0">
                <a:hlinkClick r:id="rId6"/>
              </a:rPr>
              <a:t>https://t.me/odess_adm</a:t>
            </a:r>
            <a:endParaRPr lang="ru-RU" sz="14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44576" y="5263702"/>
            <a:ext cx="6715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Официальный сайт</a:t>
            </a:r>
            <a:r>
              <a:rPr lang="ru-RU" sz="1400" dirty="0" smtClean="0">
                <a:solidFill>
                  <a:schemeClr val="bg1"/>
                </a:solidFill>
              </a:rPr>
              <a:t>: </a:t>
            </a:r>
            <a:r>
              <a:rPr lang="en-US" sz="1400" smtClean="0">
                <a:hlinkClick r:id="rId7"/>
              </a:rPr>
              <a:t>https://odesskij-r52.gosweb.gosuslugi.ru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44576" y="5859199"/>
            <a:ext cx="66558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«</a:t>
            </a:r>
            <a:r>
              <a:rPr lang="ru-RU" sz="1400" b="1" dirty="0" smtClean="0">
                <a:solidFill>
                  <a:schemeClr val="bg1"/>
                </a:solidFill>
              </a:rPr>
              <a:t>Бюджет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</a:rPr>
              <a:t>для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</a:rPr>
              <a:t>граждан»</a:t>
            </a:r>
            <a:r>
              <a:rPr lang="ru-RU" sz="1400" dirty="0" smtClean="0">
                <a:solidFill>
                  <a:schemeClr val="bg1"/>
                </a:solidFill>
              </a:rPr>
              <a:t>: </a:t>
            </a:r>
            <a:r>
              <a:rPr lang="en-US" sz="1400" dirty="0" smtClean="0">
                <a:hlinkClick r:id="rId8"/>
              </a:rPr>
              <a:t>https://odesskij-r52.gosweb.gosuslugi.ru/deyatelnost/napravleniya-deyatelnosti/byudzhet/byudzhet-dlya-grazhdan/</a:t>
            </a:r>
            <a:r>
              <a:rPr lang="en-US" sz="1400" dirty="0" smtClean="0"/>
              <a:t> 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53374" y="4092363"/>
            <a:ext cx="528123" cy="52812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5208" y="3461251"/>
            <a:ext cx="550400" cy="550400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6758982" y="4670532"/>
            <a:ext cx="522515" cy="523702"/>
          </a:xfrm>
          <a:prstGeom prst="roundRect">
            <a:avLst/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1166949" y="2184826"/>
            <a:ext cx="9309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Администрация Одесского муниципального района Омской области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39994" y="3321604"/>
            <a:ext cx="4828239" cy="3336135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6722497" y="2785088"/>
            <a:ext cx="453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Телефон: (</a:t>
            </a: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381-59)2-14-33; </a:t>
            </a:r>
            <a:r>
              <a:rPr lang="ru-RU" sz="1400" b="1" dirty="0" smtClean="0">
                <a:solidFill>
                  <a:schemeClr val="bg1"/>
                </a:solidFill>
              </a:rPr>
              <a:t>Факс</a:t>
            </a:r>
            <a:r>
              <a:rPr lang="ru-RU" sz="1400" b="1" dirty="0">
                <a:solidFill>
                  <a:schemeClr val="bg1"/>
                </a:solidFill>
              </a:rPr>
              <a:t>: (381-59)2-14-00</a:t>
            </a:r>
          </a:p>
          <a:p>
            <a:endParaRPr lang="ru-RU" sz="1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444228" y="4035620"/>
            <a:ext cx="3767226" cy="54832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/>
              <a:t> </a:t>
            </a:r>
            <a:r>
              <a:rPr lang="en-US" sz="1400" dirty="0" smtClean="0">
                <a:hlinkClick r:id="rId13"/>
              </a:rPr>
              <a:t>https://ok.ru/group/59866645790927</a:t>
            </a:r>
            <a:endParaRPr lang="ru-RU" sz="14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27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ГЛОССАРИЙ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5459910"/>
              </p:ext>
            </p:extLst>
          </p:nvPr>
        </p:nvGraphicFramePr>
        <p:xfrm>
          <a:off x="8020655" y="4048873"/>
          <a:ext cx="3925503" cy="2411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3901" y="1975449"/>
            <a:ext cx="5848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 smtClean="0">
                <a:solidFill>
                  <a:schemeClr val="bg1"/>
                </a:solidFill>
              </a:rPr>
              <a:t>Безвозмездные </a:t>
            </a:r>
            <a:r>
              <a:rPr lang="ru-RU" sz="900" b="1" i="1" u="sng" dirty="0">
                <a:solidFill>
                  <a:schemeClr val="bg1"/>
                </a:solidFill>
              </a:rPr>
              <a:t>поступления </a:t>
            </a:r>
            <a:r>
              <a:rPr lang="ru-RU" sz="900" b="1" i="1" dirty="0">
                <a:solidFill>
                  <a:schemeClr val="bg1"/>
                </a:solidFill>
              </a:rPr>
              <a:t>- </a:t>
            </a:r>
            <a:r>
              <a:rPr lang="ru-RU" sz="900" dirty="0">
                <a:solidFill>
                  <a:schemeClr val="bg1"/>
                </a:solidFill>
              </a:rPr>
              <a:t>поступающие в бюджет денежные средства на безвозвратной и безвозмездной основе в виде дотаций, субсидий, субвенций из других бюджетов бюджетной системы Российской Федерации, а также перечисления от физических и юридических лиц, международных организаций и правительств иностранных государств.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63898" y="2637839"/>
            <a:ext cx="5848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i="1" u="sng" dirty="0">
                <a:solidFill>
                  <a:schemeClr val="bg1"/>
                </a:solidFill>
              </a:rPr>
              <a:t>Бюджет</a:t>
            </a:r>
            <a:r>
              <a:rPr lang="ru-RU" sz="900" dirty="0">
                <a:solidFill>
                  <a:schemeClr val="bg1"/>
                </a:solidFill>
              </a:rPr>
              <a:t> — 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63898" y="3007553"/>
            <a:ext cx="58487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>
                <a:solidFill>
                  <a:schemeClr val="bg1"/>
                </a:solidFill>
              </a:rPr>
              <a:t>Бюджетные ассигнования</a:t>
            </a:r>
            <a:r>
              <a:rPr lang="ru-RU" sz="900" u="sng" dirty="0">
                <a:solidFill>
                  <a:schemeClr val="bg1"/>
                </a:solidFill>
              </a:rPr>
              <a:t> </a:t>
            </a:r>
            <a:r>
              <a:rPr lang="ru-RU" sz="900" dirty="0">
                <a:solidFill>
                  <a:schemeClr val="bg1"/>
                </a:solidFill>
              </a:rPr>
              <a:t>-  предельные объемы денежных средств, предусмотренных в соответствующем финансовом году для исполнения бюджетных обязательств.</a:t>
            </a:r>
          </a:p>
          <a:p>
            <a:pPr algn="just"/>
            <a:endParaRPr lang="ru-RU" sz="9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46641" y="3372906"/>
            <a:ext cx="584870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>
                <a:solidFill>
                  <a:schemeClr val="bg1"/>
                </a:solidFill>
              </a:rPr>
              <a:t>Бюджетная классификация</a:t>
            </a:r>
            <a:r>
              <a:rPr lang="ru-RU" sz="900" u="sng" dirty="0">
                <a:solidFill>
                  <a:schemeClr val="bg1"/>
                </a:solidFill>
              </a:rPr>
              <a:t> </a:t>
            </a:r>
            <a:r>
              <a:rPr lang="ru-RU" sz="900" dirty="0">
                <a:solidFill>
                  <a:schemeClr val="bg1"/>
                </a:solidFill>
              </a:rPr>
              <a:t>-  это группировка доходов, расходов и источников финансирования дефицитов бюджетов всех уровней бюджетной системы РФ видов государственного (муниципального) долга и государственных (муниципальных) активов, используемых для составления и исполнения бюджетов всех уровней бюджетной системы РФ и обеспечивающих сопоставимость показателей бюджетов всех уровней бюджетной системы РФ.</a:t>
            </a: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38015" y="4157736"/>
            <a:ext cx="58487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 smtClean="0">
                <a:solidFill>
                  <a:schemeClr val="bg1"/>
                </a:solidFill>
              </a:rPr>
              <a:t>Бюджетный кредит </a:t>
            </a:r>
            <a:r>
              <a:rPr lang="ru-RU" sz="900" b="1" i="1" dirty="0" smtClean="0">
                <a:solidFill>
                  <a:schemeClr val="bg1"/>
                </a:solidFill>
              </a:rPr>
              <a:t>- </a:t>
            </a:r>
            <a:r>
              <a:rPr lang="ru-RU" sz="900" dirty="0" smtClean="0">
                <a:solidFill>
                  <a:schemeClr val="bg1"/>
                </a:solidFill>
              </a:rPr>
              <a:t>денежные средства, предоставляемые бюджетом другому бюджету бюджетной системы Российской Федерации, 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основах.</a:t>
            </a:r>
          </a:p>
          <a:p>
            <a:endParaRPr lang="ru-RU" sz="900" dirty="0"/>
          </a:p>
        </p:txBody>
      </p:sp>
      <p:sp>
        <p:nvSpPr>
          <p:cNvPr id="15" name="TextBox 14"/>
          <p:cNvSpPr txBox="1"/>
          <p:nvPr/>
        </p:nvSpPr>
        <p:spPr>
          <a:xfrm>
            <a:off x="129389" y="4800088"/>
            <a:ext cx="58487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>
                <a:solidFill>
                  <a:schemeClr val="bg1"/>
                </a:solidFill>
              </a:rPr>
              <a:t>Бюджетная обеспеченность- </a:t>
            </a:r>
            <a:r>
              <a:rPr lang="ru-RU" sz="900" dirty="0">
                <a:solidFill>
                  <a:schemeClr val="bg1"/>
                </a:solidFill>
              </a:rPr>
              <a:t>это соотношение поступающих в бюджет доходов и расходов, если муниципальному образованию или субъекту РФ недостаточно собственных средств для покрытия расходов, то в таком случае выделяются дотации на выравнивание бюджетной обеспеченности из бюджета вышестоящего уровня.</a:t>
            </a:r>
          </a:p>
          <a:p>
            <a:endParaRPr lang="ru-RU" sz="900" dirty="0"/>
          </a:p>
        </p:txBody>
      </p:sp>
      <p:sp>
        <p:nvSpPr>
          <p:cNvPr id="16" name="TextBox 15"/>
          <p:cNvSpPr txBox="1"/>
          <p:nvPr/>
        </p:nvSpPr>
        <p:spPr>
          <a:xfrm>
            <a:off x="120763" y="5442440"/>
            <a:ext cx="5848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>
                <a:solidFill>
                  <a:schemeClr val="bg1"/>
                </a:solidFill>
              </a:rPr>
              <a:t>Бюджетная политика </a:t>
            </a:r>
            <a:r>
              <a:rPr lang="ru-RU" sz="900" b="1" i="1" dirty="0">
                <a:solidFill>
                  <a:schemeClr val="bg1"/>
                </a:solidFill>
              </a:rPr>
              <a:t>- </a:t>
            </a:r>
            <a:r>
              <a:rPr lang="ru-RU" sz="900" dirty="0">
                <a:solidFill>
                  <a:schemeClr val="bg1"/>
                </a:solidFill>
              </a:rPr>
              <a:t>это комплекс мер законодательных и исполнительных органов власти по вопросам регулирования бюджетных отношений с целью обеспечения интересов государства и общества.</a:t>
            </a:r>
          </a:p>
          <a:p>
            <a:endParaRPr lang="ru-RU" sz="900" dirty="0"/>
          </a:p>
        </p:txBody>
      </p:sp>
      <p:sp>
        <p:nvSpPr>
          <p:cNvPr id="17" name="TextBox 16"/>
          <p:cNvSpPr txBox="1"/>
          <p:nvPr/>
        </p:nvSpPr>
        <p:spPr>
          <a:xfrm>
            <a:off x="112137" y="5950271"/>
            <a:ext cx="584870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>
                <a:solidFill>
                  <a:schemeClr val="bg1"/>
                </a:solidFill>
              </a:rPr>
              <a:t>Бюджетный процесс- </a:t>
            </a:r>
            <a:r>
              <a:rPr lang="ru-RU" sz="900" dirty="0">
                <a:solidFill>
                  <a:schemeClr val="bg1"/>
                </a:solidFill>
              </a:rPr>
              <a:t>регламентируемая 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</a:t>
            </a:r>
            <a:r>
              <a:rPr lang="ru-RU" sz="900" b="1" i="1" dirty="0">
                <a:solidFill>
                  <a:schemeClr val="bg1"/>
                </a:solidFill>
              </a:rPr>
              <a:t> </a:t>
            </a:r>
            <a:endParaRPr lang="ru-RU" sz="900" dirty="0">
              <a:solidFill>
                <a:schemeClr val="bg1"/>
              </a:solidFill>
            </a:endParaRPr>
          </a:p>
          <a:p>
            <a:endParaRPr lang="ru-RU" sz="900" dirty="0">
              <a:solidFill>
                <a:schemeClr val="bg1"/>
              </a:solidFill>
            </a:endParaRPr>
          </a:p>
          <a:p>
            <a:endParaRPr lang="ru-RU" sz="900" dirty="0"/>
          </a:p>
        </p:txBody>
      </p:sp>
      <p:sp>
        <p:nvSpPr>
          <p:cNvPr id="18" name="TextBox 17"/>
          <p:cNvSpPr txBox="1"/>
          <p:nvPr/>
        </p:nvSpPr>
        <p:spPr>
          <a:xfrm>
            <a:off x="6097449" y="1975449"/>
            <a:ext cx="5848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u="sng" dirty="0">
                <a:solidFill>
                  <a:schemeClr val="bg1"/>
                </a:solidFill>
              </a:rPr>
              <a:t>Бюджетная система РФ- </a:t>
            </a:r>
            <a:r>
              <a:rPr lang="ru-RU" sz="900" dirty="0">
                <a:solidFill>
                  <a:schemeClr val="bg1"/>
                </a:solidFill>
              </a:rPr>
              <a:t>совокупность федерального, региональных и местных бюджетов, а также бюджетов государственных внебюджетных фондов. Такая совокупность регулируется нормами права России и ее субъектов.</a:t>
            </a:r>
          </a:p>
          <a:p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97448" y="2439897"/>
            <a:ext cx="5848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u="sng" dirty="0">
                <a:solidFill>
                  <a:schemeClr val="bg1"/>
                </a:solidFill>
              </a:rPr>
              <a:t>Дефицит бюджета </a:t>
            </a:r>
            <a:r>
              <a:rPr lang="ru-RU" sz="900" b="1" i="1" dirty="0">
                <a:solidFill>
                  <a:schemeClr val="bg1"/>
                </a:solidFill>
              </a:rPr>
              <a:t>- </a:t>
            </a:r>
            <a:r>
              <a:rPr lang="ru-RU" sz="900" dirty="0">
                <a:solidFill>
                  <a:schemeClr val="bg1"/>
                </a:solidFill>
              </a:rPr>
              <a:t>превышение расходов бюджета над его доходами.</a:t>
            </a:r>
          </a:p>
          <a:p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7447" y="2684387"/>
            <a:ext cx="5848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>
                <a:solidFill>
                  <a:schemeClr val="bg1"/>
                </a:solidFill>
              </a:rPr>
              <a:t>Долговые обязательства муниципального образования </a:t>
            </a:r>
            <a:r>
              <a:rPr lang="ru-RU" sz="900" b="1" i="1" dirty="0">
                <a:solidFill>
                  <a:schemeClr val="bg1"/>
                </a:solidFill>
              </a:rPr>
              <a:t>-</a:t>
            </a:r>
            <a:r>
              <a:rPr lang="ru-RU" sz="900" dirty="0">
                <a:solidFill>
                  <a:schemeClr val="bg1"/>
                </a:solidFill>
              </a:rPr>
              <a:t> обязательства муниципального образования перед физическими и юридическими лицами, и иными субъектами правового поля, включая обязательства по государственным гарантиям, предоставленным Российской Федерацией.</a:t>
            </a:r>
          </a:p>
          <a:p>
            <a:pPr algn="just"/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7447" y="3204218"/>
            <a:ext cx="58487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>
                <a:solidFill>
                  <a:schemeClr val="bg1"/>
                </a:solidFill>
              </a:rPr>
              <a:t>Дорожный фонд </a:t>
            </a:r>
            <a:r>
              <a:rPr lang="ru-RU" sz="900" b="1" i="1" dirty="0">
                <a:solidFill>
                  <a:schemeClr val="bg1"/>
                </a:solidFill>
              </a:rPr>
              <a:t>- </a:t>
            </a:r>
            <a:r>
              <a:rPr lang="ru-RU" sz="900" dirty="0">
                <a:solidFill>
                  <a:schemeClr val="bg1"/>
                </a:solidFill>
              </a:rPr>
              <a:t>часть средств бюджета, подлежащая использованию в целях финансового обеспечения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пунктов.</a:t>
            </a:r>
          </a:p>
          <a:p>
            <a:pPr algn="just"/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97447" y="3861424"/>
            <a:ext cx="58487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>
                <a:solidFill>
                  <a:schemeClr val="bg1"/>
                </a:solidFill>
              </a:rPr>
              <a:t>Дотация</a:t>
            </a:r>
            <a:r>
              <a:rPr lang="ru-RU" sz="900" b="1" i="1" dirty="0">
                <a:solidFill>
                  <a:schemeClr val="bg1"/>
                </a:solidFill>
              </a:rPr>
              <a:t>- </a:t>
            </a:r>
            <a:r>
              <a:rPr lang="ru-RU" sz="900" dirty="0">
                <a:solidFill>
                  <a:schemeClr val="bg1"/>
                </a:solidFill>
              </a:rPr>
              <a:t>это форма межбюджетных трансфертов, предоставляемая на безвозмездной и безвозвратной основе без установления цели ее использования.</a:t>
            </a:r>
          </a:p>
          <a:p>
            <a:pPr algn="just"/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7447" y="4236322"/>
            <a:ext cx="5848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>
                <a:solidFill>
                  <a:schemeClr val="bg1"/>
                </a:solidFill>
              </a:rPr>
              <a:t>Доходы бюджета </a:t>
            </a:r>
            <a:r>
              <a:rPr lang="ru-RU" sz="900" b="1" i="1" dirty="0">
                <a:solidFill>
                  <a:schemeClr val="bg1"/>
                </a:solidFill>
              </a:rPr>
              <a:t>-</a:t>
            </a:r>
            <a:r>
              <a:rPr lang="ru-RU" sz="900" dirty="0">
                <a:solidFill>
                  <a:schemeClr val="bg1"/>
                </a:solidFill>
              </a:rPr>
              <a:t>денежные средства, поступающие в бюджет в безвозмездном и безвозвратном порядке в соответствии с законодательством Российской Федерации в распоряжение органов государственной власти Российской Федерации, органов государственной власти субъектов Российской Федерации и органов местного самоуправления, за исключением средств, являющихся источниками финансирования дефицита бюджета.</a:t>
            </a:r>
          </a:p>
          <a:p>
            <a:pPr algn="just"/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97447" y="5026941"/>
            <a:ext cx="58487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>
                <a:solidFill>
                  <a:schemeClr val="bg1"/>
                </a:solidFill>
              </a:rPr>
              <a:t>Иные межбюджетные трансферты</a:t>
            </a:r>
            <a:r>
              <a:rPr lang="ru-RU" sz="900" dirty="0">
                <a:solidFill>
                  <a:schemeClr val="bg1"/>
                </a:solidFill>
              </a:rPr>
              <a:t>- средства, предоставляемые одним бюджетом бюджетной системы РФ другому бюджету в целях </a:t>
            </a:r>
            <a:r>
              <a:rPr lang="ru-RU" sz="900" dirty="0" err="1">
                <a:solidFill>
                  <a:schemeClr val="bg1"/>
                </a:solidFill>
              </a:rPr>
              <a:t>софинансирования</a:t>
            </a:r>
            <a:r>
              <a:rPr lang="ru-RU" sz="900" dirty="0">
                <a:solidFill>
                  <a:schemeClr val="bg1"/>
                </a:solidFill>
              </a:rPr>
              <a:t> расходных обязательств соответствующего бюджета. Иные межбюджетные трансферты могут быть предоставлены для </a:t>
            </a:r>
            <a:r>
              <a:rPr lang="ru-RU" sz="900" dirty="0" err="1">
                <a:solidFill>
                  <a:schemeClr val="bg1"/>
                </a:solidFill>
              </a:rPr>
              <a:t>софинансирования</a:t>
            </a:r>
            <a:r>
              <a:rPr lang="ru-RU" sz="900" dirty="0">
                <a:solidFill>
                  <a:schemeClr val="bg1"/>
                </a:solidFill>
              </a:rPr>
              <a:t> расходных обязательств в полном объёме, без условий долевого </a:t>
            </a:r>
            <a:r>
              <a:rPr lang="ru-RU" sz="900" dirty="0" err="1">
                <a:solidFill>
                  <a:schemeClr val="bg1"/>
                </a:solidFill>
              </a:rPr>
              <a:t>софинансирования</a:t>
            </a:r>
            <a:r>
              <a:rPr lang="ru-RU" sz="900" dirty="0">
                <a:solidFill>
                  <a:schemeClr val="bg1"/>
                </a:solidFill>
              </a:rPr>
              <a:t>.</a:t>
            </a:r>
          </a:p>
          <a:p>
            <a:pPr algn="just"/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80195" y="5675517"/>
            <a:ext cx="58487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>
                <a:solidFill>
                  <a:schemeClr val="bg1"/>
                </a:solidFill>
              </a:rPr>
              <a:t>Источники бюджета </a:t>
            </a:r>
            <a:r>
              <a:rPr lang="ru-RU" sz="900" b="1" i="1" dirty="0">
                <a:solidFill>
                  <a:schemeClr val="bg1"/>
                </a:solidFill>
              </a:rPr>
              <a:t>-</a:t>
            </a:r>
            <a:r>
              <a:rPr lang="ru-RU" sz="900" dirty="0">
                <a:solidFill>
                  <a:schemeClr val="bg1"/>
                </a:solidFill>
              </a:rPr>
              <a:t> это те источники, за счет которых пополняется бюджет муниципального образования.</a:t>
            </a:r>
          </a:p>
          <a:p>
            <a:pPr algn="just"/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88821" y="6007792"/>
            <a:ext cx="5848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>
                <a:solidFill>
                  <a:schemeClr val="bg1"/>
                </a:solidFill>
              </a:rPr>
              <a:t>Классификация расходов</a:t>
            </a:r>
            <a:r>
              <a:rPr lang="ru-RU" sz="900" u="sng" dirty="0">
                <a:solidFill>
                  <a:schemeClr val="bg1"/>
                </a:solidFill>
              </a:rPr>
              <a:t> </a:t>
            </a:r>
            <a:r>
              <a:rPr lang="ru-RU" sz="900" b="1" i="1" u="sng" dirty="0">
                <a:solidFill>
                  <a:schemeClr val="bg1"/>
                </a:solidFill>
              </a:rPr>
              <a:t>РФ</a:t>
            </a:r>
            <a:r>
              <a:rPr lang="ru-RU" sz="900" u="sng" dirty="0">
                <a:solidFill>
                  <a:schemeClr val="bg1"/>
                </a:solidFill>
              </a:rPr>
              <a:t> </a:t>
            </a:r>
            <a:r>
              <a:rPr lang="ru-RU" sz="900" dirty="0">
                <a:solidFill>
                  <a:schemeClr val="bg1"/>
                </a:solidFill>
              </a:rPr>
              <a:t>- является группировкой расходов бюджетов бюджетной системы РФ и отражает направление бюджетных средств на выполнение федеральными органами государственной власти, органами государственной власти субъектов РФ, органами местного самоуправления (муниципальными органами) и органами управления государственными внебюджетными фондами основных функций, решение социально-экономических задач</a:t>
            </a:r>
            <a:r>
              <a:rPr lang="ru-RU" sz="900" dirty="0"/>
              <a:t>.</a:t>
            </a:r>
          </a:p>
          <a:p>
            <a:pPr algn="just"/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54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ГЛОССАРИЙ</a:t>
            </a:r>
            <a:endParaRPr lang="ru-RU" sz="2400" b="1" i="1" dirty="0"/>
          </a:p>
        </p:txBody>
      </p:sp>
      <p:pic>
        <p:nvPicPr>
          <p:cNvPr id="5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8" y="753228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5459910"/>
              </p:ext>
            </p:extLst>
          </p:nvPr>
        </p:nvGraphicFramePr>
        <p:xfrm>
          <a:off x="8020655" y="4048873"/>
          <a:ext cx="3925503" cy="2411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2137" y="2019371"/>
            <a:ext cx="5848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>
                <a:solidFill>
                  <a:schemeClr val="bg1"/>
                </a:solidFill>
              </a:rPr>
              <a:t>Межбюджетные отношения </a:t>
            </a:r>
            <a:r>
              <a:rPr lang="ru-RU" sz="900" dirty="0">
                <a:solidFill>
                  <a:schemeClr val="bg1"/>
                </a:solidFill>
              </a:rPr>
              <a:t>-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процесса.</a:t>
            </a:r>
          </a:p>
          <a:p>
            <a:endParaRPr lang="ru-RU" sz="900" dirty="0"/>
          </a:p>
        </p:txBody>
      </p:sp>
      <p:sp>
        <p:nvSpPr>
          <p:cNvPr id="11" name="TextBox 10"/>
          <p:cNvSpPr txBox="1"/>
          <p:nvPr/>
        </p:nvSpPr>
        <p:spPr>
          <a:xfrm>
            <a:off x="120752" y="2472912"/>
            <a:ext cx="58487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>
                <a:solidFill>
                  <a:schemeClr val="bg1"/>
                </a:solidFill>
              </a:rPr>
              <a:t>Межбюджетные трансферты </a:t>
            </a:r>
            <a:r>
              <a:rPr lang="ru-RU" sz="900" dirty="0">
                <a:solidFill>
                  <a:schemeClr val="bg1"/>
                </a:solidFill>
              </a:rPr>
              <a:t>-</a:t>
            </a:r>
            <a:r>
              <a:rPr lang="ru-RU" sz="900" b="1" i="1" dirty="0">
                <a:solidFill>
                  <a:schemeClr val="bg1"/>
                </a:solidFill>
              </a:rPr>
              <a:t> </a:t>
            </a:r>
            <a:r>
              <a:rPr lang="ru-RU" sz="900" dirty="0">
                <a:solidFill>
                  <a:schemeClr val="bg1"/>
                </a:solidFill>
              </a:rPr>
              <a:t>средства, предоставляемые одним бюджетом бюджетной системы Российской Федерации другому бюджету.</a:t>
            </a:r>
          </a:p>
          <a:p>
            <a:endParaRPr lang="ru-RU" sz="900" dirty="0"/>
          </a:p>
        </p:txBody>
      </p:sp>
      <p:sp>
        <p:nvSpPr>
          <p:cNvPr id="12" name="TextBox 11"/>
          <p:cNvSpPr txBox="1"/>
          <p:nvPr/>
        </p:nvSpPr>
        <p:spPr>
          <a:xfrm>
            <a:off x="129383" y="2830960"/>
            <a:ext cx="584870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>
                <a:solidFill>
                  <a:schemeClr val="bg1"/>
                </a:solidFill>
              </a:rPr>
              <a:t>Муниципальный долг </a:t>
            </a:r>
            <a:r>
              <a:rPr lang="ru-RU" sz="900" dirty="0">
                <a:solidFill>
                  <a:schemeClr val="bg1"/>
                </a:solidFill>
              </a:rPr>
              <a:t>-</a:t>
            </a:r>
            <a:r>
              <a:rPr lang="ru-RU" sz="900" b="1" i="1" dirty="0">
                <a:solidFill>
                  <a:schemeClr val="bg1"/>
                </a:solidFill>
              </a:rPr>
              <a:t> </a:t>
            </a:r>
            <a:r>
              <a:rPr lang="ru-RU" sz="900" dirty="0">
                <a:solidFill>
                  <a:schemeClr val="bg1"/>
                </a:solidFill>
              </a:rPr>
              <a:t>обязательства, возникающие из муниципальных 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 РФ, принятые на себя муниципальным образованием.</a:t>
            </a:r>
          </a:p>
          <a:p>
            <a:pPr algn="just"/>
            <a:endParaRPr lang="ru-RU" sz="900" dirty="0">
              <a:solidFill>
                <a:schemeClr val="bg1"/>
              </a:solidFill>
            </a:endParaRPr>
          </a:p>
          <a:p>
            <a:pPr algn="just"/>
            <a:endParaRPr lang="ru-RU" sz="9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20752" y="3299601"/>
            <a:ext cx="58487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>
                <a:solidFill>
                  <a:schemeClr val="bg1"/>
                </a:solidFill>
              </a:rPr>
              <a:t>Муниципальные программы</a:t>
            </a:r>
            <a:r>
              <a:rPr lang="ru-RU" sz="900" u="sng" dirty="0">
                <a:solidFill>
                  <a:schemeClr val="bg1"/>
                </a:solidFill>
              </a:rPr>
              <a:t> </a:t>
            </a:r>
            <a:r>
              <a:rPr lang="ru-RU" sz="900" dirty="0">
                <a:solidFill>
                  <a:schemeClr val="bg1"/>
                </a:solidFill>
              </a:rPr>
              <a:t>- это специально разработанные планы и проекты, направленные на улучшение жизни населения в конкретных муниципалитетах. Они представляют собой систематическое управление и координацию деятельности городского или сельского самоуправления, направленные на достижение конкретных целей и решение задач общественного значения.</a:t>
            </a:r>
          </a:p>
          <a:p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136" y="3933680"/>
            <a:ext cx="5848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>
                <a:solidFill>
                  <a:schemeClr val="bg1"/>
                </a:solidFill>
              </a:rPr>
              <a:t>Налоговые доходы</a:t>
            </a:r>
            <a:r>
              <a:rPr lang="ru-RU" sz="900" u="sng" dirty="0">
                <a:solidFill>
                  <a:schemeClr val="bg1"/>
                </a:solidFill>
              </a:rPr>
              <a:t> </a:t>
            </a:r>
            <a:r>
              <a:rPr lang="ru-RU" sz="900" dirty="0">
                <a:solidFill>
                  <a:schemeClr val="bg1"/>
                </a:solidFill>
              </a:rPr>
              <a:t>– это доходы от федеральных налогов и сборов, том числе от налогов, предусмотренных специальными налоговыми режимами, региональных налогов, местных налогов и сборов, а также пеней и штрафов по ним.</a:t>
            </a:r>
          </a:p>
          <a:p>
            <a:endParaRPr lang="ru-RU" sz="900" dirty="0"/>
          </a:p>
        </p:txBody>
      </p:sp>
      <p:sp>
        <p:nvSpPr>
          <p:cNvPr id="15" name="TextBox 14"/>
          <p:cNvSpPr txBox="1"/>
          <p:nvPr/>
        </p:nvSpPr>
        <p:spPr>
          <a:xfrm>
            <a:off x="112134" y="4420657"/>
            <a:ext cx="58487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>
                <a:solidFill>
                  <a:schemeClr val="bg1"/>
                </a:solidFill>
              </a:rPr>
              <a:t>Налоговая политика </a:t>
            </a:r>
            <a:r>
              <a:rPr lang="ru-RU" sz="900" dirty="0">
                <a:solidFill>
                  <a:schemeClr val="bg1"/>
                </a:solidFill>
              </a:rPr>
              <a:t>-</a:t>
            </a:r>
            <a:r>
              <a:rPr lang="ru-RU" sz="900" b="1" i="1" dirty="0">
                <a:solidFill>
                  <a:schemeClr val="bg1"/>
                </a:solidFill>
              </a:rPr>
              <a:t> </a:t>
            </a:r>
            <a:r>
              <a:rPr lang="ru-RU" sz="900" dirty="0">
                <a:solidFill>
                  <a:schemeClr val="bg1"/>
                </a:solidFill>
              </a:rPr>
              <a:t>представляет собой совокупность экономических, финансовых и правовых мер органов местного самоуправления по формированию налоговой системы территории в целях обеспечения финансовых потребностей муниципалитета, отдельных социальных групп общества, а также развития экономики территории за счет перераспределения финансовых ресурсов.</a:t>
            </a:r>
          </a:p>
          <a:p>
            <a:pPr algn="just"/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0752" y="5033882"/>
            <a:ext cx="58487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>
                <a:solidFill>
                  <a:schemeClr val="bg1"/>
                </a:solidFill>
              </a:rPr>
              <a:t>Неналоговые доходы</a:t>
            </a:r>
            <a:r>
              <a:rPr lang="ru-RU" sz="900" u="sng" dirty="0">
                <a:solidFill>
                  <a:schemeClr val="bg1"/>
                </a:solidFill>
              </a:rPr>
              <a:t>- </a:t>
            </a:r>
            <a:r>
              <a:rPr lang="ru-RU" sz="900" dirty="0">
                <a:solidFill>
                  <a:schemeClr val="bg1"/>
                </a:solidFill>
              </a:rPr>
              <a:t>это доходы бюджета не связанные с поступлением налогов и сборов, предусмотренных налоговым кодексом Российской Федерации.</a:t>
            </a:r>
          </a:p>
          <a:p>
            <a:endParaRPr lang="ru-RU" sz="900" dirty="0"/>
          </a:p>
        </p:txBody>
      </p:sp>
      <p:sp>
        <p:nvSpPr>
          <p:cNvPr id="17" name="TextBox 16"/>
          <p:cNvSpPr txBox="1"/>
          <p:nvPr/>
        </p:nvSpPr>
        <p:spPr>
          <a:xfrm>
            <a:off x="103484" y="5393828"/>
            <a:ext cx="58487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u="sng" dirty="0">
                <a:solidFill>
                  <a:schemeClr val="bg1"/>
                </a:solidFill>
              </a:rPr>
              <a:t>Профицит бюджета- </a:t>
            </a:r>
            <a:r>
              <a:rPr lang="ru-RU" sz="900" dirty="0">
                <a:solidFill>
                  <a:schemeClr val="bg1"/>
                </a:solidFill>
              </a:rPr>
              <a:t>превышение доходов бюджета над его расходами.</a:t>
            </a:r>
          </a:p>
          <a:p>
            <a:endParaRPr lang="ru-RU" sz="900" dirty="0">
              <a:solidFill>
                <a:schemeClr val="bg1"/>
              </a:solidFill>
            </a:endParaRPr>
          </a:p>
          <a:p>
            <a:endParaRPr lang="ru-RU" sz="900" dirty="0"/>
          </a:p>
        </p:txBody>
      </p:sp>
      <p:sp>
        <p:nvSpPr>
          <p:cNvPr id="18" name="TextBox 17"/>
          <p:cNvSpPr txBox="1"/>
          <p:nvPr/>
        </p:nvSpPr>
        <p:spPr>
          <a:xfrm>
            <a:off x="6097449" y="1975449"/>
            <a:ext cx="58487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>
                <a:solidFill>
                  <a:schemeClr val="bg1"/>
                </a:solidFill>
              </a:rPr>
              <a:t>Субвенции местным бюджетам из областного бюджета </a:t>
            </a:r>
            <a:r>
              <a:rPr lang="ru-RU" sz="900" dirty="0">
                <a:solidFill>
                  <a:schemeClr val="bg1"/>
                </a:solidFill>
              </a:rPr>
              <a:t>- межбюджетные трансферты, предоставляемые местным бюджетам в целях финансового обеспечения расходных обязательств муниципальных образований, возникающих при выполнении государственных полномочий РФ, субъектов РФ, переданных для осуществления органами местного самоуправления в установленном порядке.</a:t>
            </a:r>
          </a:p>
          <a:p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80194" y="2684387"/>
            <a:ext cx="5848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>
                <a:solidFill>
                  <a:schemeClr val="bg1"/>
                </a:solidFill>
              </a:rPr>
              <a:t>Субсидии местным бюджетам из областного бюджета</a:t>
            </a:r>
            <a:r>
              <a:rPr lang="ru-RU" sz="900" u="sng" dirty="0">
                <a:solidFill>
                  <a:schemeClr val="bg1"/>
                </a:solidFill>
              </a:rPr>
              <a:t> </a:t>
            </a:r>
            <a:r>
              <a:rPr lang="ru-RU" sz="900" dirty="0">
                <a:solidFill>
                  <a:schemeClr val="bg1"/>
                </a:solidFill>
              </a:rPr>
              <a:t>– межбюджетные трансферты, предоставляемые местным бюджетам в целях </a:t>
            </a:r>
            <a:r>
              <a:rPr lang="ru-RU" sz="900" dirty="0" err="1">
                <a:solidFill>
                  <a:schemeClr val="bg1"/>
                </a:solidFill>
              </a:rPr>
              <a:t>софинансирования</a:t>
            </a:r>
            <a:r>
              <a:rPr lang="ru-RU" sz="900" dirty="0">
                <a:solidFill>
                  <a:schemeClr val="bg1"/>
                </a:solidFill>
              </a:rPr>
              <a:t> расходных обязательств, возникающих при выполнении полномочий органов местного самоуправления по вопросам местного значения.</a:t>
            </a:r>
          </a:p>
          <a:p>
            <a:pPr algn="just"/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6181" y="5647743"/>
            <a:ext cx="58487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>
                <a:solidFill>
                  <a:schemeClr val="bg1"/>
                </a:solidFill>
              </a:rPr>
              <a:t>Расходы бюджета</a:t>
            </a:r>
            <a:r>
              <a:rPr lang="ru-RU" sz="900" u="sng" dirty="0">
                <a:solidFill>
                  <a:schemeClr val="bg1"/>
                </a:solidFill>
              </a:rPr>
              <a:t> </a:t>
            </a:r>
            <a:r>
              <a:rPr lang="ru-RU" sz="900" dirty="0">
                <a:solidFill>
                  <a:schemeClr val="bg1"/>
                </a:solidFill>
              </a:rPr>
              <a:t>- выплачиваемые из бюджета денежные средства, за исключением средств, являющихся в соответствии с настоящим Кодексом источниками финансирования дефицита бюджета.</a:t>
            </a:r>
          </a:p>
          <a:p>
            <a:pPr algn="just"/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869" y="5994411"/>
            <a:ext cx="5845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>
                <a:solidFill>
                  <a:schemeClr val="bg1"/>
                </a:solidFill>
              </a:rPr>
              <a:t>Расходные обязательства</a:t>
            </a:r>
            <a:r>
              <a:rPr lang="ru-RU" sz="900" u="sng" dirty="0">
                <a:solidFill>
                  <a:schemeClr val="bg1"/>
                </a:solidFill>
              </a:rPr>
              <a:t> </a:t>
            </a:r>
            <a:r>
              <a:rPr lang="ru-RU" sz="900" dirty="0">
                <a:solidFill>
                  <a:schemeClr val="bg1"/>
                </a:solidFill>
              </a:rPr>
              <a:t>– ряд обязанностей РФ, субъектов РФ, муниципальных образований на предоставление физическому или юридическому лицу, органу государственной власти, органу местного самоуправления, иностранной стране, международной компании и иному субъекту международного права средств определенного бюджета, государственных внебюджетных фондов или территориальных государственных внебюджетных фондов. </a:t>
            </a:r>
          </a:p>
          <a:p>
            <a:pPr algn="just"/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88821" y="3246458"/>
            <a:ext cx="5848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i="1" u="sng" dirty="0">
                <a:solidFill>
                  <a:schemeClr val="bg1"/>
                </a:solidFill>
              </a:rPr>
              <a:t>Условно утверждаемые расходы </a:t>
            </a:r>
            <a:r>
              <a:rPr lang="ru-RU" sz="900" b="1" i="1" dirty="0">
                <a:solidFill>
                  <a:schemeClr val="bg1"/>
                </a:solidFill>
              </a:rPr>
              <a:t>-</a:t>
            </a:r>
            <a:r>
              <a:rPr lang="ru-RU" sz="900" dirty="0">
                <a:solidFill>
                  <a:schemeClr val="bg1"/>
                </a:solidFill>
              </a:rPr>
              <a:t>  это средства, предусмотренные в расходной части бюджета, но не распределены в плановом периоде по разделам, подразделам и видам расходов, которые позволяют создать определённый резерв денежных средств на случай непредвиденного сокращения доходов.</a:t>
            </a:r>
          </a:p>
          <a:p>
            <a:pPr algn="just"/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62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ОСНОВНЫЕ ПОКАЗАТЕЛИ ПРОГНОЗА СОЦИАЛЬНО-ЭКОНОМИЧЕСКОГО РАЗВИТИЯ</a:t>
            </a:r>
            <a:endParaRPr lang="ru-RU" sz="2400" b="1" i="1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035039" y="2259875"/>
            <a:ext cx="69669" cy="4598125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13211" y="3570514"/>
            <a:ext cx="11965578" cy="17417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3211" y="2114976"/>
            <a:ext cx="58521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i="1" dirty="0"/>
              <a:t>Прогноз социально-экономического развития (СЭР) -это документ в котором систематизирована, научно обоснована информация о направлениях социально-экономического развития того или иного экономического субъекта на прогнозируемый период.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174376" y="2114975"/>
            <a:ext cx="5773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i="1" dirty="0" smtClean="0"/>
              <a:t>Социально- экономические прогнозы </a:t>
            </a:r>
            <a:r>
              <a:rPr lang="ru-RU" sz="1400" i="1" dirty="0"/>
              <a:t>разрабатываются, опираясь на комплексный анализ: демографической ситуации, структуры общества, валового регионального продукта, внешней политики государства, иных факторов</a:t>
            </a:r>
            <a:r>
              <a:rPr lang="ru-RU" sz="1400" dirty="0"/>
              <a:t>.</a:t>
            </a:r>
          </a:p>
        </p:txBody>
      </p:sp>
      <p:pic>
        <p:nvPicPr>
          <p:cNvPr id="11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7" y="722811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830763" y="4778630"/>
            <a:ext cx="12627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 smtClean="0"/>
              <a:t>в сопоставимых ценах, в % к предыдущему году</a:t>
            </a:r>
            <a:endParaRPr lang="ru-RU" sz="9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10929257" y="5883004"/>
            <a:ext cx="12627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 smtClean="0"/>
              <a:t>в ценах соответствующих лет, млн. рублей </a:t>
            </a:r>
            <a:endParaRPr lang="ru-RU" sz="900" i="1" dirty="0"/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6698185"/>
              </p:ext>
            </p:extLst>
          </p:nvPr>
        </p:nvGraphicFramePr>
        <p:xfrm>
          <a:off x="96759" y="3810054"/>
          <a:ext cx="5035198" cy="3065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9496740"/>
              </p:ext>
            </p:extLst>
          </p:nvPr>
        </p:nvGraphicFramePr>
        <p:xfrm>
          <a:off x="-157679" y="4023401"/>
          <a:ext cx="5213867" cy="1750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761431" y="4364766"/>
            <a:ext cx="1248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индекс производства, в % к предыдущему году</a:t>
            </a:r>
            <a:endParaRPr lang="ru-RU" sz="900" b="1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4872048" y="5907905"/>
            <a:ext cx="13023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в ценах соответствующих лет млн. рублей</a:t>
            </a:r>
            <a:endParaRPr lang="ru-RU" sz="900" b="1" i="1" dirty="0"/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3555650"/>
              </p:ext>
            </p:extLst>
          </p:nvPr>
        </p:nvGraphicFramePr>
        <p:xfrm>
          <a:off x="6288847" y="4805430"/>
          <a:ext cx="4572000" cy="2052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2108807"/>
              </p:ext>
            </p:extLst>
          </p:nvPr>
        </p:nvGraphicFramePr>
        <p:xfrm>
          <a:off x="6096000" y="3778660"/>
          <a:ext cx="4700473" cy="1818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750615" y="3792568"/>
            <a:ext cx="4394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Продукция сельского хозяйства в хозяйствах всех категорий</a:t>
            </a:r>
            <a:endParaRPr lang="ru-RU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9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7" y="722811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6214512" y="2050181"/>
            <a:ext cx="11916" cy="4807819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104775" y="4185530"/>
            <a:ext cx="12000411" cy="10082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00024" y="855118"/>
            <a:ext cx="99345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ОСНОВНЫЕ ПОКАЗАТЕЛИ ПРОГНОЗА СОЦИАЛЬНО-ЭКОНОМИЧЕСКОГО РАЗВИТИЯ</a:t>
            </a:r>
            <a:endParaRPr lang="ru-RU" sz="2400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4422904"/>
              </p:ext>
            </p:extLst>
          </p:nvPr>
        </p:nvGraphicFramePr>
        <p:xfrm>
          <a:off x="104775" y="3076576"/>
          <a:ext cx="4895850" cy="1108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0454" y="2092206"/>
            <a:ext cx="4972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Инвестиции в основной капитал без субъектов малого предпринимательства</a:t>
            </a:r>
            <a:endParaRPr lang="ru-RU" sz="12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2115131"/>
              </p:ext>
            </p:extLst>
          </p:nvPr>
        </p:nvGraphicFramePr>
        <p:xfrm>
          <a:off x="-20283" y="2612178"/>
          <a:ext cx="4802979" cy="1157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917072" y="3210004"/>
            <a:ext cx="13023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в ценах соответствующих лет млн. рублей</a:t>
            </a:r>
            <a:endParaRPr lang="ru-RU" sz="9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917072" y="2665255"/>
            <a:ext cx="12627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 smtClean="0"/>
              <a:t>в сопоставимых ценах, в % к предыдущему году</a:t>
            </a:r>
            <a:endParaRPr lang="ru-RU" sz="900" i="1" dirty="0"/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5656529"/>
              </p:ext>
            </p:extLst>
          </p:nvPr>
        </p:nvGraphicFramePr>
        <p:xfrm>
          <a:off x="214268" y="4338074"/>
          <a:ext cx="4661300" cy="2214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855775" y="5761618"/>
            <a:ext cx="130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тыс. кв. м. общей площади</a:t>
            </a:r>
            <a:endParaRPr lang="ru-RU" sz="900" b="1" i="1" dirty="0"/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916681"/>
              </p:ext>
            </p:extLst>
          </p:nvPr>
        </p:nvGraphicFramePr>
        <p:xfrm>
          <a:off x="6538362" y="2751404"/>
          <a:ext cx="4572000" cy="1386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479132" y="2062709"/>
            <a:ext cx="4972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Оборот розничной торговли, без субъектов малого предпринимательства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24619" y="3164967"/>
            <a:ext cx="13023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в ценах соответствующих лет млн. рублей</a:t>
            </a:r>
            <a:endParaRPr lang="ru-RU" sz="900" b="1" i="1" dirty="0"/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2210457"/>
              </p:ext>
            </p:extLst>
          </p:nvPr>
        </p:nvGraphicFramePr>
        <p:xfrm>
          <a:off x="6538362" y="2488715"/>
          <a:ext cx="4648201" cy="839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0879041" y="2501573"/>
            <a:ext cx="12627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 smtClean="0"/>
              <a:t>в сопоставимых ценах, в % к предыдущему году</a:t>
            </a:r>
            <a:endParaRPr lang="ru-RU" sz="900" i="1" dirty="0"/>
          </a:p>
        </p:txBody>
      </p:sp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4914642"/>
              </p:ext>
            </p:extLst>
          </p:nvPr>
        </p:nvGraphicFramePr>
        <p:xfrm>
          <a:off x="6538362" y="4673554"/>
          <a:ext cx="4572000" cy="1827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538361" y="4286117"/>
            <a:ext cx="4972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Объём платных услуг населению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941149" y="5587209"/>
            <a:ext cx="13023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в ценах соответствующих лет млн. рублей</a:t>
            </a:r>
            <a:endParaRPr lang="ru-RU" sz="900" b="1" i="1" dirty="0"/>
          </a:p>
        </p:txBody>
      </p:sp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4254188"/>
              </p:ext>
            </p:extLst>
          </p:nvPr>
        </p:nvGraphicFramePr>
        <p:xfrm>
          <a:off x="6479132" y="4388528"/>
          <a:ext cx="4822919" cy="1414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0862071" y="4579986"/>
            <a:ext cx="12627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 smtClean="0"/>
              <a:t>в сопоставимых ценах, в % к предыдущему году</a:t>
            </a:r>
            <a:endParaRPr lang="ru-RU" sz="900" i="1" dirty="0"/>
          </a:p>
        </p:txBody>
      </p:sp>
    </p:spTree>
    <p:extLst>
      <p:ext uri="{BB962C8B-B14F-4D97-AF65-F5344CB8AC3E}">
        <p14:creationId xmlns:p14="http://schemas.microsoft.com/office/powerpoint/2010/main" val="337280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7" y="722811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6214512" y="2050181"/>
            <a:ext cx="11916" cy="4807819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104775" y="4185530"/>
            <a:ext cx="12000411" cy="10082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00024" y="855118"/>
            <a:ext cx="99345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/>
              <a:t>ОСНОВНЫЕ ПОКАЗАТЕЛИ ПРОГНОЗА СОЦИАЛЬНО-ЭКОНОМИЧЕСКОГО РАЗВИТИЯ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90454" y="2092206"/>
            <a:ext cx="4972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Финансовый результат и прибыль организаций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0288" y="3328488"/>
            <a:ext cx="15113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прибыль прибыльных организаций,</a:t>
            </a:r>
          </a:p>
          <a:p>
            <a:r>
              <a:rPr lang="ru-RU" sz="900" b="1" i="1" dirty="0" smtClean="0"/>
              <a:t> млн. рублей</a:t>
            </a:r>
            <a:endParaRPr lang="ru-RU" sz="9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714854" y="2289895"/>
            <a:ext cx="15032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 smtClean="0"/>
              <a:t>финансовый результат организаций,               млн. рублей</a:t>
            </a:r>
            <a:endParaRPr lang="ru-RU" sz="9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6479132" y="2062709"/>
            <a:ext cx="4972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Занятость и безработица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43390" y="3293723"/>
            <a:ext cx="154861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/>
              <a:t>численность экономически активного населения (среднегодовая</a:t>
            </a:r>
            <a:r>
              <a:rPr lang="ru-RU" sz="900" b="1" i="1" dirty="0" smtClean="0"/>
              <a:t>),                   </a:t>
            </a:r>
            <a:r>
              <a:rPr lang="ru-RU" sz="900" b="1" i="1" dirty="0"/>
              <a:t>тыс. человек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623162" y="2145657"/>
            <a:ext cx="150748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уровень зарегистрированной безработицы (среднегодовой),                                        в % от численности экономически активного населения</a:t>
            </a:r>
            <a:endParaRPr lang="ru-RU" sz="900" b="1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6555878" y="4219926"/>
            <a:ext cx="4972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Величина прожиточного минимума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63561" y="4881266"/>
            <a:ext cx="13142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рублей в месяц</a:t>
            </a:r>
            <a:endParaRPr lang="ru-RU" sz="900" b="1" i="1" dirty="0"/>
          </a:p>
        </p:txBody>
      </p:sp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6075964"/>
              </p:ext>
            </p:extLst>
          </p:nvPr>
        </p:nvGraphicFramePr>
        <p:xfrm>
          <a:off x="458407" y="2788226"/>
          <a:ext cx="4138413" cy="1313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6566766"/>
              </p:ext>
            </p:extLst>
          </p:nvPr>
        </p:nvGraphicFramePr>
        <p:xfrm>
          <a:off x="326438" y="2416611"/>
          <a:ext cx="4572000" cy="1233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972128"/>
              </p:ext>
            </p:extLst>
          </p:nvPr>
        </p:nvGraphicFramePr>
        <p:xfrm>
          <a:off x="6344462" y="2442119"/>
          <a:ext cx="4333875" cy="1726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6438815"/>
              </p:ext>
            </p:extLst>
          </p:nvPr>
        </p:nvGraphicFramePr>
        <p:xfrm>
          <a:off x="6121966" y="2129139"/>
          <a:ext cx="4484560" cy="1165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04775" y="4212481"/>
            <a:ext cx="4972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Заработная плата и индекс потребительский цен</a:t>
            </a:r>
            <a:endParaRPr lang="ru-RU" sz="1200" b="1" dirty="0">
              <a:solidFill>
                <a:schemeClr val="bg1"/>
              </a:solidFill>
            </a:endParaRPr>
          </a:p>
        </p:txBody>
      </p:sp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3017303"/>
              </p:ext>
            </p:extLst>
          </p:nvPr>
        </p:nvGraphicFramePr>
        <p:xfrm>
          <a:off x="202403" y="5312382"/>
          <a:ext cx="4572000" cy="1399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8123354"/>
              </p:ext>
            </p:extLst>
          </p:nvPr>
        </p:nvGraphicFramePr>
        <p:xfrm>
          <a:off x="133328" y="4653647"/>
          <a:ext cx="4572000" cy="1404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602867" y="5804669"/>
            <a:ext cx="1623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среднемесячная номинальная начисленная заработная плата, рублей</a:t>
            </a:r>
            <a:endParaRPr lang="ru-RU" sz="900" b="1" i="1" dirty="0"/>
          </a:p>
        </p:txBody>
      </p:sp>
      <p:sp>
        <p:nvSpPr>
          <p:cNvPr id="34" name="TextBox 33"/>
          <p:cNvSpPr txBox="1"/>
          <p:nvPr/>
        </p:nvSpPr>
        <p:spPr>
          <a:xfrm>
            <a:off x="4544395" y="4673554"/>
            <a:ext cx="17217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индекс </a:t>
            </a:r>
            <a:r>
              <a:rPr lang="ru-RU" sz="900" b="1" i="1" dirty="0"/>
              <a:t>потребительских цен на товары и платные услуги </a:t>
            </a:r>
            <a:r>
              <a:rPr lang="ru-RU" sz="900" b="1" i="1" dirty="0" smtClean="0"/>
              <a:t>населению, декабрь в % к декабрю предыдущего года</a:t>
            </a:r>
            <a:endParaRPr lang="ru-RU" sz="900" b="1" i="1" dirty="0"/>
          </a:p>
        </p:txBody>
      </p:sp>
      <p:graphicFrame>
        <p:nvGraphicFramePr>
          <p:cNvPr id="35" name="Диаграмма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7253793"/>
              </p:ext>
            </p:extLst>
          </p:nvPr>
        </p:nvGraphicFramePr>
        <p:xfrm>
          <a:off x="6292650" y="4340607"/>
          <a:ext cx="4572000" cy="1120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6619766" y="5555989"/>
            <a:ext cx="4972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Численность населения(среднегодовая)</a:t>
            </a:r>
            <a:endParaRPr lang="ru-RU" sz="1200" b="1" dirty="0">
              <a:solidFill>
                <a:schemeClr val="bg1"/>
              </a:solidFill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V="1">
            <a:off x="6214511" y="5454960"/>
            <a:ext cx="5867230" cy="6847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Диаграмма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5515787"/>
              </p:ext>
            </p:extLst>
          </p:nvPr>
        </p:nvGraphicFramePr>
        <p:xfrm>
          <a:off x="6357147" y="5632240"/>
          <a:ext cx="4572000" cy="1207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10884140" y="6220168"/>
            <a:ext cx="13142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тыс. человек</a:t>
            </a:r>
            <a:endParaRPr lang="ru-RU" sz="900" b="1" i="1" dirty="0"/>
          </a:p>
        </p:txBody>
      </p:sp>
    </p:spTree>
    <p:extLst>
      <p:ext uri="{BB962C8B-B14F-4D97-AF65-F5344CB8AC3E}">
        <p14:creationId xmlns:p14="http://schemas.microsoft.com/office/powerpoint/2010/main" val="236371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ОСНОВНЫЕ НАПРАВЛЕНИЯ БЮДЖЕТНОЙ И НАЛОГОВОЙ ПОЛИТИКИ</a:t>
            </a:r>
            <a:endParaRPr lang="ru-RU" sz="24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691" y="2228513"/>
            <a:ext cx="11904617" cy="2804159"/>
          </a:xfrm>
        </p:spPr>
        <p:txBody>
          <a:bodyPr numCol="2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100" b="1" dirty="0" smtClean="0">
                <a:solidFill>
                  <a:schemeClr val="bg1"/>
                </a:solidFill>
              </a:rPr>
              <a:t>обеспечение </a:t>
            </a:r>
            <a:r>
              <a:rPr lang="ru-RU" sz="1100" b="1" dirty="0">
                <a:solidFill>
                  <a:schemeClr val="bg1"/>
                </a:solidFill>
              </a:rPr>
              <a:t>долгосрочной сбалансированности и финансовой устойчивости бюджета муниципального района в условиях сдержанной динамики доходных источников;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100" b="1" dirty="0" smtClean="0">
                <a:solidFill>
                  <a:schemeClr val="bg1"/>
                </a:solidFill>
              </a:rPr>
              <a:t> </a:t>
            </a:r>
            <a:r>
              <a:rPr lang="ru-RU" sz="1100" b="1" dirty="0">
                <a:solidFill>
                  <a:schemeClr val="bg1"/>
                </a:solidFill>
              </a:rPr>
              <a:t>повышение эффективности расходов бюджета муниципального района</a:t>
            </a:r>
            <a:r>
              <a:rPr lang="ru-RU" sz="1100" b="1" dirty="0" smtClean="0">
                <a:solidFill>
                  <a:schemeClr val="bg1"/>
                </a:solidFill>
              </a:rPr>
              <a:t>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bg1"/>
                </a:solidFill>
              </a:rPr>
              <a:t>повышение эффективности межбюджетных отношений с муниципальными образованиями Одесского муниципального района Омской </a:t>
            </a:r>
            <a:r>
              <a:rPr lang="ru-RU" sz="1100" b="1" dirty="0" smtClean="0">
                <a:solidFill>
                  <a:schemeClr val="bg1"/>
                </a:solidFill>
              </a:rPr>
              <a:t>области;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100" b="1" dirty="0" smtClean="0">
                <a:solidFill>
                  <a:schemeClr val="bg1"/>
                </a:solidFill>
              </a:rPr>
              <a:t>обеспечение </a:t>
            </a:r>
            <a:r>
              <a:rPr lang="ru-RU" sz="1100" b="1" dirty="0">
                <a:solidFill>
                  <a:schemeClr val="bg1"/>
                </a:solidFill>
              </a:rPr>
              <a:t>открытости и прозрачности бюджетного процесса;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100" b="1" dirty="0" smtClean="0">
                <a:solidFill>
                  <a:schemeClr val="bg1"/>
                </a:solidFill>
              </a:rPr>
              <a:t> </a:t>
            </a:r>
            <a:r>
              <a:rPr lang="ru-RU" sz="1100" b="1" dirty="0">
                <a:solidFill>
                  <a:schemeClr val="bg1"/>
                </a:solidFill>
              </a:rPr>
              <a:t>реализация мероприятий, направленных на развитие на территории Одесского муниципального района Омской области механизмов инициативного бюджетирования;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100" b="1" dirty="0" smtClean="0">
                <a:solidFill>
                  <a:schemeClr val="bg1"/>
                </a:solidFill>
              </a:rPr>
              <a:t>повышение </a:t>
            </a:r>
            <a:r>
              <a:rPr lang="ru-RU" sz="1100" b="1" dirty="0">
                <a:solidFill>
                  <a:schemeClr val="bg1"/>
                </a:solidFill>
              </a:rPr>
              <a:t>уровня финансовой грамотности населения Одесского муниципального района Омской области;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100" b="1" dirty="0" smtClean="0">
                <a:solidFill>
                  <a:schemeClr val="bg1"/>
                </a:solidFill>
              </a:rPr>
              <a:t>сохранение </a:t>
            </a:r>
            <a:r>
              <a:rPr lang="ru-RU" sz="1100" b="1" dirty="0">
                <a:solidFill>
                  <a:schemeClr val="bg1"/>
                </a:solidFill>
              </a:rPr>
              <a:t>достигнутого уровня соотношения между уровнем оплаты труда отдельных категорий работников бюджетной сферы, определенных в указах Президента Российской </a:t>
            </a:r>
            <a:r>
              <a:rPr lang="ru-RU" sz="1100" b="1" dirty="0" smtClean="0">
                <a:solidFill>
                  <a:schemeClr val="bg1"/>
                </a:solidFill>
              </a:rPr>
              <a:t>и </a:t>
            </a:r>
            <a:r>
              <a:rPr lang="ru-RU" sz="1100" b="1" dirty="0">
                <a:solidFill>
                  <a:schemeClr val="bg1"/>
                </a:solidFill>
              </a:rPr>
              <a:t>уровнем среднемесячного дохода от трудовой деятельности в Омской области;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100" b="1" dirty="0" smtClean="0">
                <a:solidFill>
                  <a:schemeClr val="bg1"/>
                </a:solidFill>
              </a:rPr>
              <a:t> </a:t>
            </a:r>
            <a:r>
              <a:rPr lang="ru-RU" sz="1100" b="1" dirty="0">
                <a:solidFill>
                  <a:schemeClr val="bg1"/>
                </a:solidFill>
              </a:rPr>
              <a:t>развитие социальной инфраструктуры путем строительства и реконструкции, проведения ремонтных работ объектов дошкольных и общеобразовательных организаций, объектов спортивного назначения;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100" b="1" dirty="0" smtClean="0">
                <a:solidFill>
                  <a:schemeClr val="bg1"/>
                </a:solidFill>
              </a:rPr>
              <a:t>осуществление </a:t>
            </a:r>
            <a:r>
              <a:rPr lang="ru-RU" sz="1100" b="1" dirty="0">
                <a:solidFill>
                  <a:schemeClr val="bg1"/>
                </a:solidFill>
              </a:rPr>
              <a:t>поддержки сельского хозяйства и развитие сельских территорий;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100" b="1" dirty="0" smtClean="0">
                <a:solidFill>
                  <a:schemeClr val="bg1"/>
                </a:solidFill>
              </a:rPr>
              <a:t> </a:t>
            </a:r>
            <a:r>
              <a:rPr lang="ru-RU" sz="1100" b="1" dirty="0">
                <a:solidFill>
                  <a:schemeClr val="bg1"/>
                </a:solidFill>
              </a:rPr>
              <a:t>обеспечение эффективности функционирования дорожной инфраструктуры, повышения качественных характеристик сети автомобильных дорог и безопасности дорожного движения;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100" b="1" dirty="0" smtClean="0">
                <a:solidFill>
                  <a:schemeClr val="bg1"/>
                </a:solidFill>
              </a:rPr>
              <a:t>обеспечение </a:t>
            </a:r>
            <a:r>
              <a:rPr lang="ru-RU" sz="1100" b="1" dirty="0">
                <a:solidFill>
                  <a:schemeClr val="bg1"/>
                </a:solidFill>
              </a:rPr>
              <a:t>муниципального финансового контроля за эффективным использованием бюджетных </a:t>
            </a:r>
            <a:r>
              <a:rPr lang="ru-RU" sz="1100" b="1" dirty="0" smtClean="0">
                <a:solidFill>
                  <a:schemeClr val="bg1"/>
                </a:solidFill>
              </a:rPr>
              <a:t>средств;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bg1"/>
                </a:solidFill>
              </a:rPr>
              <a:t>осуществление муниципальными органами Одесского муниципального района Омской области ведомственного контроля за соблюдением законодательства Российской Федерации и иных нормативных правовых актов в отношении подведомственных учреждений.</a:t>
            </a:r>
          </a:p>
          <a:p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2182" y="1963240"/>
            <a:ext cx="7471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ОСНОВНЫЕ НАПРАВЛЕНИЯ БЮДЖЕТНОЙ ПОЛИТИКИ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52845" y="5427019"/>
            <a:ext cx="7471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ОСНОВНЫЕ НАПРАВЛЕНИЯ НАЛОГОВОЙ ПОЛИТИКИ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43691" y="5700557"/>
            <a:ext cx="12191999" cy="127727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bg1"/>
                </a:solidFill>
              </a:rPr>
              <a:t>укрепление доходной базы консолидированного </a:t>
            </a:r>
            <a:r>
              <a:rPr lang="ru-RU" sz="1100" b="1" dirty="0" smtClean="0">
                <a:solidFill>
                  <a:schemeClr val="bg1"/>
                </a:solidFill>
              </a:rPr>
              <a:t>бюджета района с </a:t>
            </a:r>
            <a:r>
              <a:rPr lang="ru-RU" sz="1100" b="1" dirty="0">
                <a:solidFill>
                  <a:schemeClr val="bg1"/>
                </a:solidFill>
              </a:rPr>
              <a:t>учетом изменения параметров налоговой системы</a:t>
            </a:r>
            <a:r>
              <a:rPr lang="ru-RU" sz="1100" b="1" dirty="0" smtClean="0">
                <a:solidFill>
                  <a:schemeClr val="bg1"/>
                </a:solidFill>
              </a:rPr>
              <a:t>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100" b="1" dirty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100" b="1" dirty="0" smtClean="0">
                <a:solidFill>
                  <a:schemeClr val="bg1"/>
                </a:solidFill>
              </a:rPr>
              <a:t>содействие </a:t>
            </a:r>
            <a:r>
              <a:rPr lang="ru-RU" sz="1100" b="1" dirty="0">
                <a:solidFill>
                  <a:schemeClr val="bg1"/>
                </a:solidFill>
              </a:rPr>
              <a:t>развитию субъектов малого и среднего предпринимательства на территории </a:t>
            </a:r>
            <a:r>
              <a:rPr lang="ru-RU" sz="1100" b="1" dirty="0" smtClean="0">
                <a:solidFill>
                  <a:schemeClr val="bg1"/>
                </a:solidFill>
              </a:rPr>
              <a:t>муниципального </a:t>
            </a:r>
            <a:r>
              <a:rPr lang="ru-RU" sz="1100" b="1" dirty="0">
                <a:solidFill>
                  <a:schemeClr val="bg1"/>
                </a:solidFill>
              </a:rPr>
              <a:t>района </a:t>
            </a:r>
            <a:r>
              <a:rPr lang="ru-RU" sz="1100" b="1" dirty="0" smtClean="0">
                <a:solidFill>
                  <a:schemeClr val="bg1"/>
                </a:solidFill>
              </a:rPr>
              <a:t>и </a:t>
            </a:r>
            <a:r>
              <a:rPr lang="ru-RU" sz="1100" b="1" dirty="0">
                <a:solidFill>
                  <a:schemeClr val="bg1"/>
                </a:solidFill>
              </a:rPr>
              <a:t>повышению предпринимательской активности</a:t>
            </a:r>
            <a:r>
              <a:rPr lang="ru-RU" sz="1100" b="1" dirty="0" smtClean="0">
                <a:solidFill>
                  <a:schemeClr val="bg1"/>
                </a:solidFill>
              </a:rPr>
              <a:t>;</a:t>
            </a:r>
          </a:p>
          <a:p>
            <a:endParaRPr lang="ru-RU" sz="1100" b="1" dirty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100" b="1" dirty="0" smtClean="0">
                <a:solidFill>
                  <a:schemeClr val="bg1"/>
                </a:solidFill>
              </a:rPr>
              <a:t>проведение </a:t>
            </a:r>
            <a:r>
              <a:rPr lang="ru-RU" sz="1100" b="1" dirty="0">
                <a:solidFill>
                  <a:schemeClr val="bg1"/>
                </a:solidFill>
              </a:rPr>
              <a:t>мониторинга изменений в налоговом законодательстве Российской Федерации, при необходимости приведение в соответствии с ним нормативных правовых актов Одесского муниципального района Омской области.</a:t>
            </a:r>
          </a:p>
          <a:p>
            <a:endParaRPr lang="ru-RU" dirty="0"/>
          </a:p>
        </p:txBody>
      </p:sp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9257" y="722811"/>
            <a:ext cx="1071154" cy="10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34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15725</TotalTime>
  <Words>7643</Words>
  <Application>Microsoft Office PowerPoint</Application>
  <PresentationFormat>Широкоэкранный</PresentationFormat>
  <Paragraphs>1346</Paragraphs>
  <Slides>56</Slides>
  <Notes>33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5" baseType="lpstr">
      <vt:lpstr>Arial</vt:lpstr>
      <vt:lpstr>Calibri</vt:lpstr>
      <vt:lpstr>Cambria</vt:lpstr>
      <vt:lpstr>Courier New</vt:lpstr>
      <vt:lpstr>Times New Roman</vt:lpstr>
      <vt:lpstr>Trebuchet MS</vt:lpstr>
      <vt:lpstr>Wingdings</vt:lpstr>
      <vt:lpstr>Берлин</vt:lpstr>
      <vt:lpstr>Документ</vt:lpstr>
      <vt:lpstr>БЮДЖЕТ ДЛЯ ГРАЖДАН</vt:lpstr>
      <vt:lpstr>Презентация PowerPoint</vt:lpstr>
      <vt:lpstr>СОДЕРЖАНИЕ:</vt:lpstr>
      <vt:lpstr>КРАТКАЯ ИНФОРМАЦИЯ ОБ ОДЕССКОМ МУНИЦИПАЛЬНОМ РАЙОНЕ ОМСКОЙ ОБЛАСТИ </vt:lpstr>
      <vt:lpstr>БЮДЖЕТНЫЙ ПРОЦЕСС- комплекс действий уполномоченных органов власти, начиная от составления проекта бюджета, его утверждения, фактического исполнения и заканчивая контролем за обеспечением уполномоченными органами соблюдения бюджетного законодательства в процессе всех этих действий. </vt:lpstr>
      <vt:lpstr>ОСНОВНЫЕ ПОКАЗАТЕЛИ ПРОГНОЗА СОЦИАЛЬНО-ЭКОНОМИЧЕСКОГО РАЗВИТИЯ</vt:lpstr>
      <vt:lpstr>Презентация PowerPoint</vt:lpstr>
      <vt:lpstr>Презентация PowerPoint</vt:lpstr>
      <vt:lpstr>ОСНОВНЫЕ НАПРАВЛЕНИЯ БЮДЖЕТНОЙ И НАЛОГОВОЙ ПОЛИТИКИ</vt:lpstr>
      <vt:lpstr>МУНИЦИПАЛЬНЫЙ ДОЛГ - это сумма задолженностей муниципального образования, в которую входят непогашенные долговые обязательства и проценты по ним</vt:lpstr>
      <vt:lpstr>НОРМАТИВЫ РАСПРЕДЕЛЕНИЯ НАЛОГОВ В БЮДЖЕТ ОДЕССКОГО МУНИЦИПАЛЬНОГО РАЙОНА В 2024 ГОДУ</vt:lpstr>
      <vt:lpstr>ПАРАМЕТРЫ БЮДЖЕТА ОДЕССКОГО МУНИЦИПАЛЬНОГО РАЙОНА ОМСКОЙ ОБЛАСТИ</vt:lpstr>
      <vt:lpstr>ДОХОДЫ БЮДЖЕТА ОДЕССКОГО МУНИЦИПАЛЬНОГО РАЙОНА ОМСКОЙ ОБЛАСТИ</vt:lpstr>
      <vt:lpstr>НАЛОГОВЫЕ ДОХОДЫ</vt:lpstr>
      <vt:lpstr>НЕНАЛОГОВЫЕ ДОХОДЫ</vt:lpstr>
      <vt:lpstr>РАСХОДЫ ОДЕССКОГО МУНИЦИПАЛЬНОГО РАЙОНА ОМСКОЙ ОБЛАСТИ</vt:lpstr>
      <vt:lpstr>РАСХОДЫ ОДЕССКОГО МУНИЦИПАЛЬНОГО РАЙОНА ОМСКОЙ ОБЛАСТИ</vt:lpstr>
      <vt:lpstr>РАСХОДЫ ОДЕССКОГО МУНИЦИПАЛЬНОГО РАЙОНА ОМСКОЙ ОБЛАСТИ</vt:lpstr>
      <vt:lpstr>РАСХОДЫ ОДЕССКОГО МУНИЦИПАЛЬНОГО РАЙОНА ОМСКОЙ ОБЛАСТИ</vt:lpstr>
      <vt:lpstr>РАСХОДЫ ОДЕССКОГО МУНИЦИПАЛЬНОГО РАЙОНА ОМСКОЙ ОБЛАСТИ</vt:lpstr>
      <vt:lpstr>РАСХОДЫ ОДЕССКОГО МУНИЦИПАЛЬНОГО РАЙОНА ОМСКОЙ ОБЛАСТИ</vt:lpstr>
      <vt:lpstr>РАСХОДЫ ОДЕССКОГО МУНИЦИПАЛЬНОГО РАЙОНА ОМСКОЙ ОБЛАСТИ</vt:lpstr>
      <vt:lpstr>РАСХОДЫ ОДЕССКОГО МУНИЦИПАЛЬНОГО РАЙОНА ОМСКОЙ ОБЛАСТИ</vt:lpstr>
      <vt:lpstr>РАСХОДЫ ОДЕССКОГО МУНИЦИПАЛЬНОГО РАЙОНА ОМСКОЙ ОБЛАСТИ</vt:lpstr>
      <vt:lpstr>РАСХОДЫ ОДЕССКОГО МУНИЦИПАЛЬНОГО РАЙОНА ОМСКОЙ ОБЛАСТИ</vt:lpstr>
      <vt:lpstr>РАСХОДЫ ОДЕССКОГО МУНИЦИПАЛЬНОГО РАЙОНА ОМСКОЙ ОБЛАСТИ</vt:lpstr>
      <vt:lpstr>РАСХОДЫ ОДЕССКОГО МУНИЦИПАЛЬНОГО РАЙОНА ОМСКОЙ ОБЛАСТИ</vt:lpstr>
      <vt:lpstr>РАСХОДЫ ОДЕССКОГО МУНИЦИПАЛЬНОГО РАЙОНА ОМСКОЙ ОБЛАСТИ</vt:lpstr>
      <vt:lpstr>РАСХОДЫ ОДЕССКОГО МУНИЦИПАЛЬНОГО РАЙОНА ОМСКОЙ ОБЛАСТИ</vt:lpstr>
      <vt:lpstr>РАСХОДЫ БЮДЖЕТА НА ДУШУ НАСЕЛЕНИЯ</vt:lpstr>
      <vt:lpstr>МУНИЦИПАЛЬНЫЕ ПРОГРАММЫ ОДЕССКОГО МУНИЦИПАЛЬНОГО РАЙОНА ОМСКОЙ ОБЛАСТИ</vt:lpstr>
      <vt:lpstr>СТРУКТУРА РАСХОДОВ БЮДЖЕТА ОДЕССКОГО МУНИЦИПАЛЬНОГО РАЙОНА ОМСКОЙ ОБЛАСТИ В РАЗРЕЗЕ МУНИЦИПАЛЬНЫХ ПРОГРАММ</vt:lpstr>
      <vt:lpstr>РАЗВИТИЕ КУЛЬТУРЫ И ТУРИЗМА ОДЕССКОГО МУНИЦИПАЛЬНОГО РАЙОНА ОМСКОЙ ОБЛАСТИ</vt:lpstr>
      <vt:lpstr>РАЗВИТИЕ СИСТЕМЫ ОБРАЗОВАНИЯ И ОБЕСПЕЧЕНИЕ СИСТЕМЫ ЖИЗНЕУСТРОЙСТВА ДЕТЕЙ-СИРОТ И ДЕТЕЙ, ОСТАВШИХСЯ БЕЗ ПОПЕЧЕНИЯ РОДИТЕЛЕЙ</vt:lpstr>
      <vt:lpstr>РАЗВИТИЕ СИСТЕМЫ ОБРАЗОВАНИЯ И ОБЕСПЕЧЕНИЕ СИСТЕМЫ ЖИЗНЕУСТРОЙСТВА ДЕТЕЙ-СИРОТ И ДЕТЕЙ, ОСТАВШИХСЯ БЕЗ ПОПЕЧЕНИЯ РОДИТЕЛЕЙ</vt:lpstr>
      <vt:lpstr>РАЗВИТИЕ СИСТЕМЫ ОБРАЗОВАНИЯ И ОБЕСПЕЧЕНИЕ СИСТЕМЫ ЖИЗНЕУСТРОЙСТВА ДЕТЕЙ-СИРОТ И ДЕТЕЙ, ОСТАВШИХСЯ БЕЗ ПОПЕЧЕНИЯ РОДИТЕЛЕЙ</vt:lpstr>
      <vt:lpstr>СОЗДАНИЕ И РАЗВИТИЕ СЕЛЬСКОХОЗЯЙСТВЕННОГО ПРОИЗВОДСТВА, СОЗДАНИЕ УСЛОВИЙ ДЛЯ РАЗВИТИЯ МАЛЫХ ФОРМ ХОЗЯЙСТВОВАНИЯ</vt:lpstr>
      <vt:lpstr>УПРАВЛЕНИЕ МУНИЦИПАЛЬНЫМИ ФИНАНСАМИ В ОДЕССКОМ МУНИЦИПАЛЬНОМ РАЙОНЕ ОМСКОЙ ОБЛАСТИ</vt:lpstr>
      <vt:lpstr>РАЗВИТИЕ ЭКОНОМИЧЕСКОГО ПОТЕНЦИАЛА ОДЕССКОГО МУНИЦИПАЛЬНОГО РАЙОНА ОМСКОЙ ОБЛАСТИ</vt:lpstr>
      <vt:lpstr>РАЗВИТИЕ ЭКОНОМИЧЕСКОГО ПОТЕНЦИАЛА ОДЕССКОГО МУНИЦИПАЛЬНОГО РАЙОНА ОМСКОЙ ОБЛАСТИ</vt:lpstr>
      <vt:lpstr>РАЗВИТИЕ ЭКОНОМИЧЕСКОГО ПОТЕНЦИАЛА ОДЕССКОГО МУНИЦИПАЛЬНОГО РАЙОНА ОМСКОЙ ОБЛАСТИ</vt:lpstr>
      <vt:lpstr>РАЗВИТИЕ ФИЗИЧЕСКОЙ КУЛЬТУРЫ, СПОРТА И МОЛОДЁЖНОЙ ПОЛИТИКИ ОДЕССКОГО МУНИЦИПАЛЬНОГО РАЙОНА ОМСКОЙ ОБЛАСТИ</vt:lpstr>
      <vt:lpstr>СОЗДАНИЕ УСЛОВИЙ ДЛЯ ОБЕСПЕЧЕНИЯ ГРАЖДАН ДОСТУПНЫМ И КОМФОРТНЫМ ЖИЛЬЁМ И КОММУНАЛЬНЫМИ УСЛУГАМИ В ОДЕССКОМ МУНИЦИПАЛЬНОМ РАЙОНЕ ОМСКОЙ ОБЛАСТИ</vt:lpstr>
      <vt:lpstr>ОХРАНА ОКРУЖАЮЩЕЙ СРЕДЫ В ОДЕССКОМ МУНИЦИПАЛЬНОМ РАЙОНЕ ОМСКОЙ ОБЛАСТИ</vt:lpstr>
      <vt:lpstr>СОЦИАЛЬНАЯ ПОДДЕРЖКА НАСЕЛЕНИЯ В ОДЕССКОМ МУНИЦИПАЛЬНОМ РАЙОНЕ ОМСКОЙ ОБЛАСТИ</vt:lpstr>
      <vt:lpstr>РАЗВИТИЕ КАЗАЧЕСТВА НА ТЕРРИТОРИИ ОДЕССКОГО МУНИЦИПАЛЬНОГО РАЙОНА ОМСКОЙ ОБЛАСТИ</vt:lpstr>
      <vt:lpstr>КОМПЛЕКСНОЕ РАЗВИТИЕ ИНЖЕНЕРНОЙ ИНФРАСТРУКТУРЫ ОДЕССКОГО МУНИЦИПАЛЬНОГО РАЙОНА ОМСКОЙ ОБЛАСТИ</vt:lpstr>
      <vt:lpstr>СОДЕЙСТВИЕ РАЗВИТИЮ И ПОДДЕРЖКА СОЦИАЛЬНО ОРИЕНТИРОВАННЫХ НЕКОММЕРЧЕСКИХ ОРГАНИЗАЦИЙ, СОЦИАЛЬНОГО ПРЕДПРИНИМАТЕЛЬСТВА И СУБЪЕКТОВ ОБЩЕСТВЕННО-ПОЛИТИЧЕСКИХ ОТНОШЕНИЙ, ИНСТИТУТОВ ГРАЖДАНСКОГО ОБЩЕСТВА, ГРАЖДАНСКОЙ АКТИВНОСТИ</vt:lpstr>
      <vt:lpstr>МЕЖБЮДЖЕТНЫЕ ОТНОШЕНИЯ</vt:lpstr>
      <vt:lpstr>МЕЖБЮДЖЕТНЫЕ ОТНОШЕНИЯ</vt:lpstr>
      <vt:lpstr>ДОРОЖНЫЙ ФОНД</vt:lpstr>
      <vt:lpstr>МЕРЫ СОЦИАЛЬНОЙ ПОДДЕРЖКИ</vt:lpstr>
      <vt:lpstr>ОТКРЫТОСТЬ БЮДЖЕТНЫХ ДАННЫХ</vt:lpstr>
      <vt:lpstr>КОНТАКТНАЯ ИНФОРМАЦИЯ</vt:lpstr>
      <vt:lpstr>ГЛОССАРИЙ</vt:lpstr>
      <vt:lpstr>ГЛОССАРИЙ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Брошюра  «Бюджет для граждан» </dc:title>
  <dc:creator>Учетная запись Майкрософт</dc:creator>
  <cp:lastModifiedBy>ADMIN</cp:lastModifiedBy>
  <cp:revision>646</cp:revision>
  <dcterms:created xsi:type="dcterms:W3CDTF">2023-07-24T03:24:15Z</dcterms:created>
  <dcterms:modified xsi:type="dcterms:W3CDTF">2023-12-15T06:10:10Z</dcterms:modified>
</cp:coreProperties>
</file>