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31"/>
  </p:notesMasterIdLst>
  <p:sldIdLst>
    <p:sldId id="328" r:id="rId2"/>
    <p:sldId id="350" r:id="rId3"/>
    <p:sldId id="329" r:id="rId4"/>
    <p:sldId id="355" r:id="rId5"/>
    <p:sldId id="352" r:id="rId6"/>
    <p:sldId id="356" r:id="rId7"/>
    <p:sldId id="366" r:id="rId8"/>
    <p:sldId id="357" r:id="rId9"/>
    <p:sldId id="358" r:id="rId10"/>
    <p:sldId id="361" r:id="rId11"/>
    <p:sldId id="362" r:id="rId12"/>
    <p:sldId id="364" r:id="rId13"/>
    <p:sldId id="365" r:id="rId14"/>
    <p:sldId id="373" r:id="rId15"/>
    <p:sldId id="363" r:id="rId16"/>
    <p:sldId id="367" r:id="rId17"/>
    <p:sldId id="368" r:id="rId18"/>
    <p:sldId id="369" r:id="rId19"/>
    <p:sldId id="372" r:id="rId20"/>
    <p:sldId id="370" r:id="rId21"/>
    <p:sldId id="371" r:id="rId22"/>
    <p:sldId id="374" r:id="rId23"/>
    <p:sldId id="375" r:id="rId24"/>
    <p:sldId id="376" r:id="rId25"/>
    <p:sldId id="377" r:id="rId26"/>
    <p:sldId id="378" r:id="rId27"/>
    <p:sldId id="379" r:id="rId28"/>
    <p:sldId id="353" r:id="rId29"/>
    <p:sldId id="360" r:id="rId30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66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2363" autoAdjust="0"/>
  </p:normalViewPr>
  <p:slideViewPr>
    <p:cSldViewPr>
      <p:cViewPr varScale="1">
        <p:scale>
          <a:sx n="84" d="100"/>
          <a:sy n="84" d="100"/>
        </p:scale>
        <p:origin x="96" y="43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txPr>
        <a:bodyPr/>
        <a:lstStyle/>
        <a:p>
          <a:pPr>
            <a:defRPr sz="18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4.0918184213767937E-2"/>
          <c:y val="0.15054297373349862"/>
          <c:w val="0.3434190768885334"/>
          <c:h val="0.7971165660824639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Процент</c:v>
                </c:pt>
              </c:strCache>
            </c:strRef>
          </c:tx>
          <c:explosion val="36"/>
          <c:dPt>
            <c:idx val="1"/>
            <c:bubble3D val="0"/>
            <c:explosion val="16"/>
            <c:extLst>
              <c:ext xmlns:c16="http://schemas.microsoft.com/office/drawing/2014/chart" uri="{C3380CC4-5D6E-409C-BE32-E72D297353CC}">
                <c16:uniqueId val="{00000000-E056-4222-A4BF-4E20390995BC}"/>
              </c:ext>
            </c:extLst>
          </c:dPt>
          <c:dLbls>
            <c:dLbl>
              <c:idx val="0"/>
              <c:layout>
                <c:manualLayout>
                  <c:x val="0.11222488855208933"/>
                  <c:y val="9.469910695704889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056-4222-A4BF-4E20390995BC}"/>
                </c:ext>
              </c:extLst>
            </c:dLbl>
            <c:dLbl>
              <c:idx val="1"/>
              <c:layout>
                <c:manualLayout>
                  <c:x val="0.16533927098487364"/>
                  <c:y val="-0.10151627292550737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056-4222-A4BF-4E20390995BC}"/>
                </c:ext>
              </c:extLst>
            </c:dLbl>
            <c:dLbl>
              <c:idx val="2"/>
              <c:layout>
                <c:manualLayout>
                  <c:x val="5.1672069492976327E-2"/>
                  <c:y val="-3.0134363605106722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056-4222-A4BF-4E20390995BC}"/>
                </c:ext>
              </c:extLst>
            </c:dLbl>
            <c:dLbl>
              <c:idx val="3"/>
              <c:layout>
                <c:manualLayout>
                  <c:x val="-0.13426826396977537"/>
                  <c:y val="0.1767446910541888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056-4222-A4BF-4E20390995BC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Леса</c:v>
                </c:pt>
                <c:pt idx="1">
                  <c:v>Сельхоз.угодия</c:v>
                </c:pt>
                <c:pt idx="2">
                  <c:v>Водные объекты</c:v>
                </c:pt>
                <c:pt idx="3">
                  <c:v>Другие земли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1.4</c:v>
                </c:pt>
                <c:pt idx="1">
                  <c:v>95.6</c:v>
                </c:pt>
                <c:pt idx="2">
                  <c:v>0.5</c:v>
                </c:pt>
                <c:pt idx="3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056-4222-A4BF-4E20390995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511517-27E9-4867-AFE0-5CF1A66EB0D8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C73FD-E8D4-4381-9825-11304DB5C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919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C73FD-E8D4-4381-9825-11304DB5C8B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9200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C73FD-E8D4-4381-9825-11304DB5C8B4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038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C73FD-E8D4-4381-9825-11304DB5C8B4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0384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C73FD-E8D4-4381-9825-11304DB5C8B4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0384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C73FD-E8D4-4381-9825-11304DB5C8B4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038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C73FD-E8D4-4381-9825-11304DB5C8B4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038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C73FD-E8D4-4381-9825-11304DB5C8B4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0384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C73FD-E8D4-4381-9825-11304DB5C8B4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0384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C73FD-E8D4-4381-9825-11304DB5C8B4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0384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C73FD-E8D4-4381-9825-11304DB5C8B4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0384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C73FD-E8D4-4381-9825-11304DB5C8B4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0384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C73FD-E8D4-4381-9825-11304DB5C8B4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0384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C73FD-E8D4-4381-9825-11304DB5C8B4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038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8514AD0-6F28-4B66-A20D-7A814EE31D2A}" type="datetimeFigureOut">
              <a:rPr lang="ru-RU" smtClean="0"/>
              <a:pPr>
                <a:defRPr/>
              </a:pPr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294CB6-2266-46A0-A631-92E94AFB4D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327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327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6758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700" b="1" i="0">
                <a:solidFill>
                  <a:srgbClr val="EF412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11/25/2024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11/25/2024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700" b="1" i="0">
                <a:solidFill>
                  <a:srgbClr val="EF412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751803" y="1772422"/>
            <a:ext cx="2420620" cy="39274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50" b="1" i="0">
                <a:solidFill>
                  <a:srgbClr val="0066B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11/25/2024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814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970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742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598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164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809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669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096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11/25/2024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194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mailto:odes@mr.omskportal.r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44323" y="273636"/>
            <a:ext cx="8796476" cy="1586332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906905" indent="0" algn="ctr">
              <a:lnSpc>
                <a:spcPct val="100000"/>
              </a:lnSpc>
              <a:spcBef>
                <a:spcPts val="130"/>
              </a:spcBef>
              <a:buNone/>
            </a:pPr>
            <a:r>
              <a:rPr lang="ru-RU" sz="240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ОДЕССКИЙ МУНИЦИПАЛЬНЫЙ РАЙОН </a:t>
            </a:r>
            <a:br>
              <a:rPr lang="ru-RU" sz="240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ОМСКОЙ ОБЛАСТИ</a:t>
            </a:r>
            <a:r>
              <a:rPr lang="ru-RU" sz="2400" b="0" spc="8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0" spc="8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spc="8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0" spc="8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spc="8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Инвестиционный профиль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1905000" y="5334000"/>
            <a:ext cx="6858000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24598" y="2133600"/>
            <a:ext cx="2616201" cy="4085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8200" y="3119731"/>
            <a:ext cx="2590798" cy="1910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883" y="4817210"/>
            <a:ext cx="2675397" cy="1945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 descr="C:\Users\Игорь\Desktop\заместитель главы\2020 год\геральдика (символы Одесского района)\Доработанный после Совета 01.04.2020\Одесский (пакет) флаг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83" y="314960"/>
            <a:ext cx="2171244" cy="1452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65407" y="4850732"/>
            <a:ext cx="3044912" cy="1911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28998" y="2667000"/>
            <a:ext cx="2895599" cy="2465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55281" y="4850733"/>
            <a:ext cx="3469318" cy="1911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685800" y="381000"/>
            <a:ext cx="8001000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74894"/>
            <a:ext cx="8229600" cy="4525963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002592"/>
              </p:ext>
            </p:extLst>
          </p:nvPr>
        </p:nvGraphicFramePr>
        <p:xfrm>
          <a:off x="838200" y="1099475"/>
          <a:ext cx="4191000" cy="4876801"/>
        </p:xfrm>
        <a:graphic>
          <a:graphicData uri="http://schemas.openxmlformats.org/drawingml/2006/table">
            <a:tbl>
              <a:tblPr/>
              <a:tblGrid>
                <a:gridCol w="18156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53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19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55:18:13 01008:205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3998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9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Одесский муниципальный</a:t>
                      </a:r>
                      <a:r>
                        <a:rPr lang="ru-RU" sz="9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район Омской области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99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сенокошения и выпаса скота гражданами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2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9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19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19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19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Примыкание дороги с асфальтным покрытием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76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099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Аренда -102,0 тыс. руб. 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0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62600" y="1752600"/>
            <a:ext cx="2514600" cy="1785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428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37508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62000" y="914400"/>
            <a:ext cx="3429000" cy="157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2134010"/>
              </p:ext>
            </p:extLst>
          </p:nvPr>
        </p:nvGraphicFramePr>
        <p:xfrm>
          <a:off x="762000" y="2590800"/>
          <a:ext cx="3429000" cy="3695536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4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55:18:130108:838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53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9998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3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Одесский  муниципальный</a:t>
                      </a:r>
                      <a:r>
                        <a:rPr lang="ru-RU" sz="9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район Омской области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4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населённых пунктов. Пищевая промышленность.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4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9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19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45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45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Примыкание к дороге с твёрдым покрытием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14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35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Аренда- 50,0 тыс. руб. 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06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5007743"/>
              </p:ext>
            </p:extLst>
          </p:nvPr>
        </p:nvGraphicFramePr>
        <p:xfrm>
          <a:off x="4495800" y="838200"/>
          <a:ext cx="3810000" cy="4123662"/>
        </p:xfrm>
        <a:graphic>
          <a:graphicData uri="http://schemas.openxmlformats.org/drawingml/2006/table">
            <a:tbl>
              <a:tblPr/>
              <a:tblGrid>
                <a:gridCol w="16506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93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37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55:18:130108:245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11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26642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37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Государственная собственность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37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населённых пунктов. Для производственных нужд.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64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9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Линия электропередачи             (ВЛ-35 000кВ) размещена на расстоянии 1000 м.  юго-западнее границ земельного участка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17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17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43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Примыкание к дороге с твёрдым покрытием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75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664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Аренда- 135,0 тыс. руб.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77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Picture 4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495800" y="5105400"/>
            <a:ext cx="38100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872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ownloads\2024-03-19_15-21-45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00775" y="4495800"/>
            <a:ext cx="2743200" cy="2278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720691" y="381000"/>
            <a:ext cx="7737508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266669"/>
              </p:ext>
            </p:extLst>
          </p:nvPr>
        </p:nvGraphicFramePr>
        <p:xfrm>
          <a:off x="571500" y="2819400"/>
          <a:ext cx="3429000" cy="3786976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94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55:18:130108:821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53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15890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3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Государственная собственность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4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населённых пунктов. строительная промышленность.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4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9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19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45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45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Примыкание к дороге с твёрдым покрытием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14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35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Аренда- 50,0 тыс. руб. 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06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336690"/>
              </p:ext>
            </p:extLst>
          </p:nvPr>
        </p:nvGraphicFramePr>
        <p:xfrm>
          <a:off x="4572000" y="875152"/>
          <a:ext cx="3810000" cy="3658748"/>
        </p:xfrm>
        <a:graphic>
          <a:graphicData uri="http://schemas.openxmlformats.org/drawingml/2006/table">
            <a:tbl>
              <a:tblPr/>
              <a:tblGrid>
                <a:gridCol w="16506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93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80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55:18:130101:1245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7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1392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18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Государственная собственность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5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населённых пунктов.  </a:t>
                      </a:r>
                      <a:r>
                        <a:rPr lang="ru-RU" sz="900" dirty="0" err="1" smtClean="0">
                          <a:latin typeface="Times New Roman"/>
                          <a:ea typeface="Calibri"/>
                          <a:cs typeface="Times New Roman"/>
                        </a:rPr>
                        <a:t>Среднеэтажная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 жилая застройка.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80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9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Линия электропередачи,</a:t>
                      </a:r>
                      <a:r>
                        <a:rPr lang="ru-RU" sz="9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теплотрасса,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8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02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80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Примыкание к дороге с твёрдым покрытием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79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802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80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9219" name="Picture 3" descr="C:\Users\user\Downloads\2024-03-19_15-23-28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4"/>
          <a:stretch/>
        </p:blipFill>
        <p:spPr bwMode="auto">
          <a:xfrm>
            <a:off x="381000" y="838200"/>
            <a:ext cx="3810000" cy="186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747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37508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348025"/>
              </p:ext>
            </p:extLst>
          </p:nvPr>
        </p:nvGraphicFramePr>
        <p:xfrm>
          <a:off x="762000" y="1143002"/>
          <a:ext cx="4191000" cy="3705043"/>
        </p:xfrm>
        <a:graphic>
          <a:graphicData uri="http://schemas.openxmlformats.org/drawingml/2006/table">
            <a:tbl>
              <a:tblPr/>
              <a:tblGrid>
                <a:gridCol w="18626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28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7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55:18:130102:1513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87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216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Собственность Одесского муниципального района Омской области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населённых пунктов. Для размещения административных</a:t>
                      </a:r>
                      <a:r>
                        <a:rPr lang="ru-RU" sz="9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зданий.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9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да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3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21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да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Примыкание к дороге с твёрдым покрытием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13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6146" name="Picture 2" descr="C:\Users\user\Downloads\2024-03-19_15-02-1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025" y="3352800"/>
            <a:ext cx="3551626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893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37508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0992351"/>
              </p:ext>
            </p:extLst>
          </p:nvPr>
        </p:nvGraphicFramePr>
        <p:xfrm>
          <a:off x="762000" y="1143002"/>
          <a:ext cx="4191000" cy="3705043"/>
        </p:xfrm>
        <a:graphic>
          <a:graphicData uri="http://schemas.openxmlformats.org/drawingml/2006/table">
            <a:tbl>
              <a:tblPr/>
              <a:tblGrid>
                <a:gridCol w="18626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28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7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55:18:130108:229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87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3151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Частная собственность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населённых пунктов. Склад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9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да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3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21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Примыкание к дороге с твёрдым покрытием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13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8194" name="Picture 2" descr="C:\Users\user\Downloads\2024-03-19_15-19-54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438400"/>
            <a:ext cx="3742661" cy="381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979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838200" y="381000"/>
            <a:ext cx="8077200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649797"/>
              </p:ext>
            </p:extLst>
          </p:nvPr>
        </p:nvGraphicFramePr>
        <p:xfrm>
          <a:off x="838200" y="1143000"/>
          <a:ext cx="3429000" cy="4876798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3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55:18:110201:164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8779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44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err="1" smtClean="0">
                          <a:latin typeface="Times New Roman"/>
                          <a:ea typeface="Calibri"/>
                          <a:cs typeface="Times New Roman"/>
                        </a:rPr>
                        <a:t>Буняковское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  сельское поселение  Одесского муниципального района Омской </a:t>
                      </a:r>
                      <a:r>
                        <a:rPr lang="ru-RU" sz="900" dirty="0" err="1" smtClean="0">
                          <a:latin typeface="Times New Roman"/>
                          <a:ea typeface="Calibri"/>
                          <a:cs typeface="Times New Roman"/>
                        </a:rPr>
                        <a:t>областиььь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44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сельскохозяйственного производства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3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9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3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3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844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11,4 тыс. руб.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806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7" name="Picture 5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53000" y="1981200"/>
            <a:ext cx="3200400" cy="2678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641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838200" y="381000"/>
            <a:ext cx="8077200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8390404"/>
              </p:ext>
            </p:extLst>
          </p:nvPr>
        </p:nvGraphicFramePr>
        <p:xfrm>
          <a:off x="685800" y="900223"/>
          <a:ext cx="3429000" cy="3855899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27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55:18:180703:13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41575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6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Государственная собственность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13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производственных нужд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7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3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75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3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91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026" name="Picture 2" descr="C:\Users\user\Downloads\2024-03-19_14-23-29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38" b="15903"/>
          <a:stretch/>
        </p:blipFill>
        <p:spPr bwMode="auto">
          <a:xfrm>
            <a:off x="685800" y="4887433"/>
            <a:ext cx="3355544" cy="1896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446693"/>
              </p:ext>
            </p:extLst>
          </p:nvPr>
        </p:nvGraphicFramePr>
        <p:xfrm>
          <a:off x="5181600" y="2796450"/>
          <a:ext cx="3429000" cy="3855899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27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55:18:180703:14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15466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6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Государственная собственность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13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производственных нужд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7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3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75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3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91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027" name="Picture 3" descr="C:\Users\user\Downloads\2024-03-19_14-28-26.pn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400000">
            <a:off x="5922225" y="173775"/>
            <a:ext cx="1690575" cy="317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959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838200" y="381000"/>
            <a:ext cx="8077200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2255247"/>
              </p:ext>
            </p:extLst>
          </p:nvPr>
        </p:nvGraphicFramePr>
        <p:xfrm>
          <a:off x="685800" y="1524000"/>
          <a:ext cx="3429000" cy="3855899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27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55:18:180703:430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36389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6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Государственная собственность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13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</a:t>
                      </a:r>
                      <a:r>
                        <a:rPr lang="ru-RU" sz="9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С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ельскохозяйственное использование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7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3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75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3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91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2050" name="Picture 2" descr="C:\Users\user\Downloads\2024-03-19_14-31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675" y="1600200"/>
            <a:ext cx="3852395" cy="3876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815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838200" y="381000"/>
            <a:ext cx="8077200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3360056"/>
              </p:ext>
            </p:extLst>
          </p:nvPr>
        </p:nvGraphicFramePr>
        <p:xfrm>
          <a:off x="5181600" y="1295400"/>
          <a:ext cx="3268795" cy="4294878"/>
        </p:xfrm>
        <a:graphic>
          <a:graphicData uri="http://schemas.openxmlformats.org/drawingml/2006/table">
            <a:tbl>
              <a:tblPr/>
              <a:tblGrid>
                <a:gridCol w="14527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59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11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55:18:180703:431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7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35392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03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Государственная собственность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70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</a:t>
                      </a:r>
                      <a:r>
                        <a:rPr lang="ru-RU" sz="9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С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ельскохозяйственное использование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2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92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37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5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92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7070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03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3075" name="Picture 3" descr="C:\Users\user\Downloads\2024-03-19_15-14-1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71550"/>
            <a:ext cx="4438650" cy="524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1274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838200" y="381000"/>
            <a:ext cx="8077200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1618692"/>
              </p:ext>
            </p:extLst>
          </p:nvPr>
        </p:nvGraphicFramePr>
        <p:xfrm>
          <a:off x="381000" y="990600"/>
          <a:ext cx="3581400" cy="4876802"/>
        </p:xfrm>
        <a:graphic>
          <a:graphicData uri="http://schemas.openxmlformats.org/drawingml/2006/table">
            <a:tbl>
              <a:tblPr/>
              <a:tblGrid>
                <a:gridCol w="15917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96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89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55:18:180703:432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9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51592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89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Государственная собственность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93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</a:t>
                      </a:r>
                      <a:r>
                        <a:rPr lang="ru-RU" sz="9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С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ельскохозяйственное использование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3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73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89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052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61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7835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21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7170" name="Picture 2" descr="C:\Users\user\Downloads\2024-03-19_15-15-3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191941"/>
            <a:ext cx="3271838" cy="445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136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1"/>
          <p:cNvSpPr txBox="1"/>
          <p:nvPr/>
        </p:nvSpPr>
        <p:spPr>
          <a:xfrm>
            <a:off x="228600" y="457497"/>
            <a:ext cx="6096001" cy="397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500" b="1" spc="65" dirty="0" smtClean="0">
                <a:solidFill>
                  <a:srgbClr val="FFFFFF"/>
                </a:solidFill>
                <a:latin typeface="Arial"/>
                <a:cs typeface="Arial"/>
              </a:rPr>
              <a:t>Послание Главы инвесторам</a:t>
            </a:r>
            <a:endParaRPr sz="2500" dirty="0">
              <a:latin typeface="Arial"/>
              <a:cs typeface="Arial"/>
            </a:endParaRPr>
          </a:p>
        </p:txBody>
      </p:sp>
      <p:sp>
        <p:nvSpPr>
          <p:cNvPr id="6" name="object 4"/>
          <p:cNvSpPr txBox="1">
            <a:spLocks/>
          </p:cNvSpPr>
          <p:nvPr/>
        </p:nvSpPr>
        <p:spPr>
          <a:xfrm>
            <a:off x="4572000" y="1371600"/>
            <a:ext cx="4267200" cy="29367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i="0" u="none" strike="noStrike" kern="0" cap="none" spc="0" normalizeH="0" baseline="0" noProof="0" dirty="0" smtClean="0">
              <a:ln>
                <a:noFill/>
              </a:ln>
              <a:solidFill>
                <a:srgbClr val="EF4123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0097" y="1045258"/>
            <a:ext cx="1798405" cy="2697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600" y="1045258"/>
            <a:ext cx="8915400" cy="5575601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/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Уважаемые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инвесторы!</a:t>
            </a:r>
          </a:p>
          <a:p>
            <a:pPr algn="just"/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Наш Одесский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 имеет свои особенности и 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своему</a:t>
            </a:r>
            <a:endParaRPr lang="ru-RU" sz="17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уникален. Экономика района базируется на производстве</a:t>
            </a:r>
          </a:p>
          <a:p>
            <a:pPr algn="just"/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сельскохозяйственной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продукции, 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также продукции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пищевой</a:t>
            </a:r>
            <a:endParaRPr lang="ru-RU" sz="17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промышленности.</a:t>
            </a:r>
            <a:endParaRPr lang="ru-RU" sz="17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Администрация Одесского муниципального района Омской</a:t>
            </a:r>
          </a:p>
          <a:p>
            <a:pPr algn="just"/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области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гарантирует потенциальным инвесторам 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</a:t>
            </a:r>
          </a:p>
          <a:p>
            <a:pPr algn="just"/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оптимальных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 для успешного ведения бизнеса 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17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мобилизацию всех, 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имеющихся в распоряжении района, ресурсов </a:t>
            </a:r>
            <a:endParaRPr lang="ru-RU" sz="17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для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успешной реализации инвестиционных проектов. Мы 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</a:t>
            </a:r>
          </a:p>
          <a:p>
            <a:pPr algn="just"/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диалогу по всем возникающим вопросам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Для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того, чтобы 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повысить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жизни жителей нашего района, обеспечить устойчивый рост доходов населения, Администрация 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Одесского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 Омской 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будет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всемерно 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содействовать инвестиционным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предложениям, направленным на размещение на территории района новых современных предприятий, способных обеспечить рост производства продукции, создание рабочих мест, расширение налогооблагаемой базы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7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уважением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Одесского муниципального района    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</a:p>
          <a:p>
            <a:pPr algn="just"/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Омской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                                                                                              </a:t>
            </a:r>
            <a:r>
              <a:rPr lang="ru-RU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Е. Ю. Журавлёв</a:t>
            </a:r>
          </a:p>
          <a:p>
            <a:pPr algn="just"/>
            <a:endParaRPr lang="ru-RU" sz="17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bject 4"/>
          <p:cNvSpPr/>
          <p:nvPr/>
        </p:nvSpPr>
        <p:spPr>
          <a:xfrm>
            <a:off x="381000" y="343753"/>
            <a:ext cx="8610600" cy="545127"/>
          </a:xfrm>
          <a:custGeom>
            <a:avLst/>
            <a:gdLst/>
            <a:ahLst/>
            <a:cxnLst/>
            <a:rect l="l" t="t" r="r" b="b"/>
            <a:pathLst>
              <a:path w="3443604" h="394969">
                <a:moveTo>
                  <a:pt x="0" y="394817"/>
                </a:moveTo>
                <a:lnTo>
                  <a:pt x="3443300" y="394817"/>
                </a:lnTo>
                <a:lnTo>
                  <a:pt x="3443300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pPr algn="ctr"/>
            <a:r>
              <a:rPr lang="ru-RU" sz="2500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Послание Главы Инвесторам</a:t>
            </a:r>
            <a:endParaRPr sz="2500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973258"/>
            <a:ext cx="1981200" cy="2769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838200" y="381000"/>
            <a:ext cx="8077200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026046"/>
              </p:ext>
            </p:extLst>
          </p:nvPr>
        </p:nvGraphicFramePr>
        <p:xfrm>
          <a:off x="685800" y="1524000"/>
          <a:ext cx="3429000" cy="3855899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27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55:18:180703:433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29081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6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Государственная собственность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13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</a:t>
                      </a:r>
                      <a:r>
                        <a:rPr lang="ru-RU" sz="9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С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ельскохозяйственное использование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7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3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75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3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91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4098" name="Picture 2" descr="C:\Users\user\Downloads\2024-03-19_14-52-50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524000"/>
            <a:ext cx="4404814" cy="382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20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838200" y="381000"/>
            <a:ext cx="8077200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505029"/>
              </p:ext>
            </p:extLst>
          </p:nvPr>
        </p:nvGraphicFramePr>
        <p:xfrm>
          <a:off x="685800" y="1524000"/>
          <a:ext cx="3429000" cy="4086271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27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55:18:140101:943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5482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6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Собственность Одесского муниципального района Омской области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13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населенных пунктов.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Для размещения объектов торговли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7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3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75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3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91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5122" name="Picture 2" descr="C:\Users\user\Downloads\2024-03-19_14-55-3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209800"/>
            <a:ext cx="4314825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021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838200" y="381000"/>
            <a:ext cx="8077200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0970823"/>
              </p:ext>
            </p:extLst>
          </p:nvPr>
        </p:nvGraphicFramePr>
        <p:xfrm>
          <a:off x="685800" y="1524000"/>
          <a:ext cx="3429000" cy="3855899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27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55:18:180705:4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44063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6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Государственная собственность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13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производственных нужд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7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3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75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3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91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026" name="Picture 2" descr="C:\Users\user\Downloads\2024-11-21_09-02-1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1866900"/>
            <a:ext cx="4005487" cy="3209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2206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838200" y="381000"/>
            <a:ext cx="8077200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212888"/>
              </p:ext>
            </p:extLst>
          </p:nvPr>
        </p:nvGraphicFramePr>
        <p:xfrm>
          <a:off x="685800" y="1524000"/>
          <a:ext cx="3429000" cy="3855899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27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55:18:180705:3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37976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6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Государственная собственность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13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производственных нужд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7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3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75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3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91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2050" name="Picture 2" descr="C:\Users\user\Downloads\2024-11-21_09-04-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981200"/>
            <a:ext cx="3789582" cy="3167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438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838200" y="381000"/>
            <a:ext cx="8077200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2098749"/>
              </p:ext>
            </p:extLst>
          </p:nvPr>
        </p:nvGraphicFramePr>
        <p:xfrm>
          <a:off x="685800" y="1524000"/>
          <a:ext cx="3429000" cy="3855899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27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55:18:180703:11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3868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6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Государственная собственность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13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производственных нужд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7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3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75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3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91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3074" name="Picture 2" descr="C:\Users\user\Downloads\2024-11-21_09-05-3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600200"/>
            <a:ext cx="2438400" cy="3904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990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838200" y="381000"/>
            <a:ext cx="8077200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2870904"/>
              </p:ext>
            </p:extLst>
          </p:nvPr>
        </p:nvGraphicFramePr>
        <p:xfrm>
          <a:off x="685800" y="1524000"/>
          <a:ext cx="3429000" cy="3855899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27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55:18:180703:17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23123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6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Государственная собственность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13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производственных нужд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7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3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75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3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91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4098" name="Picture 2" descr="C:\Users\user\Downloads\2024-11-21_09-07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752600"/>
            <a:ext cx="3822492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077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838200" y="381000"/>
            <a:ext cx="8077200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9179033"/>
              </p:ext>
            </p:extLst>
          </p:nvPr>
        </p:nvGraphicFramePr>
        <p:xfrm>
          <a:off x="685800" y="1524000"/>
          <a:ext cx="3429000" cy="3855899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27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55:18:180703:20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33759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6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Государственная собственность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13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производственных нужд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7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3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75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3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91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5122" name="Picture 2" descr="C:\Users\user\Downloads\2024-11-21_09-09-4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295399"/>
            <a:ext cx="2968426" cy="488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734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>
            <a:spLocks noGrp="1"/>
          </p:cNvSpPr>
          <p:nvPr>
            <p:ph type="title"/>
          </p:nvPr>
        </p:nvSpPr>
        <p:spPr>
          <a:xfrm>
            <a:off x="838200" y="381000"/>
            <a:ext cx="8077200" cy="369332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>
            <a:noAutofit/>
          </a:bodyPr>
          <a:lstStyle/>
          <a:p>
            <a:pPr marL="0" indent="0">
              <a:buNone/>
            </a:pPr>
            <a:r>
              <a:rPr lang="ru-RU" sz="2500" spc="-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667351"/>
              </p:ext>
            </p:extLst>
          </p:nvPr>
        </p:nvGraphicFramePr>
        <p:xfrm>
          <a:off x="685800" y="1524000"/>
          <a:ext cx="3429000" cy="3855899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27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55:18:160201:6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9028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6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Государственная собственность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13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назначения. Для производственных нужд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7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3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75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Подъездные и железнодорожные пути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2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3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9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91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9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8 38159 21132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6146" name="Picture 2" descr="C:\Users\user\Downloads\2024-11-21_09-10-5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752599"/>
            <a:ext cx="3429000" cy="3530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032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0453"/>
            <a:ext cx="9144000" cy="6397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8172400" y="6237312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Georgia" pitchFamily="18" charset="0"/>
                <a:cs typeface="Tahoma" pitchFamily="34" charset="0"/>
              </a:rPr>
              <a:t>1</a:t>
            </a:r>
            <a:r>
              <a:rPr lang="en-US" dirty="0" smtClean="0">
                <a:solidFill>
                  <a:schemeClr val="bg1"/>
                </a:solidFill>
                <a:latin typeface="Georgia" pitchFamily="18" charset="0"/>
                <a:cs typeface="Tahoma" pitchFamily="34" charset="0"/>
              </a:rPr>
              <a:t>6</a:t>
            </a:r>
            <a:endParaRPr lang="ru-RU" dirty="0">
              <a:solidFill>
                <a:schemeClr val="bg1"/>
              </a:solidFill>
              <a:latin typeface="Georgia" pitchFamily="18" charset="0"/>
              <a:cs typeface="Tahoma" pitchFamily="34" charset="0"/>
            </a:endParaRPr>
          </a:p>
        </p:txBody>
      </p:sp>
      <p:sp>
        <p:nvSpPr>
          <p:cNvPr id="12" name="Прямоугольник 13"/>
          <p:cNvSpPr>
            <a:spLocks noChangeArrowheads="1"/>
          </p:cNvSpPr>
          <p:nvPr/>
        </p:nvSpPr>
        <p:spPr bwMode="auto">
          <a:xfrm>
            <a:off x="0" y="537758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http://odes.omskportal.ru/omsu/odes-3-52-242-1/etc/investicii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object 2"/>
          <p:cNvSpPr/>
          <p:nvPr/>
        </p:nvSpPr>
        <p:spPr>
          <a:xfrm>
            <a:off x="279400" y="76200"/>
            <a:ext cx="8229600" cy="384253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endParaRPr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object 4"/>
          <p:cNvSpPr txBox="1">
            <a:spLocks/>
          </p:cNvSpPr>
          <p:nvPr/>
        </p:nvSpPr>
        <p:spPr>
          <a:xfrm>
            <a:off x="304800" y="43111"/>
            <a:ext cx="8229600" cy="7950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2500" kern="0" spc="-70" dirty="0" smtClean="0">
                <a:solidFill>
                  <a:srgbClr val="FFFF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Инвестиционный портал</a:t>
            </a:r>
          </a:p>
          <a:p>
            <a:pPr marL="12700" algn="ctr">
              <a:spcBef>
                <a:spcPts val="100"/>
              </a:spcBef>
            </a:pPr>
            <a:endParaRPr kumimoji="0" lang="ru-RU" sz="2500" b="1" i="0" u="none" strike="noStrike" kern="0" cap="none" spc="0" normalizeH="0" baseline="0" noProof="0" dirty="0">
              <a:ln>
                <a:noFill/>
              </a:ln>
              <a:solidFill>
                <a:srgbClr val="EF4123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8600" y="533400"/>
            <a:ext cx="853440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1000" y="533400"/>
            <a:ext cx="8458200" cy="397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500" spc="-7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Контактная информация</a:t>
            </a:r>
            <a:endParaRPr sz="2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524000"/>
            <a:ext cx="914400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Одесского муниципального района Омской области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ЖУРАВЛЁВ  ЕВГЕНИЙ  ЮРЬЕВИЧ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Одесского муниципального района Омской области адрес: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646860, Омская область, Одесский район, село Одесское, ул. Ленина 24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Тел.8(38159)2-14-00 факс 8(38159)2-14-00</a:t>
            </a:r>
          </a:p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E-mail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odes@mr.omskportal.ru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по экономическим вопросам и имущественным отношениям Администрации Одесского муниципального района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646860,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Омская область, Одесский район,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Одесское, ул. Ленина 24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Тел. 8(38159)2-11-32</a:t>
            </a:r>
          </a:p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E-mail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econom@odes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 omskportal.ru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u="sng" dirty="0" smtClean="0"/>
          </a:p>
        </p:txBody>
      </p:sp>
    </p:spTree>
    <p:extLst>
      <p:ext uri="{BB962C8B-B14F-4D97-AF65-F5344CB8AC3E}">
        <p14:creationId xmlns:p14="http://schemas.microsoft.com/office/powerpoint/2010/main" val="25953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499299" y="686045"/>
            <a:ext cx="5066030" cy="394970"/>
          </a:xfrm>
          <a:custGeom>
            <a:avLst/>
            <a:gdLst/>
            <a:ahLst/>
            <a:cxnLst/>
            <a:rect l="l" t="t" r="r" b="b"/>
            <a:pathLst>
              <a:path w="3443604" h="394969">
                <a:moveTo>
                  <a:pt x="0" y="394817"/>
                </a:moveTo>
                <a:lnTo>
                  <a:pt x="3443300" y="394817"/>
                </a:lnTo>
                <a:lnTo>
                  <a:pt x="3443300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0" y="66046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350"/>
                </a:moveTo>
                <a:lnTo>
                  <a:pt x="6350" y="6350"/>
                </a:lnTo>
                <a:lnTo>
                  <a:pt x="6350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449650" y="666819"/>
            <a:ext cx="0" cy="382270"/>
          </a:xfrm>
          <a:custGeom>
            <a:avLst/>
            <a:gdLst/>
            <a:ahLst/>
            <a:cxnLst/>
            <a:rect l="l" t="t" r="r" b="b"/>
            <a:pathLst>
              <a:path h="382269">
                <a:moveTo>
                  <a:pt x="0" y="0"/>
                </a:moveTo>
                <a:lnTo>
                  <a:pt x="0" y="382270"/>
                </a:lnTo>
              </a:path>
            </a:pathLst>
          </a:custGeom>
          <a:ln w="12700">
            <a:solidFill>
              <a:srgbClr val="0066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" y="66046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0" y="6350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315200" y="2362200"/>
            <a:ext cx="1332230" cy="1332230"/>
          </a:xfrm>
          <a:custGeom>
            <a:avLst/>
            <a:gdLst/>
            <a:ahLst/>
            <a:cxnLst/>
            <a:rect l="l" t="t" r="r" b="b"/>
            <a:pathLst>
              <a:path w="1332229" h="1332229">
                <a:moveTo>
                  <a:pt x="666102" y="0"/>
                </a:moveTo>
                <a:lnTo>
                  <a:pt x="618531" y="1672"/>
                </a:lnTo>
                <a:lnTo>
                  <a:pt x="571863" y="6614"/>
                </a:lnTo>
                <a:lnTo>
                  <a:pt x="526211" y="14714"/>
                </a:lnTo>
                <a:lnTo>
                  <a:pt x="481687" y="25858"/>
                </a:lnTo>
                <a:lnTo>
                  <a:pt x="438404" y="39934"/>
                </a:lnTo>
                <a:lnTo>
                  <a:pt x="396474" y="56828"/>
                </a:lnTo>
                <a:lnTo>
                  <a:pt x="356011" y="76429"/>
                </a:lnTo>
                <a:lnTo>
                  <a:pt x="317127" y="98624"/>
                </a:lnTo>
                <a:lnTo>
                  <a:pt x="279935" y="123299"/>
                </a:lnTo>
                <a:lnTo>
                  <a:pt x="244547" y="150342"/>
                </a:lnTo>
                <a:lnTo>
                  <a:pt x="211076" y="179640"/>
                </a:lnTo>
                <a:lnTo>
                  <a:pt x="179636" y="211081"/>
                </a:lnTo>
                <a:lnTo>
                  <a:pt x="150338" y="244552"/>
                </a:lnTo>
                <a:lnTo>
                  <a:pt x="123295" y="279940"/>
                </a:lnTo>
                <a:lnTo>
                  <a:pt x="98621" y="317133"/>
                </a:lnTo>
                <a:lnTo>
                  <a:pt x="76427" y="356017"/>
                </a:lnTo>
                <a:lnTo>
                  <a:pt x="56826" y="396480"/>
                </a:lnTo>
                <a:lnTo>
                  <a:pt x="39932" y="438409"/>
                </a:lnTo>
                <a:lnTo>
                  <a:pt x="25857" y="481691"/>
                </a:lnTo>
                <a:lnTo>
                  <a:pt x="14713" y="526215"/>
                </a:lnTo>
                <a:lnTo>
                  <a:pt x="6614" y="571866"/>
                </a:lnTo>
                <a:lnTo>
                  <a:pt x="1672" y="618533"/>
                </a:lnTo>
                <a:lnTo>
                  <a:pt x="0" y="666102"/>
                </a:lnTo>
                <a:lnTo>
                  <a:pt x="1672" y="713672"/>
                </a:lnTo>
                <a:lnTo>
                  <a:pt x="6614" y="760340"/>
                </a:lnTo>
                <a:lnTo>
                  <a:pt x="14713" y="805993"/>
                </a:lnTo>
                <a:lnTo>
                  <a:pt x="25857" y="850517"/>
                </a:lnTo>
                <a:lnTo>
                  <a:pt x="39932" y="893800"/>
                </a:lnTo>
                <a:lnTo>
                  <a:pt x="56826" y="935729"/>
                </a:lnTo>
                <a:lnTo>
                  <a:pt x="76427" y="976192"/>
                </a:lnTo>
                <a:lnTo>
                  <a:pt x="98621" y="1015077"/>
                </a:lnTo>
                <a:lnTo>
                  <a:pt x="123295" y="1052269"/>
                </a:lnTo>
                <a:lnTo>
                  <a:pt x="150338" y="1087657"/>
                </a:lnTo>
                <a:lnTo>
                  <a:pt x="179636" y="1121127"/>
                </a:lnTo>
                <a:lnTo>
                  <a:pt x="211076" y="1152568"/>
                </a:lnTo>
                <a:lnTo>
                  <a:pt x="244547" y="1181866"/>
                </a:lnTo>
                <a:lnTo>
                  <a:pt x="279935" y="1208908"/>
                </a:lnTo>
                <a:lnTo>
                  <a:pt x="317127" y="1233583"/>
                </a:lnTo>
                <a:lnTo>
                  <a:pt x="356011" y="1255777"/>
                </a:lnTo>
                <a:lnTo>
                  <a:pt x="396474" y="1275377"/>
                </a:lnTo>
                <a:lnTo>
                  <a:pt x="438404" y="1292271"/>
                </a:lnTo>
                <a:lnTo>
                  <a:pt x="481687" y="1306347"/>
                </a:lnTo>
                <a:lnTo>
                  <a:pt x="526211" y="1317490"/>
                </a:lnTo>
                <a:lnTo>
                  <a:pt x="571863" y="1325589"/>
                </a:lnTo>
                <a:lnTo>
                  <a:pt x="618531" y="1330532"/>
                </a:lnTo>
                <a:lnTo>
                  <a:pt x="666102" y="1332204"/>
                </a:lnTo>
                <a:lnTo>
                  <a:pt x="713672" y="1330532"/>
                </a:lnTo>
                <a:lnTo>
                  <a:pt x="760340" y="1325589"/>
                </a:lnTo>
                <a:lnTo>
                  <a:pt x="805993" y="1317490"/>
                </a:lnTo>
                <a:lnTo>
                  <a:pt x="850517" y="1306347"/>
                </a:lnTo>
                <a:lnTo>
                  <a:pt x="893800" y="1292271"/>
                </a:lnTo>
                <a:lnTo>
                  <a:pt x="935729" y="1275377"/>
                </a:lnTo>
                <a:lnTo>
                  <a:pt x="976192" y="1255777"/>
                </a:lnTo>
                <a:lnTo>
                  <a:pt x="1015077" y="1233583"/>
                </a:lnTo>
                <a:lnTo>
                  <a:pt x="1052269" y="1208908"/>
                </a:lnTo>
                <a:lnTo>
                  <a:pt x="1087657" y="1181866"/>
                </a:lnTo>
                <a:lnTo>
                  <a:pt x="1121127" y="1152568"/>
                </a:lnTo>
                <a:lnTo>
                  <a:pt x="1152568" y="1121127"/>
                </a:lnTo>
                <a:lnTo>
                  <a:pt x="1181866" y="1087657"/>
                </a:lnTo>
                <a:lnTo>
                  <a:pt x="1208908" y="1052269"/>
                </a:lnTo>
                <a:lnTo>
                  <a:pt x="1233583" y="1015077"/>
                </a:lnTo>
                <a:lnTo>
                  <a:pt x="1255777" y="976192"/>
                </a:lnTo>
                <a:lnTo>
                  <a:pt x="1275377" y="935729"/>
                </a:lnTo>
                <a:lnTo>
                  <a:pt x="1292271" y="893800"/>
                </a:lnTo>
                <a:lnTo>
                  <a:pt x="1306347" y="850517"/>
                </a:lnTo>
                <a:lnTo>
                  <a:pt x="1317490" y="805993"/>
                </a:lnTo>
                <a:lnTo>
                  <a:pt x="1325589" y="760340"/>
                </a:lnTo>
                <a:lnTo>
                  <a:pt x="1330532" y="713672"/>
                </a:lnTo>
                <a:lnTo>
                  <a:pt x="1332204" y="666102"/>
                </a:lnTo>
                <a:lnTo>
                  <a:pt x="1330532" y="618533"/>
                </a:lnTo>
                <a:lnTo>
                  <a:pt x="1325589" y="571866"/>
                </a:lnTo>
                <a:lnTo>
                  <a:pt x="1317490" y="526215"/>
                </a:lnTo>
                <a:lnTo>
                  <a:pt x="1306347" y="481691"/>
                </a:lnTo>
                <a:lnTo>
                  <a:pt x="1292271" y="438409"/>
                </a:lnTo>
                <a:lnTo>
                  <a:pt x="1275377" y="396480"/>
                </a:lnTo>
                <a:lnTo>
                  <a:pt x="1255777" y="356017"/>
                </a:lnTo>
                <a:lnTo>
                  <a:pt x="1233583" y="317133"/>
                </a:lnTo>
                <a:lnTo>
                  <a:pt x="1208908" y="279940"/>
                </a:lnTo>
                <a:lnTo>
                  <a:pt x="1181866" y="244552"/>
                </a:lnTo>
                <a:lnTo>
                  <a:pt x="1152568" y="211081"/>
                </a:lnTo>
                <a:lnTo>
                  <a:pt x="1121127" y="179640"/>
                </a:lnTo>
                <a:lnTo>
                  <a:pt x="1087657" y="150342"/>
                </a:lnTo>
                <a:lnTo>
                  <a:pt x="1052269" y="123299"/>
                </a:lnTo>
                <a:lnTo>
                  <a:pt x="1015077" y="98624"/>
                </a:lnTo>
                <a:lnTo>
                  <a:pt x="976192" y="76429"/>
                </a:lnTo>
                <a:lnTo>
                  <a:pt x="935729" y="56828"/>
                </a:lnTo>
                <a:lnTo>
                  <a:pt x="893800" y="39934"/>
                </a:lnTo>
                <a:lnTo>
                  <a:pt x="850517" y="25858"/>
                </a:lnTo>
                <a:lnTo>
                  <a:pt x="805993" y="14714"/>
                </a:lnTo>
                <a:lnTo>
                  <a:pt x="760340" y="6614"/>
                </a:lnTo>
                <a:lnTo>
                  <a:pt x="713672" y="1672"/>
                </a:lnTo>
                <a:lnTo>
                  <a:pt x="666102" y="0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302500" y="2349512"/>
            <a:ext cx="1357630" cy="1357630"/>
          </a:xfrm>
          <a:custGeom>
            <a:avLst/>
            <a:gdLst/>
            <a:ahLst/>
            <a:cxnLst/>
            <a:rect l="l" t="t" r="r" b="b"/>
            <a:pathLst>
              <a:path w="1357629" h="1357629">
                <a:moveTo>
                  <a:pt x="678802" y="0"/>
                </a:moveTo>
                <a:lnTo>
                  <a:pt x="630325" y="1704"/>
                </a:lnTo>
                <a:lnTo>
                  <a:pt x="582768" y="6740"/>
                </a:lnTo>
                <a:lnTo>
                  <a:pt x="536245" y="14994"/>
                </a:lnTo>
                <a:lnTo>
                  <a:pt x="490873" y="26349"/>
                </a:lnTo>
                <a:lnTo>
                  <a:pt x="446765" y="40692"/>
                </a:lnTo>
                <a:lnTo>
                  <a:pt x="404037" y="57908"/>
                </a:lnTo>
                <a:lnTo>
                  <a:pt x="362803" y="77882"/>
                </a:lnTo>
                <a:lnTo>
                  <a:pt x="323178" y="100498"/>
                </a:lnTo>
                <a:lnTo>
                  <a:pt x="285277" y="125643"/>
                </a:lnTo>
                <a:lnTo>
                  <a:pt x="249215" y="153200"/>
                </a:lnTo>
                <a:lnTo>
                  <a:pt x="215107" y="183056"/>
                </a:lnTo>
                <a:lnTo>
                  <a:pt x="183067" y="215096"/>
                </a:lnTo>
                <a:lnTo>
                  <a:pt x="153211" y="249204"/>
                </a:lnTo>
                <a:lnTo>
                  <a:pt x="125652" y="285265"/>
                </a:lnTo>
                <a:lnTo>
                  <a:pt x="100507" y="323166"/>
                </a:lnTo>
                <a:lnTo>
                  <a:pt x="77890" y="362791"/>
                </a:lnTo>
                <a:lnTo>
                  <a:pt x="57916" y="404025"/>
                </a:lnTo>
                <a:lnTo>
                  <a:pt x="40699" y="446753"/>
                </a:lnTo>
                <a:lnTo>
                  <a:pt x="26355" y="490860"/>
                </a:lnTo>
                <a:lnTo>
                  <a:pt x="14998" y="536233"/>
                </a:lnTo>
                <a:lnTo>
                  <a:pt x="6743" y="582755"/>
                </a:lnTo>
                <a:lnTo>
                  <a:pt x="1705" y="630312"/>
                </a:lnTo>
                <a:lnTo>
                  <a:pt x="0" y="678789"/>
                </a:lnTo>
                <a:lnTo>
                  <a:pt x="1705" y="727266"/>
                </a:lnTo>
                <a:lnTo>
                  <a:pt x="6743" y="774823"/>
                </a:lnTo>
                <a:lnTo>
                  <a:pt x="14998" y="821345"/>
                </a:lnTo>
                <a:lnTo>
                  <a:pt x="26355" y="866718"/>
                </a:lnTo>
                <a:lnTo>
                  <a:pt x="40699" y="910826"/>
                </a:lnTo>
                <a:lnTo>
                  <a:pt x="57916" y="953554"/>
                </a:lnTo>
                <a:lnTo>
                  <a:pt x="77890" y="994788"/>
                </a:lnTo>
                <a:lnTo>
                  <a:pt x="100507" y="1034413"/>
                </a:lnTo>
                <a:lnTo>
                  <a:pt x="125652" y="1072314"/>
                </a:lnTo>
                <a:lnTo>
                  <a:pt x="153211" y="1108376"/>
                </a:lnTo>
                <a:lnTo>
                  <a:pt x="183067" y="1142484"/>
                </a:lnTo>
                <a:lnTo>
                  <a:pt x="215107" y="1174524"/>
                </a:lnTo>
                <a:lnTo>
                  <a:pt x="249215" y="1204380"/>
                </a:lnTo>
                <a:lnTo>
                  <a:pt x="285277" y="1231938"/>
                </a:lnTo>
                <a:lnTo>
                  <a:pt x="323178" y="1257084"/>
                </a:lnTo>
                <a:lnTo>
                  <a:pt x="362803" y="1279701"/>
                </a:lnTo>
                <a:lnTo>
                  <a:pt x="404037" y="1299675"/>
                </a:lnTo>
                <a:lnTo>
                  <a:pt x="446765" y="1316892"/>
                </a:lnTo>
                <a:lnTo>
                  <a:pt x="490873" y="1331236"/>
                </a:lnTo>
                <a:lnTo>
                  <a:pt x="536245" y="1342593"/>
                </a:lnTo>
                <a:lnTo>
                  <a:pt x="582768" y="1350848"/>
                </a:lnTo>
                <a:lnTo>
                  <a:pt x="630325" y="1355886"/>
                </a:lnTo>
                <a:lnTo>
                  <a:pt x="678802" y="1357591"/>
                </a:lnTo>
                <a:lnTo>
                  <a:pt x="678802" y="1332191"/>
                </a:lnTo>
                <a:lnTo>
                  <a:pt x="625205" y="1330023"/>
                </a:lnTo>
                <a:lnTo>
                  <a:pt x="572807" y="1323637"/>
                </a:lnTo>
                <a:lnTo>
                  <a:pt x="521775" y="1313200"/>
                </a:lnTo>
                <a:lnTo>
                  <a:pt x="472274" y="1298881"/>
                </a:lnTo>
                <a:lnTo>
                  <a:pt x="424472" y="1280847"/>
                </a:lnTo>
                <a:lnTo>
                  <a:pt x="378535" y="1259265"/>
                </a:lnTo>
                <a:lnTo>
                  <a:pt x="334630" y="1234304"/>
                </a:lnTo>
                <a:lnTo>
                  <a:pt x="292924" y="1206130"/>
                </a:lnTo>
                <a:lnTo>
                  <a:pt x="253584" y="1174911"/>
                </a:lnTo>
                <a:lnTo>
                  <a:pt x="216776" y="1140815"/>
                </a:lnTo>
                <a:lnTo>
                  <a:pt x="182680" y="1104007"/>
                </a:lnTo>
                <a:lnTo>
                  <a:pt x="151461" y="1064668"/>
                </a:lnTo>
                <a:lnTo>
                  <a:pt x="123287" y="1022963"/>
                </a:lnTo>
                <a:lnTo>
                  <a:pt x="98326" y="979060"/>
                </a:lnTo>
                <a:lnTo>
                  <a:pt x="76744" y="933124"/>
                </a:lnTo>
                <a:lnTo>
                  <a:pt x="58710" y="885323"/>
                </a:lnTo>
                <a:lnTo>
                  <a:pt x="44391" y="835822"/>
                </a:lnTo>
                <a:lnTo>
                  <a:pt x="33954" y="784788"/>
                </a:lnTo>
                <a:lnTo>
                  <a:pt x="27568" y="732389"/>
                </a:lnTo>
                <a:lnTo>
                  <a:pt x="25399" y="678789"/>
                </a:lnTo>
                <a:lnTo>
                  <a:pt x="27568" y="625193"/>
                </a:lnTo>
                <a:lnTo>
                  <a:pt x="33954" y="572795"/>
                </a:lnTo>
                <a:lnTo>
                  <a:pt x="44391" y="521762"/>
                </a:lnTo>
                <a:lnTo>
                  <a:pt x="58710" y="472262"/>
                </a:lnTo>
                <a:lnTo>
                  <a:pt x="76744" y="424460"/>
                </a:lnTo>
                <a:lnTo>
                  <a:pt x="98326" y="378525"/>
                </a:lnTo>
                <a:lnTo>
                  <a:pt x="123287" y="334622"/>
                </a:lnTo>
                <a:lnTo>
                  <a:pt x="151461" y="292918"/>
                </a:lnTo>
                <a:lnTo>
                  <a:pt x="182680" y="253580"/>
                </a:lnTo>
                <a:lnTo>
                  <a:pt x="216776" y="216776"/>
                </a:lnTo>
                <a:lnTo>
                  <a:pt x="253584" y="182680"/>
                </a:lnTo>
                <a:lnTo>
                  <a:pt x="292924" y="151460"/>
                </a:lnTo>
                <a:lnTo>
                  <a:pt x="334630" y="123285"/>
                </a:lnTo>
                <a:lnTo>
                  <a:pt x="378535" y="98322"/>
                </a:lnTo>
                <a:lnTo>
                  <a:pt x="424472" y="76739"/>
                </a:lnTo>
                <a:lnTo>
                  <a:pt x="472274" y="58704"/>
                </a:lnTo>
                <a:lnTo>
                  <a:pt x="521775" y="44385"/>
                </a:lnTo>
                <a:lnTo>
                  <a:pt x="572807" y="33949"/>
                </a:lnTo>
                <a:lnTo>
                  <a:pt x="625205" y="27565"/>
                </a:lnTo>
                <a:lnTo>
                  <a:pt x="678802" y="25400"/>
                </a:lnTo>
                <a:lnTo>
                  <a:pt x="862936" y="25400"/>
                </a:lnTo>
                <a:lnTo>
                  <a:pt x="821358" y="14994"/>
                </a:lnTo>
                <a:lnTo>
                  <a:pt x="774836" y="6740"/>
                </a:lnTo>
                <a:lnTo>
                  <a:pt x="727279" y="1704"/>
                </a:lnTo>
                <a:lnTo>
                  <a:pt x="678802" y="0"/>
                </a:lnTo>
                <a:close/>
              </a:path>
              <a:path w="1357629" h="1357629">
                <a:moveTo>
                  <a:pt x="862936" y="25400"/>
                </a:moveTo>
                <a:lnTo>
                  <a:pt x="678802" y="25400"/>
                </a:lnTo>
                <a:lnTo>
                  <a:pt x="732398" y="27565"/>
                </a:lnTo>
                <a:lnTo>
                  <a:pt x="784796" y="33949"/>
                </a:lnTo>
                <a:lnTo>
                  <a:pt x="835829" y="44385"/>
                </a:lnTo>
                <a:lnTo>
                  <a:pt x="885330" y="58704"/>
                </a:lnTo>
                <a:lnTo>
                  <a:pt x="933132" y="76739"/>
                </a:lnTo>
                <a:lnTo>
                  <a:pt x="979069" y="98322"/>
                </a:lnTo>
                <a:lnTo>
                  <a:pt x="1022974" y="123285"/>
                </a:lnTo>
                <a:lnTo>
                  <a:pt x="1064679" y="151460"/>
                </a:lnTo>
                <a:lnTo>
                  <a:pt x="1104020" y="182680"/>
                </a:lnTo>
                <a:lnTo>
                  <a:pt x="1140828" y="216776"/>
                </a:lnTo>
                <a:lnTo>
                  <a:pt x="1174924" y="253580"/>
                </a:lnTo>
                <a:lnTo>
                  <a:pt x="1206142" y="292918"/>
                </a:lnTo>
                <a:lnTo>
                  <a:pt x="1234316" y="334622"/>
                </a:lnTo>
                <a:lnTo>
                  <a:pt x="1259278" y="378525"/>
                </a:lnTo>
                <a:lnTo>
                  <a:pt x="1280860" y="424460"/>
                </a:lnTo>
                <a:lnTo>
                  <a:pt x="1298894" y="472262"/>
                </a:lnTo>
                <a:lnTo>
                  <a:pt x="1313213" y="521762"/>
                </a:lnTo>
                <a:lnTo>
                  <a:pt x="1323649" y="572795"/>
                </a:lnTo>
                <a:lnTo>
                  <a:pt x="1330036" y="625193"/>
                </a:lnTo>
                <a:lnTo>
                  <a:pt x="1332204" y="678789"/>
                </a:lnTo>
                <a:lnTo>
                  <a:pt x="1330036" y="732389"/>
                </a:lnTo>
                <a:lnTo>
                  <a:pt x="1323649" y="784788"/>
                </a:lnTo>
                <a:lnTo>
                  <a:pt x="1313213" y="835822"/>
                </a:lnTo>
                <a:lnTo>
                  <a:pt x="1298894" y="885323"/>
                </a:lnTo>
                <a:lnTo>
                  <a:pt x="1280860" y="933124"/>
                </a:lnTo>
                <a:lnTo>
                  <a:pt x="1259278" y="979060"/>
                </a:lnTo>
                <a:lnTo>
                  <a:pt x="1234316" y="1022963"/>
                </a:lnTo>
                <a:lnTo>
                  <a:pt x="1206142" y="1064668"/>
                </a:lnTo>
                <a:lnTo>
                  <a:pt x="1174924" y="1104007"/>
                </a:lnTo>
                <a:lnTo>
                  <a:pt x="1140828" y="1140815"/>
                </a:lnTo>
                <a:lnTo>
                  <a:pt x="1104020" y="1174911"/>
                </a:lnTo>
                <a:lnTo>
                  <a:pt x="1064679" y="1206130"/>
                </a:lnTo>
                <a:lnTo>
                  <a:pt x="1022974" y="1234304"/>
                </a:lnTo>
                <a:lnTo>
                  <a:pt x="979069" y="1259265"/>
                </a:lnTo>
                <a:lnTo>
                  <a:pt x="933132" y="1280847"/>
                </a:lnTo>
                <a:lnTo>
                  <a:pt x="885330" y="1298881"/>
                </a:lnTo>
                <a:lnTo>
                  <a:pt x="835829" y="1313200"/>
                </a:lnTo>
                <a:lnTo>
                  <a:pt x="784796" y="1323637"/>
                </a:lnTo>
                <a:lnTo>
                  <a:pt x="732398" y="1330023"/>
                </a:lnTo>
                <a:lnTo>
                  <a:pt x="678802" y="1332191"/>
                </a:lnTo>
                <a:lnTo>
                  <a:pt x="678802" y="1357591"/>
                </a:lnTo>
                <a:lnTo>
                  <a:pt x="727279" y="1355886"/>
                </a:lnTo>
                <a:lnTo>
                  <a:pt x="774836" y="1350848"/>
                </a:lnTo>
                <a:lnTo>
                  <a:pt x="821358" y="1342593"/>
                </a:lnTo>
                <a:lnTo>
                  <a:pt x="866731" y="1331236"/>
                </a:lnTo>
                <a:lnTo>
                  <a:pt x="910838" y="1316892"/>
                </a:lnTo>
                <a:lnTo>
                  <a:pt x="953567" y="1299675"/>
                </a:lnTo>
                <a:lnTo>
                  <a:pt x="994801" y="1279701"/>
                </a:lnTo>
                <a:lnTo>
                  <a:pt x="1034426" y="1257084"/>
                </a:lnTo>
                <a:lnTo>
                  <a:pt x="1072326" y="1231938"/>
                </a:lnTo>
                <a:lnTo>
                  <a:pt x="1108388" y="1204380"/>
                </a:lnTo>
                <a:lnTo>
                  <a:pt x="1142497" y="1174524"/>
                </a:lnTo>
                <a:lnTo>
                  <a:pt x="1174537" y="1142484"/>
                </a:lnTo>
                <a:lnTo>
                  <a:pt x="1204393" y="1108376"/>
                </a:lnTo>
                <a:lnTo>
                  <a:pt x="1231951" y="1072314"/>
                </a:lnTo>
                <a:lnTo>
                  <a:pt x="1257096" y="1034413"/>
                </a:lnTo>
                <a:lnTo>
                  <a:pt x="1279713" y="994788"/>
                </a:lnTo>
                <a:lnTo>
                  <a:pt x="1299688" y="953554"/>
                </a:lnTo>
                <a:lnTo>
                  <a:pt x="1316905" y="910826"/>
                </a:lnTo>
                <a:lnTo>
                  <a:pt x="1331249" y="866718"/>
                </a:lnTo>
                <a:lnTo>
                  <a:pt x="1342606" y="821345"/>
                </a:lnTo>
                <a:lnTo>
                  <a:pt x="1350860" y="774823"/>
                </a:lnTo>
                <a:lnTo>
                  <a:pt x="1355898" y="727266"/>
                </a:lnTo>
                <a:lnTo>
                  <a:pt x="1357604" y="678789"/>
                </a:lnTo>
                <a:lnTo>
                  <a:pt x="1355898" y="630312"/>
                </a:lnTo>
                <a:lnTo>
                  <a:pt x="1350860" y="582755"/>
                </a:lnTo>
                <a:lnTo>
                  <a:pt x="1342606" y="536233"/>
                </a:lnTo>
                <a:lnTo>
                  <a:pt x="1331249" y="490860"/>
                </a:lnTo>
                <a:lnTo>
                  <a:pt x="1316905" y="446753"/>
                </a:lnTo>
                <a:lnTo>
                  <a:pt x="1299688" y="404025"/>
                </a:lnTo>
                <a:lnTo>
                  <a:pt x="1279713" y="362791"/>
                </a:lnTo>
                <a:lnTo>
                  <a:pt x="1257096" y="323166"/>
                </a:lnTo>
                <a:lnTo>
                  <a:pt x="1231951" y="285265"/>
                </a:lnTo>
                <a:lnTo>
                  <a:pt x="1204393" y="249204"/>
                </a:lnTo>
                <a:lnTo>
                  <a:pt x="1174537" y="215096"/>
                </a:lnTo>
                <a:lnTo>
                  <a:pt x="1142497" y="183056"/>
                </a:lnTo>
                <a:lnTo>
                  <a:pt x="1108388" y="153200"/>
                </a:lnTo>
                <a:lnTo>
                  <a:pt x="1072326" y="125643"/>
                </a:lnTo>
                <a:lnTo>
                  <a:pt x="1034426" y="100498"/>
                </a:lnTo>
                <a:lnTo>
                  <a:pt x="994801" y="77882"/>
                </a:lnTo>
                <a:lnTo>
                  <a:pt x="953567" y="57908"/>
                </a:lnTo>
                <a:lnTo>
                  <a:pt x="910838" y="40692"/>
                </a:lnTo>
                <a:lnTo>
                  <a:pt x="866731" y="26349"/>
                </a:lnTo>
                <a:lnTo>
                  <a:pt x="862936" y="25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289669" y="666813"/>
            <a:ext cx="1332230" cy="1309947"/>
          </a:xfrm>
          <a:custGeom>
            <a:avLst/>
            <a:gdLst/>
            <a:ahLst/>
            <a:cxnLst/>
            <a:rect l="l" t="t" r="r" b="b"/>
            <a:pathLst>
              <a:path w="1332229" h="1332230">
                <a:moveTo>
                  <a:pt x="666102" y="0"/>
                </a:moveTo>
                <a:lnTo>
                  <a:pt x="618531" y="1672"/>
                </a:lnTo>
                <a:lnTo>
                  <a:pt x="571863" y="6614"/>
                </a:lnTo>
                <a:lnTo>
                  <a:pt x="526211" y="14714"/>
                </a:lnTo>
                <a:lnTo>
                  <a:pt x="481687" y="25858"/>
                </a:lnTo>
                <a:lnTo>
                  <a:pt x="438404" y="39934"/>
                </a:lnTo>
                <a:lnTo>
                  <a:pt x="396474" y="56828"/>
                </a:lnTo>
                <a:lnTo>
                  <a:pt x="356011" y="76429"/>
                </a:lnTo>
                <a:lnTo>
                  <a:pt x="317127" y="98624"/>
                </a:lnTo>
                <a:lnTo>
                  <a:pt x="279935" y="123299"/>
                </a:lnTo>
                <a:lnTo>
                  <a:pt x="244547" y="150342"/>
                </a:lnTo>
                <a:lnTo>
                  <a:pt x="211076" y="179640"/>
                </a:lnTo>
                <a:lnTo>
                  <a:pt x="179636" y="211081"/>
                </a:lnTo>
                <a:lnTo>
                  <a:pt x="150338" y="244552"/>
                </a:lnTo>
                <a:lnTo>
                  <a:pt x="123295" y="279940"/>
                </a:lnTo>
                <a:lnTo>
                  <a:pt x="98621" y="317133"/>
                </a:lnTo>
                <a:lnTo>
                  <a:pt x="76427" y="356017"/>
                </a:lnTo>
                <a:lnTo>
                  <a:pt x="56826" y="396480"/>
                </a:lnTo>
                <a:lnTo>
                  <a:pt x="39932" y="438409"/>
                </a:lnTo>
                <a:lnTo>
                  <a:pt x="25857" y="481691"/>
                </a:lnTo>
                <a:lnTo>
                  <a:pt x="14713" y="526215"/>
                </a:lnTo>
                <a:lnTo>
                  <a:pt x="6614" y="571866"/>
                </a:lnTo>
                <a:lnTo>
                  <a:pt x="1672" y="618533"/>
                </a:lnTo>
                <a:lnTo>
                  <a:pt x="0" y="666102"/>
                </a:lnTo>
                <a:lnTo>
                  <a:pt x="1672" y="713672"/>
                </a:lnTo>
                <a:lnTo>
                  <a:pt x="6614" y="760340"/>
                </a:lnTo>
                <a:lnTo>
                  <a:pt x="14713" y="805993"/>
                </a:lnTo>
                <a:lnTo>
                  <a:pt x="25857" y="850517"/>
                </a:lnTo>
                <a:lnTo>
                  <a:pt x="39932" y="893800"/>
                </a:lnTo>
                <a:lnTo>
                  <a:pt x="56826" y="935729"/>
                </a:lnTo>
                <a:lnTo>
                  <a:pt x="76427" y="976192"/>
                </a:lnTo>
                <a:lnTo>
                  <a:pt x="98621" y="1015077"/>
                </a:lnTo>
                <a:lnTo>
                  <a:pt x="123295" y="1052269"/>
                </a:lnTo>
                <a:lnTo>
                  <a:pt x="150338" y="1087657"/>
                </a:lnTo>
                <a:lnTo>
                  <a:pt x="179636" y="1121127"/>
                </a:lnTo>
                <a:lnTo>
                  <a:pt x="211076" y="1152568"/>
                </a:lnTo>
                <a:lnTo>
                  <a:pt x="244547" y="1181866"/>
                </a:lnTo>
                <a:lnTo>
                  <a:pt x="279935" y="1208908"/>
                </a:lnTo>
                <a:lnTo>
                  <a:pt x="317127" y="1233583"/>
                </a:lnTo>
                <a:lnTo>
                  <a:pt x="356011" y="1255777"/>
                </a:lnTo>
                <a:lnTo>
                  <a:pt x="396474" y="1275377"/>
                </a:lnTo>
                <a:lnTo>
                  <a:pt x="438404" y="1292271"/>
                </a:lnTo>
                <a:lnTo>
                  <a:pt x="481687" y="1306347"/>
                </a:lnTo>
                <a:lnTo>
                  <a:pt x="526211" y="1317490"/>
                </a:lnTo>
                <a:lnTo>
                  <a:pt x="571863" y="1325589"/>
                </a:lnTo>
                <a:lnTo>
                  <a:pt x="618531" y="1330532"/>
                </a:lnTo>
                <a:lnTo>
                  <a:pt x="666102" y="1332204"/>
                </a:lnTo>
                <a:lnTo>
                  <a:pt x="713672" y="1330532"/>
                </a:lnTo>
                <a:lnTo>
                  <a:pt x="760340" y="1325589"/>
                </a:lnTo>
                <a:lnTo>
                  <a:pt x="805993" y="1317490"/>
                </a:lnTo>
                <a:lnTo>
                  <a:pt x="850517" y="1306347"/>
                </a:lnTo>
                <a:lnTo>
                  <a:pt x="893800" y="1292271"/>
                </a:lnTo>
                <a:lnTo>
                  <a:pt x="935729" y="1275377"/>
                </a:lnTo>
                <a:lnTo>
                  <a:pt x="976192" y="1255777"/>
                </a:lnTo>
                <a:lnTo>
                  <a:pt x="1015077" y="1233583"/>
                </a:lnTo>
                <a:lnTo>
                  <a:pt x="1052269" y="1208908"/>
                </a:lnTo>
                <a:lnTo>
                  <a:pt x="1087657" y="1181866"/>
                </a:lnTo>
                <a:lnTo>
                  <a:pt x="1121127" y="1152568"/>
                </a:lnTo>
                <a:lnTo>
                  <a:pt x="1152568" y="1121127"/>
                </a:lnTo>
                <a:lnTo>
                  <a:pt x="1181866" y="1087657"/>
                </a:lnTo>
                <a:lnTo>
                  <a:pt x="1208908" y="1052269"/>
                </a:lnTo>
                <a:lnTo>
                  <a:pt x="1233583" y="1015077"/>
                </a:lnTo>
                <a:lnTo>
                  <a:pt x="1255777" y="976192"/>
                </a:lnTo>
                <a:lnTo>
                  <a:pt x="1275377" y="935729"/>
                </a:lnTo>
                <a:lnTo>
                  <a:pt x="1292271" y="893800"/>
                </a:lnTo>
                <a:lnTo>
                  <a:pt x="1306347" y="850517"/>
                </a:lnTo>
                <a:lnTo>
                  <a:pt x="1317490" y="805993"/>
                </a:lnTo>
                <a:lnTo>
                  <a:pt x="1325589" y="760340"/>
                </a:lnTo>
                <a:lnTo>
                  <a:pt x="1330532" y="713672"/>
                </a:lnTo>
                <a:lnTo>
                  <a:pt x="1332204" y="666102"/>
                </a:lnTo>
                <a:lnTo>
                  <a:pt x="1330532" y="618533"/>
                </a:lnTo>
                <a:lnTo>
                  <a:pt x="1325589" y="571866"/>
                </a:lnTo>
                <a:lnTo>
                  <a:pt x="1317490" y="526215"/>
                </a:lnTo>
                <a:lnTo>
                  <a:pt x="1306347" y="481691"/>
                </a:lnTo>
                <a:lnTo>
                  <a:pt x="1292271" y="438409"/>
                </a:lnTo>
                <a:lnTo>
                  <a:pt x="1275377" y="396480"/>
                </a:lnTo>
                <a:lnTo>
                  <a:pt x="1255777" y="356017"/>
                </a:lnTo>
                <a:lnTo>
                  <a:pt x="1233583" y="317133"/>
                </a:lnTo>
                <a:lnTo>
                  <a:pt x="1208908" y="279940"/>
                </a:lnTo>
                <a:lnTo>
                  <a:pt x="1181866" y="244552"/>
                </a:lnTo>
                <a:lnTo>
                  <a:pt x="1152568" y="211081"/>
                </a:lnTo>
                <a:lnTo>
                  <a:pt x="1121127" y="179640"/>
                </a:lnTo>
                <a:lnTo>
                  <a:pt x="1087657" y="150342"/>
                </a:lnTo>
                <a:lnTo>
                  <a:pt x="1052269" y="123299"/>
                </a:lnTo>
                <a:lnTo>
                  <a:pt x="1015077" y="98624"/>
                </a:lnTo>
                <a:lnTo>
                  <a:pt x="976192" y="76429"/>
                </a:lnTo>
                <a:lnTo>
                  <a:pt x="935729" y="56828"/>
                </a:lnTo>
                <a:lnTo>
                  <a:pt x="893800" y="39934"/>
                </a:lnTo>
                <a:lnTo>
                  <a:pt x="850517" y="25858"/>
                </a:lnTo>
                <a:lnTo>
                  <a:pt x="805993" y="14714"/>
                </a:lnTo>
                <a:lnTo>
                  <a:pt x="760340" y="6614"/>
                </a:lnTo>
                <a:lnTo>
                  <a:pt x="713672" y="1672"/>
                </a:lnTo>
                <a:lnTo>
                  <a:pt x="666102" y="0"/>
                </a:lnTo>
                <a:close/>
              </a:path>
            </a:pathLst>
          </a:custGeom>
          <a:solidFill>
            <a:srgbClr val="FF3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276969" y="654126"/>
            <a:ext cx="1357630" cy="1357630"/>
          </a:xfrm>
          <a:custGeom>
            <a:avLst/>
            <a:gdLst/>
            <a:ahLst/>
            <a:cxnLst/>
            <a:rect l="l" t="t" r="r" b="b"/>
            <a:pathLst>
              <a:path w="1357629" h="1357630">
                <a:moveTo>
                  <a:pt x="678802" y="0"/>
                </a:moveTo>
                <a:lnTo>
                  <a:pt x="630325" y="1704"/>
                </a:lnTo>
                <a:lnTo>
                  <a:pt x="582768" y="6740"/>
                </a:lnTo>
                <a:lnTo>
                  <a:pt x="536245" y="14994"/>
                </a:lnTo>
                <a:lnTo>
                  <a:pt x="490873" y="26349"/>
                </a:lnTo>
                <a:lnTo>
                  <a:pt x="446765" y="40692"/>
                </a:lnTo>
                <a:lnTo>
                  <a:pt x="404037" y="57908"/>
                </a:lnTo>
                <a:lnTo>
                  <a:pt x="362803" y="77882"/>
                </a:lnTo>
                <a:lnTo>
                  <a:pt x="323178" y="100498"/>
                </a:lnTo>
                <a:lnTo>
                  <a:pt x="285277" y="125643"/>
                </a:lnTo>
                <a:lnTo>
                  <a:pt x="249215" y="153200"/>
                </a:lnTo>
                <a:lnTo>
                  <a:pt x="215107" y="183056"/>
                </a:lnTo>
                <a:lnTo>
                  <a:pt x="183067" y="215096"/>
                </a:lnTo>
                <a:lnTo>
                  <a:pt x="153211" y="249204"/>
                </a:lnTo>
                <a:lnTo>
                  <a:pt x="125652" y="285265"/>
                </a:lnTo>
                <a:lnTo>
                  <a:pt x="100507" y="323166"/>
                </a:lnTo>
                <a:lnTo>
                  <a:pt x="77890" y="362791"/>
                </a:lnTo>
                <a:lnTo>
                  <a:pt x="57916" y="404025"/>
                </a:lnTo>
                <a:lnTo>
                  <a:pt x="40699" y="446753"/>
                </a:lnTo>
                <a:lnTo>
                  <a:pt x="26355" y="490860"/>
                </a:lnTo>
                <a:lnTo>
                  <a:pt x="14998" y="536233"/>
                </a:lnTo>
                <a:lnTo>
                  <a:pt x="6743" y="582755"/>
                </a:lnTo>
                <a:lnTo>
                  <a:pt x="1705" y="630312"/>
                </a:lnTo>
                <a:lnTo>
                  <a:pt x="0" y="678789"/>
                </a:lnTo>
                <a:lnTo>
                  <a:pt x="1705" y="727266"/>
                </a:lnTo>
                <a:lnTo>
                  <a:pt x="6743" y="774823"/>
                </a:lnTo>
                <a:lnTo>
                  <a:pt x="14998" y="821345"/>
                </a:lnTo>
                <a:lnTo>
                  <a:pt x="26355" y="866718"/>
                </a:lnTo>
                <a:lnTo>
                  <a:pt x="40699" y="910826"/>
                </a:lnTo>
                <a:lnTo>
                  <a:pt x="57916" y="953554"/>
                </a:lnTo>
                <a:lnTo>
                  <a:pt x="77890" y="994788"/>
                </a:lnTo>
                <a:lnTo>
                  <a:pt x="100507" y="1034413"/>
                </a:lnTo>
                <a:lnTo>
                  <a:pt x="125652" y="1072314"/>
                </a:lnTo>
                <a:lnTo>
                  <a:pt x="153211" y="1108376"/>
                </a:lnTo>
                <a:lnTo>
                  <a:pt x="183067" y="1142484"/>
                </a:lnTo>
                <a:lnTo>
                  <a:pt x="215107" y="1174524"/>
                </a:lnTo>
                <a:lnTo>
                  <a:pt x="249215" y="1204380"/>
                </a:lnTo>
                <a:lnTo>
                  <a:pt x="285277" y="1231938"/>
                </a:lnTo>
                <a:lnTo>
                  <a:pt x="323178" y="1257084"/>
                </a:lnTo>
                <a:lnTo>
                  <a:pt x="362803" y="1279701"/>
                </a:lnTo>
                <a:lnTo>
                  <a:pt x="404037" y="1299675"/>
                </a:lnTo>
                <a:lnTo>
                  <a:pt x="446765" y="1316892"/>
                </a:lnTo>
                <a:lnTo>
                  <a:pt x="490873" y="1331236"/>
                </a:lnTo>
                <a:lnTo>
                  <a:pt x="536245" y="1342593"/>
                </a:lnTo>
                <a:lnTo>
                  <a:pt x="582768" y="1350848"/>
                </a:lnTo>
                <a:lnTo>
                  <a:pt x="630325" y="1355886"/>
                </a:lnTo>
                <a:lnTo>
                  <a:pt x="678802" y="1357591"/>
                </a:lnTo>
                <a:lnTo>
                  <a:pt x="678802" y="1332191"/>
                </a:lnTo>
                <a:lnTo>
                  <a:pt x="625205" y="1330023"/>
                </a:lnTo>
                <a:lnTo>
                  <a:pt x="572807" y="1323637"/>
                </a:lnTo>
                <a:lnTo>
                  <a:pt x="521775" y="1313200"/>
                </a:lnTo>
                <a:lnTo>
                  <a:pt x="472274" y="1298881"/>
                </a:lnTo>
                <a:lnTo>
                  <a:pt x="424472" y="1280847"/>
                </a:lnTo>
                <a:lnTo>
                  <a:pt x="378535" y="1259265"/>
                </a:lnTo>
                <a:lnTo>
                  <a:pt x="334630" y="1234304"/>
                </a:lnTo>
                <a:lnTo>
                  <a:pt x="292924" y="1206130"/>
                </a:lnTo>
                <a:lnTo>
                  <a:pt x="253584" y="1174911"/>
                </a:lnTo>
                <a:lnTo>
                  <a:pt x="216776" y="1140815"/>
                </a:lnTo>
                <a:lnTo>
                  <a:pt x="182680" y="1104007"/>
                </a:lnTo>
                <a:lnTo>
                  <a:pt x="151461" y="1064668"/>
                </a:lnTo>
                <a:lnTo>
                  <a:pt x="123287" y="1022963"/>
                </a:lnTo>
                <a:lnTo>
                  <a:pt x="98326" y="979060"/>
                </a:lnTo>
                <a:lnTo>
                  <a:pt x="76744" y="933124"/>
                </a:lnTo>
                <a:lnTo>
                  <a:pt x="58710" y="885323"/>
                </a:lnTo>
                <a:lnTo>
                  <a:pt x="44391" y="835822"/>
                </a:lnTo>
                <a:lnTo>
                  <a:pt x="33954" y="784788"/>
                </a:lnTo>
                <a:lnTo>
                  <a:pt x="27568" y="732389"/>
                </a:lnTo>
                <a:lnTo>
                  <a:pt x="25399" y="678789"/>
                </a:lnTo>
                <a:lnTo>
                  <a:pt x="27568" y="625193"/>
                </a:lnTo>
                <a:lnTo>
                  <a:pt x="33954" y="572795"/>
                </a:lnTo>
                <a:lnTo>
                  <a:pt x="44391" y="521762"/>
                </a:lnTo>
                <a:lnTo>
                  <a:pt x="58710" y="472261"/>
                </a:lnTo>
                <a:lnTo>
                  <a:pt x="76744" y="424459"/>
                </a:lnTo>
                <a:lnTo>
                  <a:pt x="98326" y="378522"/>
                </a:lnTo>
                <a:lnTo>
                  <a:pt x="123287" y="334617"/>
                </a:lnTo>
                <a:lnTo>
                  <a:pt x="151461" y="292911"/>
                </a:lnTo>
                <a:lnTo>
                  <a:pt x="182680" y="253571"/>
                </a:lnTo>
                <a:lnTo>
                  <a:pt x="216776" y="216763"/>
                </a:lnTo>
                <a:lnTo>
                  <a:pt x="253584" y="182670"/>
                </a:lnTo>
                <a:lnTo>
                  <a:pt x="292924" y="151453"/>
                </a:lnTo>
                <a:lnTo>
                  <a:pt x="334630" y="123280"/>
                </a:lnTo>
                <a:lnTo>
                  <a:pt x="378535" y="98318"/>
                </a:lnTo>
                <a:lnTo>
                  <a:pt x="424472" y="76736"/>
                </a:lnTo>
                <a:lnTo>
                  <a:pt x="472274" y="58701"/>
                </a:lnTo>
                <a:lnTo>
                  <a:pt x="521775" y="44380"/>
                </a:lnTo>
                <a:lnTo>
                  <a:pt x="572807" y="33943"/>
                </a:lnTo>
                <a:lnTo>
                  <a:pt x="625205" y="27556"/>
                </a:lnTo>
                <a:lnTo>
                  <a:pt x="678802" y="25387"/>
                </a:lnTo>
                <a:lnTo>
                  <a:pt x="862885" y="25387"/>
                </a:lnTo>
                <a:lnTo>
                  <a:pt x="821358" y="14994"/>
                </a:lnTo>
                <a:lnTo>
                  <a:pt x="774836" y="6740"/>
                </a:lnTo>
                <a:lnTo>
                  <a:pt x="727279" y="1704"/>
                </a:lnTo>
                <a:lnTo>
                  <a:pt x="678802" y="0"/>
                </a:lnTo>
                <a:close/>
              </a:path>
              <a:path w="1357629" h="1357630">
                <a:moveTo>
                  <a:pt x="862885" y="25387"/>
                </a:moveTo>
                <a:lnTo>
                  <a:pt x="678802" y="25387"/>
                </a:lnTo>
                <a:lnTo>
                  <a:pt x="732398" y="27556"/>
                </a:lnTo>
                <a:lnTo>
                  <a:pt x="784796" y="33943"/>
                </a:lnTo>
                <a:lnTo>
                  <a:pt x="835829" y="44380"/>
                </a:lnTo>
                <a:lnTo>
                  <a:pt x="885330" y="58701"/>
                </a:lnTo>
                <a:lnTo>
                  <a:pt x="933132" y="76736"/>
                </a:lnTo>
                <a:lnTo>
                  <a:pt x="979069" y="98318"/>
                </a:lnTo>
                <a:lnTo>
                  <a:pt x="1022974" y="123280"/>
                </a:lnTo>
                <a:lnTo>
                  <a:pt x="1064679" y="151453"/>
                </a:lnTo>
                <a:lnTo>
                  <a:pt x="1104020" y="182670"/>
                </a:lnTo>
                <a:lnTo>
                  <a:pt x="1140828" y="216763"/>
                </a:lnTo>
                <a:lnTo>
                  <a:pt x="1174924" y="253571"/>
                </a:lnTo>
                <a:lnTo>
                  <a:pt x="1206142" y="292911"/>
                </a:lnTo>
                <a:lnTo>
                  <a:pt x="1234316" y="334617"/>
                </a:lnTo>
                <a:lnTo>
                  <a:pt x="1259278" y="378522"/>
                </a:lnTo>
                <a:lnTo>
                  <a:pt x="1280860" y="424459"/>
                </a:lnTo>
                <a:lnTo>
                  <a:pt x="1298894" y="472261"/>
                </a:lnTo>
                <a:lnTo>
                  <a:pt x="1313213" y="521762"/>
                </a:lnTo>
                <a:lnTo>
                  <a:pt x="1323649" y="572795"/>
                </a:lnTo>
                <a:lnTo>
                  <a:pt x="1330036" y="625193"/>
                </a:lnTo>
                <a:lnTo>
                  <a:pt x="1332204" y="678789"/>
                </a:lnTo>
                <a:lnTo>
                  <a:pt x="1330036" y="732389"/>
                </a:lnTo>
                <a:lnTo>
                  <a:pt x="1323649" y="784788"/>
                </a:lnTo>
                <a:lnTo>
                  <a:pt x="1313213" y="835822"/>
                </a:lnTo>
                <a:lnTo>
                  <a:pt x="1298894" y="885323"/>
                </a:lnTo>
                <a:lnTo>
                  <a:pt x="1280860" y="933124"/>
                </a:lnTo>
                <a:lnTo>
                  <a:pt x="1259278" y="979060"/>
                </a:lnTo>
                <a:lnTo>
                  <a:pt x="1234316" y="1022963"/>
                </a:lnTo>
                <a:lnTo>
                  <a:pt x="1206142" y="1064668"/>
                </a:lnTo>
                <a:lnTo>
                  <a:pt x="1174924" y="1104007"/>
                </a:lnTo>
                <a:lnTo>
                  <a:pt x="1140828" y="1140815"/>
                </a:lnTo>
                <a:lnTo>
                  <a:pt x="1104020" y="1174911"/>
                </a:lnTo>
                <a:lnTo>
                  <a:pt x="1064679" y="1206130"/>
                </a:lnTo>
                <a:lnTo>
                  <a:pt x="1022974" y="1234304"/>
                </a:lnTo>
                <a:lnTo>
                  <a:pt x="979069" y="1259265"/>
                </a:lnTo>
                <a:lnTo>
                  <a:pt x="933132" y="1280847"/>
                </a:lnTo>
                <a:lnTo>
                  <a:pt x="885330" y="1298881"/>
                </a:lnTo>
                <a:lnTo>
                  <a:pt x="835829" y="1313200"/>
                </a:lnTo>
                <a:lnTo>
                  <a:pt x="784796" y="1323637"/>
                </a:lnTo>
                <a:lnTo>
                  <a:pt x="732398" y="1330023"/>
                </a:lnTo>
                <a:lnTo>
                  <a:pt x="678802" y="1332191"/>
                </a:lnTo>
                <a:lnTo>
                  <a:pt x="678802" y="1357591"/>
                </a:lnTo>
                <a:lnTo>
                  <a:pt x="727279" y="1355886"/>
                </a:lnTo>
                <a:lnTo>
                  <a:pt x="774836" y="1350848"/>
                </a:lnTo>
                <a:lnTo>
                  <a:pt x="821358" y="1342593"/>
                </a:lnTo>
                <a:lnTo>
                  <a:pt x="866731" y="1331236"/>
                </a:lnTo>
                <a:lnTo>
                  <a:pt x="910838" y="1316892"/>
                </a:lnTo>
                <a:lnTo>
                  <a:pt x="953567" y="1299675"/>
                </a:lnTo>
                <a:lnTo>
                  <a:pt x="994801" y="1279701"/>
                </a:lnTo>
                <a:lnTo>
                  <a:pt x="1034426" y="1257084"/>
                </a:lnTo>
                <a:lnTo>
                  <a:pt x="1072326" y="1231938"/>
                </a:lnTo>
                <a:lnTo>
                  <a:pt x="1108388" y="1204380"/>
                </a:lnTo>
                <a:lnTo>
                  <a:pt x="1142497" y="1174524"/>
                </a:lnTo>
                <a:lnTo>
                  <a:pt x="1174537" y="1142484"/>
                </a:lnTo>
                <a:lnTo>
                  <a:pt x="1204393" y="1108376"/>
                </a:lnTo>
                <a:lnTo>
                  <a:pt x="1231951" y="1072314"/>
                </a:lnTo>
                <a:lnTo>
                  <a:pt x="1257096" y="1034413"/>
                </a:lnTo>
                <a:lnTo>
                  <a:pt x="1279713" y="994788"/>
                </a:lnTo>
                <a:lnTo>
                  <a:pt x="1299688" y="953554"/>
                </a:lnTo>
                <a:lnTo>
                  <a:pt x="1316905" y="910826"/>
                </a:lnTo>
                <a:lnTo>
                  <a:pt x="1331249" y="866718"/>
                </a:lnTo>
                <a:lnTo>
                  <a:pt x="1342606" y="821345"/>
                </a:lnTo>
                <a:lnTo>
                  <a:pt x="1350860" y="774823"/>
                </a:lnTo>
                <a:lnTo>
                  <a:pt x="1355898" y="727266"/>
                </a:lnTo>
                <a:lnTo>
                  <a:pt x="1357604" y="678789"/>
                </a:lnTo>
                <a:lnTo>
                  <a:pt x="1355898" y="630312"/>
                </a:lnTo>
                <a:lnTo>
                  <a:pt x="1350860" y="582755"/>
                </a:lnTo>
                <a:lnTo>
                  <a:pt x="1342606" y="536233"/>
                </a:lnTo>
                <a:lnTo>
                  <a:pt x="1331249" y="490860"/>
                </a:lnTo>
                <a:lnTo>
                  <a:pt x="1316905" y="446753"/>
                </a:lnTo>
                <a:lnTo>
                  <a:pt x="1299688" y="404025"/>
                </a:lnTo>
                <a:lnTo>
                  <a:pt x="1279713" y="362791"/>
                </a:lnTo>
                <a:lnTo>
                  <a:pt x="1257096" y="323166"/>
                </a:lnTo>
                <a:lnTo>
                  <a:pt x="1231951" y="285265"/>
                </a:lnTo>
                <a:lnTo>
                  <a:pt x="1204393" y="249204"/>
                </a:lnTo>
                <a:lnTo>
                  <a:pt x="1174537" y="215096"/>
                </a:lnTo>
                <a:lnTo>
                  <a:pt x="1142497" y="183056"/>
                </a:lnTo>
                <a:lnTo>
                  <a:pt x="1108388" y="153200"/>
                </a:lnTo>
                <a:lnTo>
                  <a:pt x="1072326" y="125643"/>
                </a:lnTo>
                <a:lnTo>
                  <a:pt x="1034426" y="100498"/>
                </a:lnTo>
                <a:lnTo>
                  <a:pt x="994801" y="77882"/>
                </a:lnTo>
                <a:lnTo>
                  <a:pt x="953567" y="57908"/>
                </a:lnTo>
                <a:lnTo>
                  <a:pt x="910838" y="40692"/>
                </a:lnTo>
                <a:lnTo>
                  <a:pt x="866731" y="26349"/>
                </a:lnTo>
                <a:lnTo>
                  <a:pt x="862885" y="2538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7188331" y="3814125"/>
            <a:ext cx="152400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1605" marR="5080" indent="-129539" algn="ctr">
              <a:lnSpc>
                <a:spcPct val="100000"/>
              </a:lnSpc>
              <a:spcBef>
                <a:spcPts val="100"/>
              </a:spcBef>
            </a:pPr>
            <a:r>
              <a:rPr lang="ru-RU" b="1" spc="1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территории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415531" y="2580204"/>
            <a:ext cx="1144399" cy="52514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lang="ru-RU" sz="3300" b="1" spc="450" dirty="0" smtClean="0">
                <a:solidFill>
                  <a:srgbClr val="FFFFFF"/>
                </a:solidFill>
                <a:latin typeface="Arial"/>
                <a:cs typeface="Arial"/>
              </a:rPr>
              <a:t>1,8</a:t>
            </a:r>
            <a:endParaRPr sz="3300" dirty="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454386" y="3034704"/>
            <a:ext cx="95313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1200" spc="5" dirty="0" smtClean="0">
                <a:solidFill>
                  <a:srgbClr val="FFFFFF"/>
                </a:solidFill>
                <a:latin typeface="Arial"/>
                <a:cs typeface="Arial"/>
              </a:rPr>
              <a:t>Тыс. кв. км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389786" y="884818"/>
            <a:ext cx="1170144" cy="52514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ru-RU" sz="3300" b="1" spc="450" dirty="0" smtClean="0">
                <a:solidFill>
                  <a:srgbClr val="FFFFFF"/>
                </a:solidFill>
                <a:latin typeface="Arial"/>
                <a:cs typeface="Arial"/>
              </a:rPr>
              <a:t>16,0</a:t>
            </a:r>
            <a:endParaRPr sz="3300" dirty="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428855" y="1339317"/>
            <a:ext cx="95313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5" dirty="0">
                <a:solidFill>
                  <a:srgbClr val="FFFFFF"/>
                </a:solidFill>
                <a:latin typeface="Arial"/>
                <a:cs typeface="Arial"/>
              </a:rPr>
              <a:t>тыс.</a:t>
            </a:r>
            <a:r>
              <a:rPr sz="1200" spc="-7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spc="15" dirty="0">
                <a:solidFill>
                  <a:srgbClr val="FFFFFF"/>
                </a:solidFill>
                <a:latin typeface="Arial"/>
                <a:cs typeface="Arial"/>
              </a:rPr>
              <a:t>человек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44689" y="686045"/>
            <a:ext cx="4889311" cy="397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500" spc="6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</a:t>
            </a:r>
            <a:r>
              <a:rPr sz="2500" spc="-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500" spc="-5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</a:t>
            </a:r>
            <a:r>
              <a:rPr lang="ru-RU" sz="2500" spc="-5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 районе</a:t>
            </a:r>
            <a:endParaRPr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191000" y="1066800"/>
            <a:ext cx="200406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1125" marR="5080" indent="-99060">
              <a:lnSpc>
                <a:spcPct val="100000"/>
              </a:lnSpc>
              <a:spcBef>
                <a:spcPts val="100"/>
              </a:spcBef>
            </a:pPr>
            <a:r>
              <a:rPr b="1" spc="25" dirty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</a:t>
            </a:r>
            <a:r>
              <a:rPr sz="1700" b="1" spc="-55" dirty="0">
                <a:solidFill>
                  <a:srgbClr val="0066B3"/>
                </a:solidFill>
                <a:latin typeface="Arial"/>
                <a:cs typeface="Arial"/>
              </a:rPr>
              <a:t> </a:t>
            </a:r>
            <a:r>
              <a:rPr b="1" spc="1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123785" y="2439877"/>
            <a:ext cx="728625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700" b="1" spc="15" dirty="0" smtClean="0">
                <a:solidFill>
                  <a:srgbClr val="FFFFFF"/>
                </a:solidFill>
                <a:latin typeface="Arial"/>
                <a:cs typeface="Arial"/>
              </a:rPr>
              <a:t>0,5</a:t>
            </a:r>
            <a:endParaRPr sz="3700" dirty="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530501" y="2493036"/>
            <a:ext cx="643821" cy="3443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150" b="1" spc="20" dirty="0">
                <a:solidFill>
                  <a:srgbClr val="FFFFFF"/>
                </a:solidFill>
                <a:latin typeface="Arial"/>
                <a:cs typeface="Arial"/>
              </a:rPr>
              <a:t>%</a:t>
            </a:r>
            <a:endParaRPr sz="2150" dirty="0">
              <a:latin typeface="Arial"/>
              <a:cs typeface="Arial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7743765" y="3637188"/>
            <a:ext cx="475068" cy="6991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7718234" y="1587144"/>
            <a:ext cx="475068" cy="58896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7718234" y="1941804"/>
            <a:ext cx="475068" cy="6991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7302500" y="2349512"/>
            <a:ext cx="1357630" cy="1357630"/>
          </a:xfrm>
          <a:custGeom>
            <a:avLst/>
            <a:gdLst/>
            <a:ahLst/>
            <a:cxnLst/>
            <a:rect l="l" t="t" r="r" b="b"/>
            <a:pathLst>
              <a:path w="1357629" h="1357629">
                <a:moveTo>
                  <a:pt x="678802" y="0"/>
                </a:moveTo>
                <a:lnTo>
                  <a:pt x="630325" y="1704"/>
                </a:lnTo>
                <a:lnTo>
                  <a:pt x="582768" y="6740"/>
                </a:lnTo>
                <a:lnTo>
                  <a:pt x="536245" y="14994"/>
                </a:lnTo>
                <a:lnTo>
                  <a:pt x="490873" y="26349"/>
                </a:lnTo>
                <a:lnTo>
                  <a:pt x="446765" y="40692"/>
                </a:lnTo>
                <a:lnTo>
                  <a:pt x="404037" y="57908"/>
                </a:lnTo>
                <a:lnTo>
                  <a:pt x="362803" y="77882"/>
                </a:lnTo>
                <a:lnTo>
                  <a:pt x="323178" y="100498"/>
                </a:lnTo>
                <a:lnTo>
                  <a:pt x="285277" y="125643"/>
                </a:lnTo>
                <a:lnTo>
                  <a:pt x="249215" y="153200"/>
                </a:lnTo>
                <a:lnTo>
                  <a:pt x="215107" y="183056"/>
                </a:lnTo>
                <a:lnTo>
                  <a:pt x="183067" y="215096"/>
                </a:lnTo>
                <a:lnTo>
                  <a:pt x="153211" y="249204"/>
                </a:lnTo>
                <a:lnTo>
                  <a:pt x="125652" y="285265"/>
                </a:lnTo>
                <a:lnTo>
                  <a:pt x="100507" y="323166"/>
                </a:lnTo>
                <a:lnTo>
                  <a:pt x="77890" y="362791"/>
                </a:lnTo>
                <a:lnTo>
                  <a:pt x="57916" y="404025"/>
                </a:lnTo>
                <a:lnTo>
                  <a:pt x="40699" y="446753"/>
                </a:lnTo>
                <a:lnTo>
                  <a:pt x="26355" y="490860"/>
                </a:lnTo>
                <a:lnTo>
                  <a:pt x="14998" y="536233"/>
                </a:lnTo>
                <a:lnTo>
                  <a:pt x="6743" y="582755"/>
                </a:lnTo>
                <a:lnTo>
                  <a:pt x="1705" y="630312"/>
                </a:lnTo>
                <a:lnTo>
                  <a:pt x="0" y="678789"/>
                </a:lnTo>
                <a:lnTo>
                  <a:pt x="1705" y="727268"/>
                </a:lnTo>
                <a:lnTo>
                  <a:pt x="6743" y="774826"/>
                </a:lnTo>
                <a:lnTo>
                  <a:pt x="14998" y="821349"/>
                </a:lnTo>
                <a:lnTo>
                  <a:pt x="26355" y="866722"/>
                </a:lnTo>
                <a:lnTo>
                  <a:pt x="40699" y="910831"/>
                </a:lnTo>
                <a:lnTo>
                  <a:pt x="57916" y="953559"/>
                </a:lnTo>
                <a:lnTo>
                  <a:pt x="77890" y="994794"/>
                </a:lnTo>
                <a:lnTo>
                  <a:pt x="100507" y="1034418"/>
                </a:lnTo>
                <a:lnTo>
                  <a:pt x="125652" y="1072319"/>
                </a:lnTo>
                <a:lnTo>
                  <a:pt x="153211" y="1108381"/>
                </a:lnTo>
                <a:lnTo>
                  <a:pt x="183067" y="1142489"/>
                </a:lnTo>
                <a:lnTo>
                  <a:pt x="215107" y="1174528"/>
                </a:lnTo>
                <a:lnTo>
                  <a:pt x="249215" y="1204384"/>
                </a:lnTo>
                <a:lnTo>
                  <a:pt x="285277" y="1231942"/>
                </a:lnTo>
                <a:lnTo>
                  <a:pt x="323178" y="1257087"/>
                </a:lnTo>
                <a:lnTo>
                  <a:pt x="362803" y="1279703"/>
                </a:lnTo>
                <a:lnTo>
                  <a:pt x="404037" y="1299677"/>
                </a:lnTo>
                <a:lnTo>
                  <a:pt x="446765" y="1316893"/>
                </a:lnTo>
                <a:lnTo>
                  <a:pt x="490873" y="1331237"/>
                </a:lnTo>
                <a:lnTo>
                  <a:pt x="536245" y="1342594"/>
                </a:lnTo>
                <a:lnTo>
                  <a:pt x="582768" y="1350848"/>
                </a:lnTo>
                <a:lnTo>
                  <a:pt x="630325" y="1355886"/>
                </a:lnTo>
                <a:lnTo>
                  <a:pt x="678802" y="1357591"/>
                </a:lnTo>
                <a:lnTo>
                  <a:pt x="678802" y="1332191"/>
                </a:lnTo>
                <a:lnTo>
                  <a:pt x="625205" y="1330023"/>
                </a:lnTo>
                <a:lnTo>
                  <a:pt x="572807" y="1323637"/>
                </a:lnTo>
                <a:lnTo>
                  <a:pt x="521775" y="1313200"/>
                </a:lnTo>
                <a:lnTo>
                  <a:pt x="472274" y="1298881"/>
                </a:lnTo>
                <a:lnTo>
                  <a:pt x="424472" y="1280847"/>
                </a:lnTo>
                <a:lnTo>
                  <a:pt x="378535" y="1259265"/>
                </a:lnTo>
                <a:lnTo>
                  <a:pt x="334630" y="1234304"/>
                </a:lnTo>
                <a:lnTo>
                  <a:pt x="292924" y="1206130"/>
                </a:lnTo>
                <a:lnTo>
                  <a:pt x="253584" y="1174911"/>
                </a:lnTo>
                <a:lnTo>
                  <a:pt x="216776" y="1140815"/>
                </a:lnTo>
                <a:lnTo>
                  <a:pt x="182680" y="1104007"/>
                </a:lnTo>
                <a:lnTo>
                  <a:pt x="151461" y="1064668"/>
                </a:lnTo>
                <a:lnTo>
                  <a:pt x="123287" y="1022963"/>
                </a:lnTo>
                <a:lnTo>
                  <a:pt x="98326" y="979060"/>
                </a:lnTo>
                <a:lnTo>
                  <a:pt x="76744" y="933124"/>
                </a:lnTo>
                <a:lnTo>
                  <a:pt x="58710" y="885323"/>
                </a:lnTo>
                <a:lnTo>
                  <a:pt x="44391" y="835822"/>
                </a:lnTo>
                <a:lnTo>
                  <a:pt x="33954" y="784788"/>
                </a:lnTo>
                <a:lnTo>
                  <a:pt x="27568" y="732389"/>
                </a:lnTo>
                <a:lnTo>
                  <a:pt x="25399" y="678789"/>
                </a:lnTo>
                <a:lnTo>
                  <a:pt x="27568" y="625193"/>
                </a:lnTo>
                <a:lnTo>
                  <a:pt x="33954" y="572795"/>
                </a:lnTo>
                <a:lnTo>
                  <a:pt x="44391" y="521762"/>
                </a:lnTo>
                <a:lnTo>
                  <a:pt x="58710" y="472262"/>
                </a:lnTo>
                <a:lnTo>
                  <a:pt x="76744" y="424460"/>
                </a:lnTo>
                <a:lnTo>
                  <a:pt x="98326" y="378525"/>
                </a:lnTo>
                <a:lnTo>
                  <a:pt x="123287" y="334622"/>
                </a:lnTo>
                <a:lnTo>
                  <a:pt x="151461" y="292918"/>
                </a:lnTo>
                <a:lnTo>
                  <a:pt x="182680" y="253580"/>
                </a:lnTo>
                <a:lnTo>
                  <a:pt x="216776" y="216776"/>
                </a:lnTo>
                <a:lnTo>
                  <a:pt x="253584" y="182680"/>
                </a:lnTo>
                <a:lnTo>
                  <a:pt x="292924" y="151460"/>
                </a:lnTo>
                <a:lnTo>
                  <a:pt x="334630" y="123285"/>
                </a:lnTo>
                <a:lnTo>
                  <a:pt x="378535" y="98322"/>
                </a:lnTo>
                <a:lnTo>
                  <a:pt x="424472" y="76739"/>
                </a:lnTo>
                <a:lnTo>
                  <a:pt x="472274" y="58704"/>
                </a:lnTo>
                <a:lnTo>
                  <a:pt x="521775" y="44385"/>
                </a:lnTo>
                <a:lnTo>
                  <a:pt x="572807" y="33949"/>
                </a:lnTo>
                <a:lnTo>
                  <a:pt x="625205" y="27565"/>
                </a:lnTo>
                <a:lnTo>
                  <a:pt x="678802" y="25400"/>
                </a:lnTo>
                <a:lnTo>
                  <a:pt x="862936" y="25400"/>
                </a:lnTo>
                <a:lnTo>
                  <a:pt x="821358" y="14994"/>
                </a:lnTo>
                <a:lnTo>
                  <a:pt x="774836" y="6740"/>
                </a:lnTo>
                <a:lnTo>
                  <a:pt x="727279" y="1704"/>
                </a:lnTo>
                <a:lnTo>
                  <a:pt x="678802" y="0"/>
                </a:lnTo>
                <a:close/>
              </a:path>
              <a:path w="1357629" h="1357629">
                <a:moveTo>
                  <a:pt x="862936" y="25400"/>
                </a:moveTo>
                <a:lnTo>
                  <a:pt x="678802" y="25400"/>
                </a:lnTo>
                <a:lnTo>
                  <a:pt x="732398" y="27565"/>
                </a:lnTo>
                <a:lnTo>
                  <a:pt x="784796" y="33949"/>
                </a:lnTo>
                <a:lnTo>
                  <a:pt x="835829" y="44385"/>
                </a:lnTo>
                <a:lnTo>
                  <a:pt x="885330" y="58704"/>
                </a:lnTo>
                <a:lnTo>
                  <a:pt x="933132" y="76739"/>
                </a:lnTo>
                <a:lnTo>
                  <a:pt x="979069" y="98322"/>
                </a:lnTo>
                <a:lnTo>
                  <a:pt x="1022974" y="123285"/>
                </a:lnTo>
                <a:lnTo>
                  <a:pt x="1064679" y="151460"/>
                </a:lnTo>
                <a:lnTo>
                  <a:pt x="1104020" y="182680"/>
                </a:lnTo>
                <a:lnTo>
                  <a:pt x="1140828" y="216776"/>
                </a:lnTo>
                <a:lnTo>
                  <a:pt x="1174924" y="253580"/>
                </a:lnTo>
                <a:lnTo>
                  <a:pt x="1206142" y="292918"/>
                </a:lnTo>
                <a:lnTo>
                  <a:pt x="1234316" y="334622"/>
                </a:lnTo>
                <a:lnTo>
                  <a:pt x="1259278" y="378525"/>
                </a:lnTo>
                <a:lnTo>
                  <a:pt x="1280860" y="424460"/>
                </a:lnTo>
                <a:lnTo>
                  <a:pt x="1298894" y="472262"/>
                </a:lnTo>
                <a:lnTo>
                  <a:pt x="1313213" y="521762"/>
                </a:lnTo>
                <a:lnTo>
                  <a:pt x="1323649" y="572795"/>
                </a:lnTo>
                <a:lnTo>
                  <a:pt x="1330036" y="625193"/>
                </a:lnTo>
                <a:lnTo>
                  <a:pt x="1332204" y="678789"/>
                </a:lnTo>
                <a:lnTo>
                  <a:pt x="1330036" y="732389"/>
                </a:lnTo>
                <a:lnTo>
                  <a:pt x="1323649" y="784788"/>
                </a:lnTo>
                <a:lnTo>
                  <a:pt x="1313213" y="835822"/>
                </a:lnTo>
                <a:lnTo>
                  <a:pt x="1298894" y="885323"/>
                </a:lnTo>
                <a:lnTo>
                  <a:pt x="1280860" y="933124"/>
                </a:lnTo>
                <a:lnTo>
                  <a:pt x="1259278" y="979060"/>
                </a:lnTo>
                <a:lnTo>
                  <a:pt x="1234316" y="1022963"/>
                </a:lnTo>
                <a:lnTo>
                  <a:pt x="1206142" y="1064668"/>
                </a:lnTo>
                <a:lnTo>
                  <a:pt x="1174924" y="1104007"/>
                </a:lnTo>
                <a:lnTo>
                  <a:pt x="1140828" y="1140815"/>
                </a:lnTo>
                <a:lnTo>
                  <a:pt x="1104020" y="1174911"/>
                </a:lnTo>
                <a:lnTo>
                  <a:pt x="1064679" y="1206130"/>
                </a:lnTo>
                <a:lnTo>
                  <a:pt x="1022974" y="1234304"/>
                </a:lnTo>
                <a:lnTo>
                  <a:pt x="979069" y="1259265"/>
                </a:lnTo>
                <a:lnTo>
                  <a:pt x="933132" y="1280847"/>
                </a:lnTo>
                <a:lnTo>
                  <a:pt x="885330" y="1298881"/>
                </a:lnTo>
                <a:lnTo>
                  <a:pt x="835829" y="1313200"/>
                </a:lnTo>
                <a:lnTo>
                  <a:pt x="784796" y="1323637"/>
                </a:lnTo>
                <a:lnTo>
                  <a:pt x="732398" y="1330023"/>
                </a:lnTo>
                <a:lnTo>
                  <a:pt x="678802" y="1332191"/>
                </a:lnTo>
                <a:lnTo>
                  <a:pt x="678802" y="1357591"/>
                </a:lnTo>
                <a:lnTo>
                  <a:pt x="727279" y="1355886"/>
                </a:lnTo>
                <a:lnTo>
                  <a:pt x="774836" y="1350848"/>
                </a:lnTo>
                <a:lnTo>
                  <a:pt x="821358" y="1342594"/>
                </a:lnTo>
                <a:lnTo>
                  <a:pt x="866731" y="1331237"/>
                </a:lnTo>
                <a:lnTo>
                  <a:pt x="910838" y="1316893"/>
                </a:lnTo>
                <a:lnTo>
                  <a:pt x="953567" y="1299677"/>
                </a:lnTo>
                <a:lnTo>
                  <a:pt x="994801" y="1279703"/>
                </a:lnTo>
                <a:lnTo>
                  <a:pt x="1034426" y="1257087"/>
                </a:lnTo>
                <a:lnTo>
                  <a:pt x="1072326" y="1231942"/>
                </a:lnTo>
                <a:lnTo>
                  <a:pt x="1108388" y="1204384"/>
                </a:lnTo>
                <a:lnTo>
                  <a:pt x="1142497" y="1174528"/>
                </a:lnTo>
                <a:lnTo>
                  <a:pt x="1174537" y="1142489"/>
                </a:lnTo>
                <a:lnTo>
                  <a:pt x="1204393" y="1108381"/>
                </a:lnTo>
                <a:lnTo>
                  <a:pt x="1231951" y="1072319"/>
                </a:lnTo>
                <a:lnTo>
                  <a:pt x="1257096" y="1034418"/>
                </a:lnTo>
                <a:lnTo>
                  <a:pt x="1279713" y="994794"/>
                </a:lnTo>
                <a:lnTo>
                  <a:pt x="1299688" y="953559"/>
                </a:lnTo>
                <a:lnTo>
                  <a:pt x="1316905" y="910831"/>
                </a:lnTo>
                <a:lnTo>
                  <a:pt x="1331249" y="866722"/>
                </a:lnTo>
                <a:lnTo>
                  <a:pt x="1342606" y="821349"/>
                </a:lnTo>
                <a:lnTo>
                  <a:pt x="1350860" y="774826"/>
                </a:lnTo>
                <a:lnTo>
                  <a:pt x="1355898" y="727268"/>
                </a:lnTo>
                <a:lnTo>
                  <a:pt x="1357604" y="678789"/>
                </a:lnTo>
                <a:lnTo>
                  <a:pt x="1355898" y="630312"/>
                </a:lnTo>
                <a:lnTo>
                  <a:pt x="1350860" y="582755"/>
                </a:lnTo>
                <a:lnTo>
                  <a:pt x="1342606" y="536233"/>
                </a:lnTo>
                <a:lnTo>
                  <a:pt x="1331249" y="490860"/>
                </a:lnTo>
                <a:lnTo>
                  <a:pt x="1316905" y="446753"/>
                </a:lnTo>
                <a:lnTo>
                  <a:pt x="1299688" y="404025"/>
                </a:lnTo>
                <a:lnTo>
                  <a:pt x="1279713" y="362791"/>
                </a:lnTo>
                <a:lnTo>
                  <a:pt x="1257096" y="323166"/>
                </a:lnTo>
                <a:lnTo>
                  <a:pt x="1231951" y="285265"/>
                </a:lnTo>
                <a:lnTo>
                  <a:pt x="1204393" y="249204"/>
                </a:lnTo>
                <a:lnTo>
                  <a:pt x="1174537" y="215096"/>
                </a:lnTo>
                <a:lnTo>
                  <a:pt x="1142497" y="183056"/>
                </a:lnTo>
                <a:lnTo>
                  <a:pt x="1108388" y="153200"/>
                </a:lnTo>
                <a:lnTo>
                  <a:pt x="1072326" y="125643"/>
                </a:lnTo>
                <a:lnTo>
                  <a:pt x="1034426" y="100498"/>
                </a:lnTo>
                <a:lnTo>
                  <a:pt x="994801" y="77882"/>
                </a:lnTo>
                <a:lnTo>
                  <a:pt x="953567" y="57908"/>
                </a:lnTo>
                <a:lnTo>
                  <a:pt x="910838" y="40692"/>
                </a:lnTo>
                <a:lnTo>
                  <a:pt x="866731" y="26349"/>
                </a:lnTo>
                <a:lnTo>
                  <a:pt x="862936" y="25400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7276969" y="654124"/>
            <a:ext cx="1357630" cy="1357630"/>
          </a:xfrm>
          <a:custGeom>
            <a:avLst/>
            <a:gdLst/>
            <a:ahLst/>
            <a:cxnLst/>
            <a:rect l="l" t="t" r="r" b="b"/>
            <a:pathLst>
              <a:path w="1357629" h="1357630">
                <a:moveTo>
                  <a:pt x="678802" y="0"/>
                </a:moveTo>
                <a:lnTo>
                  <a:pt x="630325" y="1704"/>
                </a:lnTo>
                <a:lnTo>
                  <a:pt x="582768" y="6740"/>
                </a:lnTo>
                <a:lnTo>
                  <a:pt x="536245" y="14994"/>
                </a:lnTo>
                <a:lnTo>
                  <a:pt x="490873" y="26349"/>
                </a:lnTo>
                <a:lnTo>
                  <a:pt x="446765" y="40692"/>
                </a:lnTo>
                <a:lnTo>
                  <a:pt x="404037" y="57908"/>
                </a:lnTo>
                <a:lnTo>
                  <a:pt x="362803" y="77882"/>
                </a:lnTo>
                <a:lnTo>
                  <a:pt x="323178" y="100498"/>
                </a:lnTo>
                <a:lnTo>
                  <a:pt x="285277" y="125643"/>
                </a:lnTo>
                <a:lnTo>
                  <a:pt x="249215" y="153200"/>
                </a:lnTo>
                <a:lnTo>
                  <a:pt x="215107" y="183056"/>
                </a:lnTo>
                <a:lnTo>
                  <a:pt x="183067" y="215096"/>
                </a:lnTo>
                <a:lnTo>
                  <a:pt x="153211" y="249204"/>
                </a:lnTo>
                <a:lnTo>
                  <a:pt x="125652" y="285265"/>
                </a:lnTo>
                <a:lnTo>
                  <a:pt x="100507" y="323166"/>
                </a:lnTo>
                <a:lnTo>
                  <a:pt x="77890" y="362791"/>
                </a:lnTo>
                <a:lnTo>
                  <a:pt x="57916" y="404025"/>
                </a:lnTo>
                <a:lnTo>
                  <a:pt x="40699" y="446753"/>
                </a:lnTo>
                <a:lnTo>
                  <a:pt x="26355" y="490860"/>
                </a:lnTo>
                <a:lnTo>
                  <a:pt x="14998" y="536233"/>
                </a:lnTo>
                <a:lnTo>
                  <a:pt x="6743" y="582755"/>
                </a:lnTo>
                <a:lnTo>
                  <a:pt x="1705" y="630312"/>
                </a:lnTo>
                <a:lnTo>
                  <a:pt x="0" y="678789"/>
                </a:lnTo>
                <a:lnTo>
                  <a:pt x="1705" y="727268"/>
                </a:lnTo>
                <a:lnTo>
                  <a:pt x="6743" y="774826"/>
                </a:lnTo>
                <a:lnTo>
                  <a:pt x="14998" y="821349"/>
                </a:lnTo>
                <a:lnTo>
                  <a:pt x="26355" y="866722"/>
                </a:lnTo>
                <a:lnTo>
                  <a:pt x="40699" y="910831"/>
                </a:lnTo>
                <a:lnTo>
                  <a:pt x="57916" y="953559"/>
                </a:lnTo>
                <a:lnTo>
                  <a:pt x="77890" y="994794"/>
                </a:lnTo>
                <a:lnTo>
                  <a:pt x="100507" y="1034418"/>
                </a:lnTo>
                <a:lnTo>
                  <a:pt x="125652" y="1072319"/>
                </a:lnTo>
                <a:lnTo>
                  <a:pt x="153211" y="1108381"/>
                </a:lnTo>
                <a:lnTo>
                  <a:pt x="183067" y="1142489"/>
                </a:lnTo>
                <a:lnTo>
                  <a:pt x="215107" y="1174528"/>
                </a:lnTo>
                <a:lnTo>
                  <a:pt x="249215" y="1204384"/>
                </a:lnTo>
                <a:lnTo>
                  <a:pt x="285277" y="1231942"/>
                </a:lnTo>
                <a:lnTo>
                  <a:pt x="323178" y="1257087"/>
                </a:lnTo>
                <a:lnTo>
                  <a:pt x="362803" y="1279703"/>
                </a:lnTo>
                <a:lnTo>
                  <a:pt x="404037" y="1299677"/>
                </a:lnTo>
                <a:lnTo>
                  <a:pt x="446765" y="1316893"/>
                </a:lnTo>
                <a:lnTo>
                  <a:pt x="490873" y="1331237"/>
                </a:lnTo>
                <a:lnTo>
                  <a:pt x="536245" y="1342594"/>
                </a:lnTo>
                <a:lnTo>
                  <a:pt x="582768" y="1350848"/>
                </a:lnTo>
                <a:lnTo>
                  <a:pt x="630325" y="1355886"/>
                </a:lnTo>
                <a:lnTo>
                  <a:pt x="678802" y="1357591"/>
                </a:lnTo>
                <a:lnTo>
                  <a:pt x="678802" y="1332191"/>
                </a:lnTo>
                <a:lnTo>
                  <a:pt x="625205" y="1330023"/>
                </a:lnTo>
                <a:lnTo>
                  <a:pt x="572807" y="1323637"/>
                </a:lnTo>
                <a:lnTo>
                  <a:pt x="521775" y="1313200"/>
                </a:lnTo>
                <a:lnTo>
                  <a:pt x="472274" y="1298881"/>
                </a:lnTo>
                <a:lnTo>
                  <a:pt x="424472" y="1280847"/>
                </a:lnTo>
                <a:lnTo>
                  <a:pt x="378535" y="1259265"/>
                </a:lnTo>
                <a:lnTo>
                  <a:pt x="334630" y="1234304"/>
                </a:lnTo>
                <a:lnTo>
                  <a:pt x="292924" y="1206130"/>
                </a:lnTo>
                <a:lnTo>
                  <a:pt x="253584" y="1174911"/>
                </a:lnTo>
                <a:lnTo>
                  <a:pt x="216776" y="1140815"/>
                </a:lnTo>
                <a:lnTo>
                  <a:pt x="182680" y="1104007"/>
                </a:lnTo>
                <a:lnTo>
                  <a:pt x="151461" y="1064668"/>
                </a:lnTo>
                <a:lnTo>
                  <a:pt x="123287" y="1022963"/>
                </a:lnTo>
                <a:lnTo>
                  <a:pt x="98326" y="979060"/>
                </a:lnTo>
                <a:lnTo>
                  <a:pt x="76744" y="933124"/>
                </a:lnTo>
                <a:lnTo>
                  <a:pt x="58710" y="885323"/>
                </a:lnTo>
                <a:lnTo>
                  <a:pt x="44391" y="835822"/>
                </a:lnTo>
                <a:lnTo>
                  <a:pt x="33954" y="784788"/>
                </a:lnTo>
                <a:lnTo>
                  <a:pt x="27568" y="732389"/>
                </a:lnTo>
                <a:lnTo>
                  <a:pt x="25399" y="678789"/>
                </a:lnTo>
                <a:lnTo>
                  <a:pt x="27568" y="625193"/>
                </a:lnTo>
                <a:lnTo>
                  <a:pt x="33954" y="572795"/>
                </a:lnTo>
                <a:lnTo>
                  <a:pt x="44391" y="521762"/>
                </a:lnTo>
                <a:lnTo>
                  <a:pt x="58710" y="472262"/>
                </a:lnTo>
                <a:lnTo>
                  <a:pt x="76744" y="424460"/>
                </a:lnTo>
                <a:lnTo>
                  <a:pt x="98326" y="378525"/>
                </a:lnTo>
                <a:lnTo>
                  <a:pt x="123287" y="334622"/>
                </a:lnTo>
                <a:lnTo>
                  <a:pt x="151461" y="292918"/>
                </a:lnTo>
                <a:lnTo>
                  <a:pt x="182680" y="253580"/>
                </a:lnTo>
                <a:lnTo>
                  <a:pt x="216776" y="216776"/>
                </a:lnTo>
                <a:lnTo>
                  <a:pt x="253584" y="182680"/>
                </a:lnTo>
                <a:lnTo>
                  <a:pt x="292924" y="151460"/>
                </a:lnTo>
                <a:lnTo>
                  <a:pt x="334630" y="123285"/>
                </a:lnTo>
                <a:lnTo>
                  <a:pt x="378535" y="98322"/>
                </a:lnTo>
                <a:lnTo>
                  <a:pt x="424472" y="76739"/>
                </a:lnTo>
                <a:lnTo>
                  <a:pt x="472274" y="58704"/>
                </a:lnTo>
                <a:lnTo>
                  <a:pt x="521775" y="44385"/>
                </a:lnTo>
                <a:lnTo>
                  <a:pt x="572807" y="33949"/>
                </a:lnTo>
                <a:lnTo>
                  <a:pt x="625205" y="27565"/>
                </a:lnTo>
                <a:lnTo>
                  <a:pt x="678802" y="25399"/>
                </a:lnTo>
                <a:lnTo>
                  <a:pt x="862936" y="25399"/>
                </a:lnTo>
                <a:lnTo>
                  <a:pt x="821358" y="14994"/>
                </a:lnTo>
                <a:lnTo>
                  <a:pt x="774836" y="6740"/>
                </a:lnTo>
                <a:lnTo>
                  <a:pt x="727279" y="1704"/>
                </a:lnTo>
                <a:lnTo>
                  <a:pt x="678802" y="0"/>
                </a:lnTo>
                <a:close/>
              </a:path>
              <a:path w="1357629" h="1357630">
                <a:moveTo>
                  <a:pt x="862936" y="25399"/>
                </a:moveTo>
                <a:lnTo>
                  <a:pt x="678802" y="25399"/>
                </a:lnTo>
                <a:lnTo>
                  <a:pt x="732398" y="27565"/>
                </a:lnTo>
                <a:lnTo>
                  <a:pt x="784796" y="33949"/>
                </a:lnTo>
                <a:lnTo>
                  <a:pt x="835829" y="44385"/>
                </a:lnTo>
                <a:lnTo>
                  <a:pt x="885330" y="58704"/>
                </a:lnTo>
                <a:lnTo>
                  <a:pt x="933132" y="76739"/>
                </a:lnTo>
                <a:lnTo>
                  <a:pt x="979069" y="98322"/>
                </a:lnTo>
                <a:lnTo>
                  <a:pt x="1022974" y="123285"/>
                </a:lnTo>
                <a:lnTo>
                  <a:pt x="1064679" y="151460"/>
                </a:lnTo>
                <a:lnTo>
                  <a:pt x="1104020" y="182680"/>
                </a:lnTo>
                <a:lnTo>
                  <a:pt x="1140828" y="216776"/>
                </a:lnTo>
                <a:lnTo>
                  <a:pt x="1174924" y="253580"/>
                </a:lnTo>
                <a:lnTo>
                  <a:pt x="1206142" y="292918"/>
                </a:lnTo>
                <a:lnTo>
                  <a:pt x="1234316" y="334622"/>
                </a:lnTo>
                <a:lnTo>
                  <a:pt x="1259278" y="378525"/>
                </a:lnTo>
                <a:lnTo>
                  <a:pt x="1280860" y="424460"/>
                </a:lnTo>
                <a:lnTo>
                  <a:pt x="1298894" y="472262"/>
                </a:lnTo>
                <a:lnTo>
                  <a:pt x="1313213" y="521762"/>
                </a:lnTo>
                <a:lnTo>
                  <a:pt x="1323649" y="572795"/>
                </a:lnTo>
                <a:lnTo>
                  <a:pt x="1330036" y="625193"/>
                </a:lnTo>
                <a:lnTo>
                  <a:pt x="1332204" y="678789"/>
                </a:lnTo>
                <a:lnTo>
                  <a:pt x="1330036" y="732389"/>
                </a:lnTo>
                <a:lnTo>
                  <a:pt x="1323649" y="784788"/>
                </a:lnTo>
                <a:lnTo>
                  <a:pt x="1313213" y="835822"/>
                </a:lnTo>
                <a:lnTo>
                  <a:pt x="1298894" y="885323"/>
                </a:lnTo>
                <a:lnTo>
                  <a:pt x="1280860" y="933124"/>
                </a:lnTo>
                <a:lnTo>
                  <a:pt x="1259278" y="979060"/>
                </a:lnTo>
                <a:lnTo>
                  <a:pt x="1234316" y="1022963"/>
                </a:lnTo>
                <a:lnTo>
                  <a:pt x="1206142" y="1064668"/>
                </a:lnTo>
                <a:lnTo>
                  <a:pt x="1174924" y="1104007"/>
                </a:lnTo>
                <a:lnTo>
                  <a:pt x="1140828" y="1140815"/>
                </a:lnTo>
                <a:lnTo>
                  <a:pt x="1104020" y="1174911"/>
                </a:lnTo>
                <a:lnTo>
                  <a:pt x="1064679" y="1206130"/>
                </a:lnTo>
                <a:lnTo>
                  <a:pt x="1022974" y="1234304"/>
                </a:lnTo>
                <a:lnTo>
                  <a:pt x="979069" y="1259265"/>
                </a:lnTo>
                <a:lnTo>
                  <a:pt x="933132" y="1280847"/>
                </a:lnTo>
                <a:lnTo>
                  <a:pt x="885330" y="1298881"/>
                </a:lnTo>
                <a:lnTo>
                  <a:pt x="835829" y="1313200"/>
                </a:lnTo>
                <a:lnTo>
                  <a:pt x="784796" y="1323637"/>
                </a:lnTo>
                <a:lnTo>
                  <a:pt x="732398" y="1330023"/>
                </a:lnTo>
                <a:lnTo>
                  <a:pt x="678802" y="1332191"/>
                </a:lnTo>
                <a:lnTo>
                  <a:pt x="678802" y="1357591"/>
                </a:lnTo>
                <a:lnTo>
                  <a:pt x="727279" y="1355886"/>
                </a:lnTo>
                <a:lnTo>
                  <a:pt x="774836" y="1350848"/>
                </a:lnTo>
                <a:lnTo>
                  <a:pt x="821358" y="1342594"/>
                </a:lnTo>
                <a:lnTo>
                  <a:pt x="866731" y="1331237"/>
                </a:lnTo>
                <a:lnTo>
                  <a:pt x="910838" y="1316893"/>
                </a:lnTo>
                <a:lnTo>
                  <a:pt x="953567" y="1299677"/>
                </a:lnTo>
                <a:lnTo>
                  <a:pt x="994801" y="1279703"/>
                </a:lnTo>
                <a:lnTo>
                  <a:pt x="1034426" y="1257087"/>
                </a:lnTo>
                <a:lnTo>
                  <a:pt x="1072326" y="1231942"/>
                </a:lnTo>
                <a:lnTo>
                  <a:pt x="1108388" y="1204384"/>
                </a:lnTo>
                <a:lnTo>
                  <a:pt x="1142497" y="1174528"/>
                </a:lnTo>
                <a:lnTo>
                  <a:pt x="1174537" y="1142489"/>
                </a:lnTo>
                <a:lnTo>
                  <a:pt x="1204393" y="1108381"/>
                </a:lnTo>
                <a:lnTo>
                  <a:pt x="1231951" y="1072319"/>
                </a:lnTo>
                <a:lnTo>
                  <a:pt x="1257096" y="1034418"/>
                </a:lnTo>
                <a:lnTo>
                  <a:pt x="1279713" y="994794"/>
                </a:lnTo>
                <a:lnTo>
                  <a:pt x="1299688" y="953559"/>
                </a:lnTo>
                <a:lnTo>
                  <a:pt x="1316905" y="910831"/>
                </a:lnTo>
                <a:lnTo>
                  <a:pt x="1331249" y="866722"/>
                </a:lnTo>
                <a:lnTo>
                  <a:pt x="1342606" y="821349"/>
                </a:lnTo>
                <a:lnTo>
                  <a:pt x="1350860" y="774826"/>
                </a:lnTo>
                <a:lnTo>
                  <a:pt x="1355898" y="727268"/>
                </a:lnTo>
                <a:lnTo>
                  <a:pt x="1357604" y="678789"/>
                </a:lnTo>
                <a:lnTo>
                  <a:pt x="1355898" y="630312"/>
                </a:lnTo>
                <a:lnTo>
                  <a:pt x="1350860" y="582755"/>
                </a:lnTo>
                <a:lnTo>
                  <a:pt x="1342606" y="536233"/>
                </a:lnTo>
                <a:lnTo>
                  <a:pt x="1331249" y="490860"/>
                </a:lnTo>
                <a:lnTo>
                  <a:pt x="1316905" y="446753"/>
                </a:lnTo>
                <a:lnTo>
                  <a:pt x="1299688" y="404025"/>
                </a:lnTo>
                <a:lnTo>
                  <a:pt x="1279713" y="362791"/>
                </a:lnTo>
                <a:lnTo>
                  <a:pt x="1257096" y="323166"/>
                </a:lnTo>
                <a:lnTo>
                  <a:pt x="1231951" y="285265"/>
                </a:lnTo>
                <a:lnTo>
                  <a:pt x="1204393" y="249204"/>
                </a:lnTo>
                <a:lnTo>
                  <a:pt x="1174537" y="215096"/>
                </a:lnTo>
                <a:lnTo>
                  <a:pt x="1142497" y="183056"/>
                </a:lnTo>
                <a:lnTo>
                  <a:pt x="1108388" y="153200"/>
                </a:lnTo>
                <a:lnTo>
                  <a:pt x="1072326" y="125643"/>
                </a:lnTo>
                <a:lnTo>
                  <a:pt x="1034426" y="100498"/>
                </a:lnTo>
                <a:lnTo>
                  <a:pt x="994801" y="77882"/>
                </a:lnTo>
                <a:lnTo>
                  <a:pt x="953567" y="57908"/>
                </a:lnTo>
                <a:lnTo>
                  <a:pt x="910838" y="40692"/>
                </a:lnTo>
                <a:lnTo>
                  <a:pt x="866731" y="26349"/>
                </a:lnTo>
                <a:lnTo>
                  <a:pt x="862936" y="25399"/>
                </a:lnTo>
                <a:close/>
              </a:path>
            </a:pathLst>
          </a:custGeom>
          <a:solidFill>
            <a:srgbClr val="EF412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7052383" y="2054708"/>
            <a:ext cx="180721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04165">
              <a:lnSpc>
                <a:spcPct val="100000"/>
              </a:lnSpc>
              <a:spcBef>
                <a:spcPts val="100"/>
              </a:spcBef>
            </a:pPr>
            <a:r>
              <a:rPr b="1" spc="1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object 22"/>
          <p:cNvSpPr txBox="1"/>
          <p:nvPr/>
        </p:nvSpPr>
        <p:spPr>
          <a:xfrm>
            <a:off x="5486400" y="5943600"/>
            <a:ext cx="1371600" cy="6719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1400" b="1" spc="25" dirty="0" smtClean="0">
                <a:latin typeface="Arial" pitchFamily="34" charset="0"/>
                <a:cs typeface="Arial" pitchFamily="34" charset="0"/>
              </a:rPr>
              <a:t>Стоимость 1 га земли с/хоз.</a:t>
            </a:r>
          </a:p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1400" b="1" spc="25" dirty="0" smtClean="0">
                <a:latin typeface="Arial" pitchFamily="34" charset="0"/>
                <a:cs typeface="Arial" pitchFamily="34" charset="0"/>
              </a:rPr>
              <a:t>назначения</a:t>
            </a:r>
            <a:endParaRPr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object 22"/>
          <p:cNvSpPr txBox="1"/>
          <p:nvPr/>
        </p:nvSpPr>
        <p:spPr>
          <a:xfrm>
            <a:off x="3429000" y="5983402"/>
            <a:ext cx="1828800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1400" b="1" spc="25" dirty="0" smtClean="0">
                <a:latin typeface="Arial" pitchFamily="34" charset="0"/>
                <a:cs typeface="Arial" pitchFamily="34" charset="0"/>
              </a:rPr>
              <a:t>Средний срок получения разрешения на строительство</a:t>
            </a:r>
            <a:endParaRPr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object 22"/>
          <p:cNvSpPr txBox="1"/>
          <p:nvPr/>
        </p:nvSpPr>
        <p:spPr>
          <a:xfrm>
            <a:off x="152400" y="5943600"/>
            <a:ext cx="13716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1400" b="1" spc="25" dirty="0" smtClean="0">
                <a:latin typeface="Arial" pitchFamily="34" charset="0"/>
                <a:cs typeface="Arial" pitchFamily="34" charset="0"/>
              </a:rPr>
              <a:t>Удаленность от границы города Омска</a:t>
            </a:r>
            <a:endParaRPr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object 22"/>
          <p:cNvSpPr txBox="1"/>
          <p:nvPr/>
        </p:nvSpPr>
        <p:spPr>
          <a:xfrm>
            <a:off x="7086600" y="5943600"/>
            <a:ext cx="2057400" cy="228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400" b="1" spc="25" dirty="0" smtClean="0">
                <a:latin typeface="Arial" pitchFamily="34" charset="0"/>
                <a:cs typeface="Arial" pitchFamily="34" charset="0"/>
              </a:rPr>
              <a:t>Тариф на </a:t>
            </a:r>
            <a:r>
              <a:rPr lang="ru-RU" sz="1400" b="1" spc="25" dirty="0" err="1" smtClean="0">
                <a:latin typeface="Arial" pitchFamily="34" charset="0"/>
                <a:cs typeface="Arial" pitchFamily="34" charset="0"/>
              </a:rPr>
              <a:t>эл</a:t>
            </a:r>
            <a:r>
              <a:rPr lang="ru-RU" sz="1400" b="1" spc="25" dirty="0" smtClean="0">
                <a:latin typeface="Arial" pitchFamily="34" charset="0"/>
                <a:cs typeface="Arial" pitchFamily="34" charset="0"/>
              </a:rPr>
              <a:t>. энергию</a:t>
            </a:r>
            <a:endParaRPr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object 14"/>
          <p:cNvSpPr/>
          <p:nvPr/>
        </p:nvSpPr>
        <p:spPr>
          <a:xfrm>
            <a:off x="267970" y="4572000"/>
            <a:ext cx="1332230" cy="1332230"/>
          </a:xfrm>
          <a:custGeom>
            <a:avLst/>
            <a:gdLst/>
            <a:ahLst/>
            <a:cxnLst/>
            <a:rect l="l" t="t" r="r" b="b"/>
            <a:pathLst>
              <a:path w="1332229" h="1332230">
                <a:moveTo>
                  <a:pt x="666102" y="0"/>
                </a:moveTo>
                <a:lnTo>
                  <a:pt x="618531" y="1672"/>
                </a:lnTo>
                <a:lnTo>
                  <a:pt x="571863" y="6614"/>
                </a:lnTo>
                <a:lnTo>
                  <a:pt x="526211" y="14714"/>
                </a:lnTo>
                <a:lnTo>
                  <a:pt x="481687" y="25858"/>
                </a:lnTo>
                <a:lnTo>
                  <a:pt x="438404" y="39934"/>
                </a:lnTo>
                <a:lnTo>
                  <a:pt x="396474" y="56828"/>
                </a:lnTo>
                <a:lnTo>
                  <a:pt x="356011" y="76429"/>
                </a:lnTo>
                <a:lnTo>
                  <a:pt x="317127" y="98624"/>
                </a:lnTo>
                <a:lnTo>
                  <a:pt x="279935" y="123299"/>
                </a:lnTo>
                <a:lnTo>
                  <a:pt x="244547" y="150342"/>
                </a:lnTo>
                <a:lnTo>
                  <a:pt x="211076" y="179640"/>
                </a:lnTo>
                <a:lnTo>
                  <a:pt x="179636" y="211081"/>
                </a:lnTo>
                <a:lnTo>
                  <a:pt x="150338" y="244552"/>
                </a:lnTo>
                <a:lnTo>
                  <a:pt x="123295" y="279940"/>
                </a:lnTo>
                <a:lnTo>
                  <a:pt x="98621" y="317133"/>
                </a:lnTo>
                <a:lnTo>
                  <a:pt x="76427" y="356017"/>
                </a:lnTo>
                <a:lnTo>
                  <a:pt x="56826" y="396480"/>
                </a:lnTo>
                <a:lnTo>
                  <a:pt x="39932" y="438409"/>
                </a:lnTo>
                <a:lnTo>
                  <a:pt x="25857" y="481691"/>
                </a:lnTo>
                <a:lnTo>
                  <a:pt x="14713" y="526215"/>
                </a:lnTo>
                <a:lnTo>
                  <a:pt x="6614" y="571866"/>
                </a:lnTo>
                <a:lnTo>
                  <a:pt x="1672" y="618533"/>
                </a:lnTo>
                <a:lnTo>
                  <a:pt x="0" y="666102"/>
                </a:lnTo>
                <a:lnTo>
                  <a:pt x="1672" y="713672"/>
                </a:lnTo>
                <a:lnTo>
                  <a:pt x="6614" y="760340"/>
                </a:lnTo>
                <a:lnTo>
                  <a:pt x="14713" y="805993"/>
                </a:lnTo>
                <a:lnTo>
                  <a:pt x="25857" y="850517"/>
                </a:lnTo>
                <a:lnTo>
                  <a:pt x="39932" y="893800"/>
                </a:lnTo>
                <a:lnTo>
                  <a:pt x="56826" y="935729"/>
                </a:lnTo>
                <a:lnTo>
                  <a:pt x="76427" y="976192"/>
                </a:lnTo>
                <a:lnTo>
                  <a:pt x="98621" y="1015077"/>
                </a:lnTo>
                <a:lnTo>
                  <a:pt x="123295" y="1052269"/>
                </a:lnTo>
                <a:lnTo>
                  <a:pt x="150338" y="1087657"/>
                </a:lnTo>
                <a:lnTo>
                  <a:pt x="179636" y="1121127"/>
                </a:lnTo>
                <a:lnTo>
                  <a:pt x="211076" y="1152568"/>
                </a:lnTo>
                <a:lnTo>
                  <a:pt x="244547" y="1181866"/>
                </a:lnTo>
                <a:lnTo>
                  <a:pt x="279935" y="1208908"/>
                </a:lnTo>
                <a:lnTo>
                  <a:pt x="317127" y="1233583"/>
                </a:lnTo>
                <a:lnTo>
                  <a:pt x="356011" y="1255777"/>
                </a:lnTo>
                <a:lnTo>
                  <a:pt x="396474" y="1275377"/>
                </a:lnTo>
                <a:lnTo>
                  <a:pt x="438404" y="1292271"/>
                </a:lnTo>
                <a:lnTo>
                  <a:pt x="481687" y="1306347"/>
                </a:lnTo>
                <a:lnTo>
                  <a:pt x="526211" y="1317490"/>
                </a:lnTo>
                <a:lnTo>
                  <a:pt x="571863" y="1325589"/>
                </a:lnTo>
                <a:lnTo>
                  <a:pt x="618531" y="1330532"/>
                </a:lnTo>
                <a:lnTo>
                  <a:pt x="666102" y="1332204"/>
                </a:lnTo>
                <a:lnTo>
                  <a:pt x="713672" y="1330532"/>
                </a:lnTo>
                <a:lnTo>
                  <a:pt x="760340" y="1325589"/>
                </a:lnTo>
                <a:lnTo>
                  <a:pt x="805993" y="1317490"/>
                </a:lnTo>
                <a:lnTo>
                  <a:pt x="850517" y="1306347"/>
                </a:lnTo>
                <a:lnTo>
                  <a:pt x="893800" y="1292271"/>
                </a:lnTo>
                <a:lnTo>
                  <a:pt x="935729" y="1275377"/>
                </a:lnTo>
                <a:lnTo>
                  <a:pt x="976192" y="1255777"/>
                </a:lnTo>
                <a:lnTo>
                  <a:pt x="1015077" y="1233583"/>
                </a:lnTo>
                <a:lnTo>
                  <a:pt x="1052269" y="1208908"/>
                </a:lnTo>
                <a:lnTo>
                  <a:pt x="1087657" y="1181866"/>
                </a:lnTo>
                <a:lnTo>
                  <a:pt x="1121127" y="1152568"/>
                </a:lnTo>
                <a:lnTo>
                  <a:pt x="1152568" y="1121127"/>
                </a:lnTo>
                <a:lnTo>
                  <a:pt x="1181866" y="1087657"/>
                </a:lnTo>
                <a:lnTo>
                  <a:pt x="1208908" y="1052269"/>
                </a:lnTo>
                <a:lnTo>
                  <a:pt x="1233583" y="1015077"/>
                </a:lnTo>
                <a:lnTo>
                  <a:pt x="1255777" y="976192"/>
                </a:lnTo>
                <a:lnTo>
                  <a:pt x="1275377" y="935729"/>
                </a:lnTo>
                <a:lnTo>
                  <a:pt x="1292271" y="893800"/>
                </a:lnTo>
                <a:lnTo>
                  <a:pt x="1306347" y="850517"/>
                </a:lnTo>
                <a:lnTo>
                  <a:pt x="1317490" y="805993"/>
                </a:lnTo>
                <a:lnTo>
                  <a:pt x="1325589" y="760340"/>
                </a:lnTo>
                <a:lnTo>
                  <a:pt x="1330532" y="713672"/>
                </a:lnTo>
                <a:lnTo>
                  <a:pt x="1332204" y="666102"/>
                </a:lnTo>
                <a:lnTo>
                  <a:pt x="1330532" y="618533"/>
                </a:lnTo>
                <a:lnTo>
                  <a:pt x="1325589" y="571866"/>
                </a:lnTo>
                <a:lnTo>
                  <a:pt x="1317490" y="526215"/>
                </a:lnTo>
                <a:lnTo>
                  <a:pt x="1306347" y="481691"/>
                </a:lnTo>
                <a:lnTo>
                  <a:pt x="1292271" y="438409"/>
                </a:lnTo>
                <a:lnTo>
                  <a:pt x="1275377" y="396480"/>
                </a:lnTo>
                <a:lnTo>
                  <a:pt x="1255777" y="356017"/>
                </a:lnTo>
                <a:lnTo>
                  <a:pt x="1233583" y="317133"/>
                </a:lnTo>
                <a:lnTo>
                  <a:pt x="1208908" y="279940"/>
                </a:lnTo>
                <a:lnTo>
                  <a:pt x="1181866" y="244552"/>
                </a:lnTo>
                <a:lnTo>
                  <a:pt x="1152568" y="211081"/>
                </a:lnTo>
                <a:lnTo>
                  <a:pt x="1121127" y="179640"/>
                </a:lnTo>
                <a:lnTo>
                  <a:pt x="1087657" y="150342"/>
                </a:lnTo>
                <a:lnTo>
                  <a:pt x="1052269" y="123299"/>
                </a:lnTo>
                <a:lnTo>
                  <a:pt x="1015077" y="98624"/>
                </a:lnTo>
                <a:lnTo>
                  <a:pt x="976192" y="76429"/>
                </a:lnTo>
                <a:lnTo>
                  <a:pt x="935729" y="56828"/>
                </a:lnTo>
                <a:lnTo>
                  <a:pt x="893800" y="39934"/>
                </a:lnTo>
                <a:lnTo>
                  <a:pt x="850517" y="25858"/>
                </a:lnTo>
                <a:lnTo>
                  <a:pt x="805993" y="14714"/>
                </a:lnTo>
                <a:lnTo>
                  <a:pt x="760340" y="6614"/>
                </a:lnTo>
                <a:lnTo>
                  <a:pt x="713672" y="1672"/>
                </a:lnTo>
                <a:lnTo>
                  <a:pt x="666102" y="0"/>
                </a:lnTo>
                <a:close/>
              </a:path>
            </a:pathLst>
          </a:custGeom>
          <a:solidFill>
            <a:srgbClr val="FF3300"/>
          </a:solidFill>
        </p:spPr>
        <p:txBody>
          <a:bodyPr wrap="square" lIns="0" tIns="0" rIns="0" bIns="0" rtlCol="0"/>
          <a:lstStyle/>
          <a:p>
            <a:pPr algn="ctr"/>
            <a:endParaRPr lang="ru-RU" dirty="0" smtClean="0"/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100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км</a:t>
            </a:r>
            <a:endParaRPr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object 14"/>
          <p:cNvSpPr/>
          <p:nvPr/>
        </p:nvSpPr>
        <p:spPr>
          <a:xfrm>
            <a:off x="3657600" y="4572000"/>
            <a:ext cx="1332230" cy="1332230"/>
          </a:xfrm>
          <a:custGeom>
            <a:avLst/>
            <a:gdLst/>
            <a:ahLst/>
            <a:cxnLst/>
            <a:rect l="l" t="t" r="r" b="b"/>
            <a:pathLst>
              <a:path w="1332229" h="1332230">
                <a:moveTo>
                  <a:pt x="666102" y="0"/>
                </a:moveTo>
                <a:lnTo>
                  <a:pt x="618531" y="1672"/>
                </a:lnTo>
                <a:lnTo>
                  <a:pt x="571863" y="6614"/>
                </a:lnTo>
                <a:lnTo>
                  <a:pt x="526211" y="14714"/>
                </a:lnTo>
                <a:lnTo>
                  <a:pt x="481687" y="25858"/>
                </a:lnTo>
                <a:lnTo>
                  <a:pt x="438404" y="39934"/>
                </a:lnTo>
                <a:lnTo>
                  <a:pt x="396474" y="56828"/>
                </a:lnTo>
                <a:lnTo>
                  <a:pt x="356011" y="76429"/>
                </a:lnTo>
                <a:lnTo>
                  <a:pt x="317127" y="98624"/>
                </a:lnTo>
                <a:lnTo>
                  <a:pt x="279935" y="123299"/>
                </a:lnTo>
                <a:lnTo>
                  <a:pt x="244547" y="150342"/>
                </a:lnTo>
                <a:lnTo>
                  <a:pt x="211076" y="179640"/>
                </a:lnTo>
                <a:lnTo>
                  <a:pt x="179636" y="211081"/>
                </a:lnTo>
                <a:lnTo>
                  <a:pt x="150338" y="244552"/>
                </a:lnTo>
                <a:lnTo>
                  <a:pt x="123295" y="279940"/>
                </a:lnTo>
                <a:lnTo>
                  <a:pt x="98621" y="317133"/>
                </a:lnTo>
                <a:lnTo>
                  <a:pt x="76427" y="356017"/>
                </a:lnTo>
                <a:lnTo>
                  <a:pt x="56826" y="396480"/>
                </a:lnTo>
                <a:lnTo>
                  <a:pt x="39932" y="438409"/>
                </a:lnTo>
                <a:lnTo>
                  <a:pt x="25857" y="481691"/>
                </a:lnTo>
                <a:lnTo>
                  <a:pt x="14713" y="526215"/>
                </a:lnTo>
                <a:lnTo>
                  <a:pt x="6614" y="571866"/>
                </a:lnTo>
                <a:lnTo>
                  <a:pt x="1672" y="618533"/>
                </a:lnTo>
                <a:lnTo>
                  <a:pt x="0" y="666102"/>
                </a:lnTo>
                <a:lnTo>
                  <a:pt x="1672" y="713672"/>
                </a:lnTo>
                <a:lnTo>
                  <a:pt x="6614" y="760340"/>
                </a:lnTo>
                <a:lnTo>
                  <a:pt x="14713" y="805993"/>
                </a:lnTo>
                <a:lnTo>
                  <a:pt x="25857" y="850517"/>
                </a:lnTo>
                <a:lnTo>
                  <a:pt x="39932" y="893800"/>
                </a:lnTo>
                <a:lnTo>
                  <a:pt x="56826" y="935729"/>
                </a:lnTo>
                <a:lnTo>
                  <a:pt x="76427" y="976192"/>
                </a:lnTo>
                <a:lnTo>
                  <a:pt x="98621" y="1015077"/>
                </a:lnTo>
                <a:lnTo>
                  <a:pt x="123295" y="1052269"/>
                </a:lnTo>
                <a:lnTo>
                  <a:pt x="150338" y="1087657"/>
                </a:lnTo>
                <a:lnTo>
                  <a:pt x="179636" y="1121127"/>
                </a:lnTo>
                <a:lnTo>
                  <a:pt x="211076" y="1152568"/>
                </a:lnTo>
                <a:lnTo>
                  <a:pt x="244547" y="1181866"/>
                </a:lnTo>
                <a:lnTo>
                  <a:pt x="279935" y="1208908"/>
                </a:lnTo>
                <a:lnTo>
                  <a:pt x="317127" y="1233583"/>
                </a:lnTo>
                <a:lnTo>
                  <a:pt x="356011" y="1255777"/>
                </a:lnTo>
                <a:lnTo>
                  <a:pt x="396474" y="1275377"/>
                </a:lnTo>
                <a:lnTo>
                  <a:pt x="438404" y="1292271"/>
                </a:lnTo>
                <a:lnTo>
                  <a:pt x="481687" y="1306347"/>
                </a:lnTo>
                <a:lnTo>
                  <a:pt x="526211" y="1317490"/>
                </a:lnTo>
                <a:lnTo>
                  <a:pt x="571863" y="1325589"/>
                </a:lnTo>
                <a:lnTo>
                  <a:pt x="618531" y="1330532"/>
                </a:lnTo>
                <a:lnTo>
                  <a:pt x="666102" y="1332204"/>
                </a:lnTo>
                <a:lnTo>
                  <a:pt x="713672" y="1330532"/>
                </a:lnTo>
                <a:lnTo>
                  <a:pt x="760340" y="1325589"/>
                </a:lnTo>
                <a:lnTo>
                  <a:pt x="805993" y="1317490"/>
                </a:lnTo>
                <a:lnTo>
                  <a:pt x="850517" y="1306347"/>
                </a:lnTo>
                <a:lnTo>
                  <a:pt x="893800" y="1292271"/>
                </a:lnTo>
                <a:lnTo>
                  <a:pt x="935729" y="1275377"/>
                </a:lnTo>
                <a:lnTo>
                  <a:pt x="976192" y="1255777"/>
                </a:lnTo>
                <a:lnTo>
                  <a:pt x="1015077" y="1233583"/>
                </a:lnTo>
                <a:lnTo>
                  <a:pt x="1052269" y="1208908"/>
                </a:lnTo>
                <a:lnTo>
                  <a:pt x="1087657" y="1181866"/>
                </a:lnTo>
                <a:lnTo>
                  <a:pt x="1121127" y="1152568"/>
                </a:lnTo>
                <a:lnTo>
                  <a:pt x="1152568" y="1121127"/>
                </a:lnTo>
                <a:lnTo>
                  <a:pt x="1181866" y="1087657"/>
                </a:lnTo>
                <a:lnTo>
                  <a:pt x="1208908" y="1052269"/>
                </a:lnTo>
                <a:lnTo>
                  <a:pt x="1233583" y="1015077"/>
                </a:lnTo>
                <a:lnTo>
                  <a:pt x="1255777" y="976192"/>
                </a:lnTo>
                <a:lnTo>
                  <a:pt x="1275377" y="935729"/>
                </a:lnTo>
                <a:lnTo>
                  <a:pt x="1292271" y="893800"/>
                </a:lnTo>
                <a:lnTo>
                  <a:pt x="1306347" y="850517"/>
                </a:lnTo>
                <a:lnTo>
                  <a:pt x="1317490" y="805993"/>
                </a:lnTo>
                <a:lnTo>
                  <a:pt x="1325589" y="760340"/>
                </a:lnTo>
                <a:lnTo>
                  <a:pt x="1330532" y="713672"/>
                </a:lnTo>
                <a:lnTo>
                  <a:pt x="1332204" y="666102"/>
                </a:lnTo>
                <a:lnTo>
                  <a:pt x="1330532" y="618533"/>
                </a:lnTo>
                <a:lnTo>
                  <a:pt x="1325589" y="571866"/>
                </a:lnTo>
                <a:lnTo>
                  <a:pt x="1317490" y="526215"/>
                </a:lnTo>
                <a:lnTo>
                  <a:pt x="1306347" y="481691"/>
                </a:lnTo>
                <a:lnTo>
                  <a:pt x="1292271" y="438409"/>
                </a:lnTo>
                <a:lnTo>
                  <a:pt x="1275377" y="396480"/>
                </a:lnTo>
                <a:lnTo>
                  <a:pt x="1255777" y="356017"/>
                </a:lnTo>
                <a:lnTo>
                  <a:pt x="1233583" y="317133"/>
                </a:lnTo>
                <a:lnTo>
                  <a:pt x="1208908" y="279940"/>
                </a:lnTo>
                <a:lnTo>
                  <a:pt x="1181866" y="244552"/>
                </a:lnTo>
                <a:lnTo>
                  <a:pt x="1152568" y="211081"/>
                </a:lnTo>
                <a:lnTo>
                  <a:pt x="1121127" y="179640"/>
                </a:lnTo>
                <a:lnTo>
                  <a:pt x="1087657" y="150342"/>
                </a:lnTo>
                <a:lnTo>
                  <a:pt x="1052269" y="123299"/>
                </a:lnTo>
                <a:lnTo>
                  <a:pt x="1015077" y="98624"/>
                </a:lnTo>
                <a:lnTo>
                  <a:pt x="976192" y="76429"/>
                </a:lnTo>
                <a:lnTo>
                  <a:pt x="935729" y="56828"/>
                </a:lnTo>
                <a:lnTo>
                  <a:pt x="893800" y="39934"/>
                </a:lnTo>
                <a:lnTo>
                  <a:pt x="850517" y="25858"/>
                </a:lnTo>
                <a:lnTo>
                  <a:pt x="805993" y="14714"/>
                </a:lnTo>
                <a:lnTo>
                  <a:pt x="760340" y="6614"/>
                </a:lnTo>
                <a:lnTo>
                  <a:pt x="713672" y="1672"/>
                </a:lnTo>
                <a:lnTo>
                  <a:pt x="666102" y="0"/>
                </a:lnTo>
                <a:close/>
              </a:path>
            </a:pathLst>
          </a:custGeom>
          <a:solidFill>
            <a:srgbClr val="FF3300"/>
          </a:solidFill>
        </p:spPr>
        <p:txBody>
          <a:bodyPr wrap="square" lIns="0" tIns="0" rIns="0" bIns="0" rtlCol="0"/>
          <a:lstStyle/>
          <a:p>
            <a:pPr algn="ctr"/>
            <a:endParaRPr lang="ru-RU" dirty="0" smtClean="0"/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 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дня</a:t>
            </a:r>
            <a:endParaRPr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object 14"/>
          <p:cNvSpPr/>
          <p:nvPr/>
        </p:nvSpPr>
        <p:spPr>
          <a:xfrm>
            <a:off x="5334000" y="4572000"/>
            <a:ext cx="1332230" cy="1332230"/>
          </a:xfrm>
          <a:custGeom>
            <a:avLst/>
            <a:gdLst/>
            <a:ahLst/>
            <a:cxnLst/>
            <a:rect l="l" t="t" r="r" b="b"/>
            <a:pathLst>
              <a:path w="1332229" h="1332230">
                <a:moveTo>
                  <a:pt x="666102" y="0"/>
                </a:moveTo>
                <a:lnTo>
                  <a:pt x="618531" y="1672"/>
                </a:lnTo>
                <a:lnTo>
                  <a:pt x="571863" y="6614"/>
                </a:lnTo>
                <a:lnTo>
                  <a:pt x="526211" y="14714"/>
                </a:lnTo>
                <a:lnTo>
                  <a:pt x="481687" y="25858"/>
                </a:lnTo>
                <a:lnTo>
                  <a:pt x="438404" y="39934"/>
                </a:lnTo>
                <a:lnTo>
                  <a:pt x="396474" y="56828"/>
                </a:lnTo>
                <a:lnTo>
                  <a:pt x="356011" y="76429"/>
                </a:lnTo>
                <a:lnTo>
                  <a:pt x="317127" y="98624"/>
                </a:lnTo>
                <a:lnTo>
                  <a:pt x="279935" y="123299"/>
                </a:lnTo>
                <a:lnTo>
                  <a:pt x="244547" y="150342"/>
                </a:lnTo>
                <a:lnTo>
                  <a:pt x="211076" y="179640"/>
                </a:lnTo>
                <a:lnTo>
                  <a:pt x="179636" y="211081"/>
                </a:lnTo>
                <a:lnTo>
                  <a:pt x="150338" y="244552"/>
                </a:lnTo>
                <a:lnTo>
                  <a:pt x="123295" y="279940"/>
                </a:lnTo>
                <a:lnTo>
                  <a:pt x="98621" y="317133"/>
                </a:lnTo>
                <a:lnTo>
                  <a:pt x="76427" y="356017"/>
                </a:lnTo>
                <a:lnTo>
                  <a:pt x="56826" y="396480"/>
                </a:lnTo>
                <a:lnTo>
                  <a:pt x="39932" y="438409"/>
                </a:lnTo>
                <a:lnTo>
                  <a:pt x="25857" y="481691"/>
                </a:lnTo>
                <a:lnTo>
                  <a:pt x="14713" y="526215"/>
                </a:lnTo>
                <a:lnTo>
                  <a:pt x="6614" y="571866"/>
                </a:lnTo>
                <a:lnTo>
                  <a:pt x="1672" y="618533"/>
                </a:lnTo>
                <a:lnTo>
                  <a:pt x="0" y="666102"/>
                </a:lnTo>
                <a:lnTo>
                  <a:pt x="1672" y="713672"/>
                </a:lnTo>
                <a:lnTo>
                  <a:pt x="6614" y="760340"/>
                </a:lnTo>
                <a:lnTo>
                  <a:pt x="14713" y="805993"/>
                </a:lnTo>
                <a:lnTo>
                  <a:pt x="25857" y="850517"/>
                </a:lnTo>
                <a:lnTo>
                  <a:pt x="39932" y="893800"/>
                </a:lnTo>
                <a:lnTo>
                  <a:pt x="56826" y="935729"/>
                </a:lnTo>
                <a:lnTo>
                  <a:pt x="76427" y="976192"/>
                </a:lnTo>
                <a:lnTo>
                  <a:pt x="98621" y="1015077"/>
                </a:lnTo>
                <a:lnTo>
                  <a:pt x="123295" y="1052269"/>
                </a:lnTo>
                <a:lnTo>
                  <a:pt x="150338" y="1087657"/>
                </a:lnTo>
                <a:lnTo>
                  <a:pt x="179636" y="1121127"/>
                </a:lnTo>
                <a:lnTo>
                  <a:pt x="211076" y="1152568"/>
                </a:lnTo>
                <a:lnTo>
                  <a:pt x="244547" y="1181866"/>
                </a:lnTo>
                <a:lnTo>
                  <a:pt x="279935" y="1208908"/>
                </a:lnTo>
                <a:lnTo>
                  <a:pt x="317127" y="1233583"/>
                </a:lnTo>
                <a:lnTo>
                  <a:pt x="356011" y="1255777"/>
                </a:lnTo>
                <a:lnTo>
                  <a:pt x="396474" y="1275377"/>
                </a:lnTo>
                <a:lnTo>
                  <a:pt x="438404" y="1292271"/>
                </a:lnTo>
                <a:lnTo>
                  <a:pt x="481687" y="1306347"/>
                </a:lnTo>
                <a:lnTo>
                  <a:pt x="526211" y="1317490"/>
                </a:lnTo>
                <a:lnTo>
                  <a:pt x="571863" y="1325589"/>
                </a:lnTo>
                <a:lnTo>
                  <a:pt x="618531" y="1330532"/>
                </a:lnTo>
                <a:lnTo>
                  <a:pt x="666102" y="1332204"/>
                </a:lnTo>
                <a:lnTo>
                  <a:pt x="713672" y="1330532"/>
                </a:lnTo>
                <a:lnTo>
                  <a:pt x="760340" y="1325589"/>
                </a:lnTo>
                <a:lnTo>
                  <a:pt x="805993" y="1317490"/>
                </a:lnTo>
                <a:lnTo>
                  <a:pt x="850517" y="1306347"/>
                </a:lnTo>
                <a:lnTo>
                  <a:pt x="893800" y="1292271"/>
                </a:lnTo>
                <a:lnTo>
                  <a:pt x="935729" y="1275377"/>
                </a:lnTo>
                <a:lnTo>
                  <a:pt x="976192" y="1255777"/>
                </a:lnTo>
                <a:lnTo>
                  <a:pt x="1015077" y="1233583"/>
                </a:lnTo>
                <a:lnTo>
                  <a:pt x="1052269" y="1208908"/>
                </a:lnTo>
                <a:lnTo>
                  <a:pt x="1087657" y="1181866"/>
                </a:lnTo>
                <a:lnTo>
                  <a:pt x="1121127" y="1152568"/>
                </a:lnTo>
                <a:lnTo>
                  <a:pt x="1152568" y="1121127"/>
                </a:lnTo>
                <a:lnTo>
                  <a:pt x="1181866" y="1087657"/>
                </a:lnTo>
                <a:lnTo>
                  <a:pt x="1208908" y="1052269"/>
                </a:lnTo>
                <a:lnTo>
                  <a:pt x="1233583" y="1015077"/>
                </a:lnTo>
                <a:lnTo>
                  <a:pt x="1255777" y="976192"/>
                </a:lnTo>
                <a:lnTo>
                  <a:pt x="1275377" y="935729"/>
                </a:lnTo>
                <a:lnTo>
                  <a:pt x="1292271" y="893800"/>
                </a:lnTo>
                <a:lnTo>
                  <a:pt x="1306347" y="850517"/>
                </a:lnTo>
                <a:lnTo>
                  <a:pt x="1317490" y="805993"/>
                </a:lnTo>
                <a:lnTo>
                  <a:pt x="1325589" y="760340"/>
                </a:lnTo>
                <a:lnTo>
                  <a:pt x="1330532" y="713672"/>
                </a:lnTo>
                <a:lnTo>
                  <a:pt x="1332204" y="666102"/>
                </a:lnTo>
                <a:lnTo>
                  <a:pt x="1330532" y="618533"/>
                </a:lnTo>
                <a:lnTo>
                  <a:pt x="1325589" y="571866"/>
                </a:lnTo>
                <a:lnTo>
                  <a:pt x="1317490" y="526215"/>
                </a:lnTo>
                <a:lnTo>
                  <a:pt x="1306347" y="481691"/>
                </a:lnTo>
                <a:lnTo>
                  <a:pt x="1292271" y="438409"/>
                </a:lnTo>
                <a:lnTo>
                  <a:pt x="1275377" y="396480"/>
                </a:lnTo>
                <a:lnTo>
                  <a:pt x="1255777" y="356017"/>
                </a:lnTo>
                <a:lnTo>
                  <a:pt x="1233583" y="317133"/>
                </a:lnTo>
                <a:lnTo>
                  <a:pt x="1208908" y="279940"/>
                </a:lnTo>
                <a:lnTo>
                  <a:pt x="1181866" y="244552"/>
                </a:lnTo>
                <a:lnTo>
                  <a:pt x="1152568" y="211081"/>
                </a:lnTo>
                <a:lnTo>
                  <a:pt x="1121127" y="179640"/>
                </a:lnTo>
                <a:lnTo>
                  <a:pt x="1087657" y="150342"/>
                </a:lnTo>
                <a:lnTo>
                  <a:pt x="1052269" y="123299"/>
                </a:lnTo>
                <a:lnTo>
                  <a:pt x="1015077" y="98624"/>
                </a:lnTo>
                <a:lnTo>
                  <a:pt x="976192" y="76429"/>
                </a:lnTo>
                <a:lnTo>
                  <a:pt x="935729" y="56828"/>
                </a:lnTo>
                <a:lnTo>
                  <a:pt x="893800" y="39934"/>
                </a:lnTo>
                <a:lnTo>
                  <a:pt x="850517" y="25858"/>
                </a:lnTo>
                <a:lnTo>
                  <a:pt x="805993" y="14714"/>
                </a:lnTo>
                <a:lnTo>
                  <a:pt x="760340" y="6614"/>
                </a:lnTo>
                <a:lnTo>
                  <a:pt x="713672" y="1672"/>
                </a:lnTo>
                <a:lnTo>
                  <a:pt x="666102" y="0"/>
                </a:lnTo>
                <a:close/>
              </a:path>
            </a:pathLst>
          </a:custGeom>
          <a:solidFill>
            <a:srgbClr val="FF3300"/>
          </a:solidFill>
        </p:spPr>
        <p:txBody>
          <a:bodyPr wrap="square" lIns="0" tIns="0" rIns="0" bIns="0" rtlCol="0"/>
          <a:lstStyle/>
          <a:p>
            <a:pPr algn="ctr"/>
            <a:endParaRPr lang="ru-RU" dirty="0" smtClean="0"/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36800 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рублей</a:t>
            </a:r>
            <a:endParaRPr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object 14"/>
          <p:cNvSpPr/>
          <p:nvPr/>
        </p:nvSpPr>
        <p:spPr>
          <a:xfrm>
            <a:off x="7467600" y="4495800"/>
            <a:ext cx="1332230" cy="1332230"/>
          </a:xfrm>
          <a:custGeom>
            <a:avLst/>
            <a:gdLst/>
            <a:ahLst/>
            <a:cxnLst/>
            <a:rect l="l" t="t" r="r" b="b"/>
            <a:pathLst>
              <a:path w="1332229" h="1332230">
                <a:moveTo>
                  <a:pt x="666102" y="0"/>
                </a:moveTo>
                <a:lnTo>
                  <a:pt x="618531" y="1672"/>
                </a:lnTo>
                <a:lnTo>
                  <a:pt x="571863" y="6614"/>
                </a:lnTo>
                <a:lnTo>
                  <a:pt x="526211" y="14714"/>
                </a:lnTo>
                <a:lnTo>
                  <a:pt x="481687" y="25858"/>
                </a:lnTo>
                <a:lnTo>
                  <a:pt x="438404" y="39934"/>
                </a:lnTo>
                <a:lnTo>
                  <a:pt x="396474" y="56828"/>
                </a:lnTo>
                <a:lnTo>
                  <a:pt x="356011" y="76429"/>
                </a:lnTo>
                <a:lnTo>
                  <a:pt x="317127" y="98624"/>
                </a:lnTo>
                <a:lnTo>
                  <a:pt x="279935" y="123299"/>
                </a:lnTo>
                <a:lnTo>
                  <a:pt x="244547" y="150342"/>
                </a:lnTo>
                <a:lnTo>
                  <a:pt x="211076" y="179640"/>
                </a:lnTo>
                <a:lnTo>
                  <a:pt x="179636" y="211081"/>
                </a:lnTo>
                <a:lnTo>
                  <a:pt x="150338" y="244552"/>
                </a:lnTo>
                <a:lnTo>
                  <a:pt x="123295" y="279940"/>
                </a:lnTo>
                <a:lnTo>
                  <a:pt x="98621" y="317133"/>
                </a:lnTo>
                <a:lnTo>
                  <a:pt x="76427" y="356017"/>
                </a:lnTo>
                <a:lnTo>
                  <a:pt x="56826" y="396480"/>
                </a:lnTo>
                <a:lnTo>
                  <a:pt x="39932" y="438409"/>
                </a:lnTo>
                <a:lnTo>
                  <a:pt x="25857" y="481691"/>
                </a:lnTo>
                <a:lnTo>
                  <a:pt x="14713" y="526215"/>
                </a:lnTo>
                <a:lnTo>
                  <a:pt x="6614" y="571866"/>
                </a:lnTo>
                <a:lnTo>
                  <a:pt x="1672" y="618533"/>
                </a:lnTo>
                <a:lnTo>
                  <a:pt x="0" y="666102"/>
                </a:lnTo>
                <a:lnTo>
                  <a:pt x="1672" y="713672"/>
                </a:lnTo>
                <a:lnTo>
                  <a:pt x="6614" y="760340"/>
                </a:lnTo>
                <a:lnTo>
                  <a:pt x="14713" y="805993"/>
                </a:lnTo>
                <a:lnTo>
                  <a:pt x="25857" y="850517"/>
                </a:lnTo>
                <a:lnTo>
                  <a:pt x="39932" y="893800"/>
                </a:lnTo>
                <a:lnTo>
                  <a:pt x="56826" y="935729"/>
                </a:lnTo>
                <a:lnTo>
                  <a:pt x="76427" y="976192"/>
                </a:lnTo>
                <a:lnTo>
                  <a:pt x="98621" y="1015077"/>
                </a:lnTo>
                <a:lnTo>
                  <a:pt x="123295" y="1052269"/>
                </a:lnTo>
                <a:lnTo>
                  <a:pt x="150338" y="1087657"/>
                </a:lnTo>
                <a:lnTo>
                  <a:pt x="179636" y="1121127"/>
                </a:lnTo>
                <a:lnTo>
                  <a:pt x="211076" y="1152568"/>
                </a:lnTo>
                <a:lnTo>
                  <a:pt x="244547" y="1181866"/>
                </a:lnTo>
                <a:lnTo>
                  <a:pt x="279935" y="1208908"/>
                </a:lnTo>
                <a:lnTo>
                  <a:pt x="317127" y="1233583"/>
                </a:lnTo>
                <a:lnTo>
                  <a:pt x="356011" y="1255777"/>
                </a:lnTo>
                <a:lnTo>
                  <a:pt x="396474" y="1275377"/>
                </a:lnTo>
                <a:lnTo>
                  <a:pt x="438404" y="1292271"/>
                </a:lnTo>
                <a:lnTo>
                  <a:pt x="481687" y="1306347"/>
                </a:lnTo>
                <a:lnTo>
                  <a:pt x="526211" y="1317490"/>
                </a:lnTo>
                <a:lnTo>
                  <a:pt x="571863" y="1325589"/>
                </a:lnTo>
                <a:lnTo>
                  <a:pt x="618531" y="1330532"/>
                </a:lnTo>
                <a:lnTo>
                  <a:pt x="666102" y="1332204"/>
                </a:lnTo>
                <a:lnTo>
                  <a:pt x="713672" y="1330532"/>
                </a:lnTo>
                <a:lnTo>
                  <a:pt x="760340" y="1325589"/>
                </a:lnTo>
                <a:lnTo>
                  <a:pt x="805993" y="1317490"/>
                </a:lnTo>
                <a:lnTo>
                  <a:pt x="850517" y="1306347"/>
                </a:lnTo>
                <a:lnTo>
                  <a:pt x="893800" y="1292271"/>
                </a:lnTo>
                <a:lnTo>
                  <a:pt x="935729" y="1275377"/>
                </a:lnTo>
                <a:lnTo>
                  <a:pt x="976192" y="1255777"/>
                </a:lnTo>
                <a:lnTo>
                  <a:pt x="1015077" y="1233583"/>
                </a:lnTo>
                <a:lnTo>
                  <a:pt x="1052269" y="1208908"/>
                </a:lnTo>
                <a:lnTo>
                  <a:pt x="1087657" y="1181866"/>
                </a:lnTo>
                <a:lnTo>
                  <a:pt x="1121127" y="1152568"/>
                </a:lnTo>
                <a:lnTo>
                  <a:pt x="1152568" y="1121127"/>
                </a:lnTo>
                <a:lnTo>
                  <a:pt x="1181866" y="1087657"/>
                </a:lnTo>
                <a:lnTo>
                  <a:pt x="1208908" y="1052269"/>
                </a:lnTo>
                <a:lnTo>
                  <a:pt x="1233583" y="1015077"/>
                </a:lnTo>
                <a:lnTo>
                  <a:pt x="1255777" y="976192"/>
                </a:lnTo>
                <a:lnTo>
                  <a:pt x="1275377" y="935729"/>
                </a:lnTo>
                <a:lnTo>
                  <a:pt x="1292271" y="893800"/>
                </a:lnTo>
                <a:lnTo>
                  <a:pt x="1306347" y="850517"/>
                </a:lnTo>
                <a:lnTo>
                  <a:pt x="1317490" y="805993"/>
                </a:lnTo>
                <a:lnTo>
                  <a:pt x="1325589" y="760340"/>
                </a:lnTo>
                <a:lnTo>
                  <a:pt x="1330532" y="713672"/>
                </a:lnTo>
                <a:lnTo>
                  <a:pt x="1332204" y="666102"/>
                </a:lnTo>
                <a:lnTo>
                  <a:pt x="1330532" y="618533"/>
                </a:lnTo>
                <a:lnTo>
                  <a:pt x="1325589" y="571866"/>
                </a:lnTo>
                <a:lnTo>
                  <a:pt x="1317490" y="526215"/>
                </a:lnTo>
                <a:lnTo>
                  <a:pt x="1306347" y="481691"/>
                </a:lnTo>
                <a:lnTo>
                  <a:pt x="1292271" y="438409"/>
                </a:lnTo>
                <a:lnTo>
                  <a:pt x="1275377" y="396480"/>
                </a:lnTo>
                <a:lnTo>
                  <a:pt x="1255777" y="356017"/>
                </a:lnTo>
                <a:lnTo>
                  <a:pt x="1233583" y="317133"/>
                </a:lnTo>
                <a:lnTo>
                  <a:pt x="1208908" y="279940"/>
                </a:lnTo>
                <a:lnTo>
                  <a:pt x="1181866" y="244552"/>
                </a:lnTo>
                <a:lnTo>
                  <a:pt x="1152568" y="211081"/>
                </a:lnTo>
                <a:lnTo>
                  <a:pt x="1121127" y="179640"/>
                </a:lnTo>
                <a:lnTo>
                  <a:pt x="1087657" y="150342"/>
                </a:lnTo>
                <a:lnTo>
                  <a:pt x="1052269" y="123299"/>
                </a:lnTo>
                <a:lnTo>
                  <a:pt x="1015077" y="98624"/>
                </a:lnTo>
                <a:lnTo>
                  <a:pt x="976192" y="76429"/>
                </a:lnTo>
                <a:lnTo>
                  <a:pt x="935729" y="56828"/>
                </a:lnTo>
                <a:lnTo>
                  <a:pt x="893800" y="39934"/>
                </a:lnTo>
                <a:lnTo>
                  <a:pt x="850517" y="25858"/>
                </a:lnTo>
                <a:lnTo>
                  <a:pt x="805993" y="14714"/>
                </a:lnTo>
                <a:lnTo>
                  <a:pt x="760340" y="6614"/>
                </a:lnTo>
                <a:lnTo>
                  <a:pt x="713672" y="1672"/>
                </a:lnTo>
                <a:lnTo>
                  <a:pt x="666102" y="0"/>
                </a:lnTo>
                <a:close/>
              </a:path>
            </a:pathLst>
          </a:custGeom>
          <a:solidFill>
            <a:srgbClr val="FF3300"/>
          </a:solidFill>
        </p:spPr>
        <p:txBody>
          <a:bodyPr wrap="square" lIns="0" tIns="0" rIns="0" bIns="0" rtlCol="0"/>
          <a:lstStyle/>
          <a:p>
            <a:pPr algn="ctr"/>
            <a:endParaRPr lang="ru-RU" dirty="0" smtClean="0"/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3,30 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Рублей / кВт*ч</a:t>
            </a:r>
            <a:endParaRPr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object 14"/>
          <p:cNvSpPr/>
          <p:nvPr/>
        </p:nvSpPr>
        <p:spPr>
          <a:xfrm>
            <a:off x="2020570" y="4572000"/>
            <a:ext cx="1332230" cy="1332230"/>
          </a:xfrm>
          <a:custGeom>
            <a:avLst/>
            <a:gdLst/>
            <a:ahLst/>
            <a:cxnLst/>
            <a:rect l="l" t="t" r="r" b="b"/>
            <a:pathLst>
              <a:path w="1332229" h="1332230">
                <a:moveTo>
                  <a:pt x="666102" y="0"/>
                </a:moveTo>
                <a:lnTo>
                  <a:pt x="618531" y="1672"/>
                </a:lnTo>
                <a:lnTo>
                  <a:pt x="571863" y="6614"/>
                </a:lnTo>
                <a:lnTo>
                  <a:pt x="526211" y="14714"/>
                </a:lnTo>
                <a:lnTo>
                  <a:pt x="481687" y="25858"/>
                </a:lnTo>
                <a:lnTo>
                  <a:pt x="438404" y="39934"/>
                </a:lnTo>
                <a:lnTo>
                  <a:pt x="396474" y="56828"/>
                </a:lnTo>
                <a:lnTo>
                  <a:pt x="356011" y="76429"/>
                </a:lnTo>
                <a:lnTo>
                  <a:pt x="317127" y="98624"/>
                </a:lnTo>
                <a:lnTo>
                  <a:pt x="279935" y="123299"/>
                </a:lnTo>
                <a:lnTo>
                  <a:pt x="244547" y="150342"/>
                </a:lnTo>
                <a:lnTo>
                  <a:pt x="211076" y="179640"/>
                </a:lnTo>
                <a:lnTo>
                  <a:pt x="179636" y="211081"/>
                </a:lnTo>
                <a:lnTo>
                  <a:pt x="150338" y="244552"/>
                </a:lnTo>
                <a:lnTo>
                  <a:pt x="123295" y="279940"/>
                </a:lnTo>
                <a:lnTo>
                  <a:pt x="98621" y="317133"/>
                </a:lnTo>
                <a:lnTo>
                  <a:pt x="76427" y="356017"/>
                </a:lnTo>
                <a:lnTo>
                  <a:pt x="56826" y="396480"/>
                </a:lnTo>
                <a:lnTo>
                  <a:pt x="39932" y="438409"/>
                </a:lnTo>
                <a:lnTo>
                  <a:pt x="25857" y="481691"/>
                </a:lnTo>
                <a:lnTo>
                  <a:pt x="14713" y="526215"/>
                </a:lnTo>
                <a:lnTo>
                  <a:pt x="6614" y="571866"/>
                </a:lnTo>
                <a:lnTo>
                  <a:pt x="1672" y="618533"/>
                </a:lnTo>
                <a:lnTo>
                  <a:pt x="0" y="666102"/>
                </a:lnTo>
                <a:lnTo>
                  <a:pt x="1672" y="713672"/>
                </a:lnTo>
                <a:lnTo>
                  <a:pt x="6614" y="760340"/>
                </a:lnTo>
                <a:lnTo>
                  <a:pt x="14713" y="805993"/>
                </a:lnTo>
                <a:lnTo>
                  <a:pt x="25857" y="850517"/>
                </a:lnTo>
                <a:lnTo>
                  <a:pt x="39932" y="893800"/>
                </a:lnTo>
                <a:lnTo>
                  <a:pt x="56826" y="935729"/>
                </a:lnTo>
                <a:lnTo>
                  <a:pt x="76427" y="976192"/>
                </a:lnTo>
                <a:lnTo>
                  <a:pt x="98621" y="1015077"/>
                </a:lnTo>
                <a:lnTo>
                  <a:pt x="123295" y="1052269"/>
                </a:lnTo>
                <a:lnTo>
                  <a:pt x="150338" y="1087657"/>
                </a:lnTo>
                <a:lnTo>
                  <a:pt x="179636" y="1121127"/>
                </a:lnTo>
                <a:lnTo>
                  <a:pt x="211076" y="1152568"/>
                </a:lnTo>
                <a:lnTo>
                  <a:pt x="244547" y="1181866"/>
                </a:lnTo>
                <a:lnTo>
                  <a:pt x="279935" y="1208908"/>
                </a:lnTo>
                <a:lnTo>
                  <a:pt x="317127" y="1233583"/>
                </a:lnTo>
                <a:lnTo>
                  <a:pt x="356011" y="1255777"/>
                </a:lnTo>
                <a:lnTo>
                  <a:pt x="396474" y="1275377"/>
                </a:lnTo>
                <a:lnTo>
                  <a:pt x="438404" y="1292271"/>
                </a:lnTo>
                <a:lnTo>
                  <a:pt x="481687" y="1306347"/>
                </a:lnTo>
                <a:lnTo>
                  <a:pt x="526211" y="1317490"/>
                </a:lnTo>
                <a:lnTo>
                  <a:pt x="571863" y="1325589"/>
                </a:lnTo>
                <a:lnTo>
                  <a:pt x="618531" y="1330532"/>
                </a:lnTo>
                <a:lnTo>
                  <a:pt x="666102" y="1332204"/>
                </a:lnTo>
                <a:lnTo>
                  <a:pt x="713672" y="1330532"/>
                </a:lnTo>
                <a:lnTo>
                  <a:pt x="760340" y="1325589"/>
                </a:lnTo>
                <a:lnTo>
                  <a:pt x="805993" y="1317490"/>
                </a:lnTo>
                <a:lnTo>
                  <a:pt x="850517" y="1306347"/>
                </a:lnTo>
                <a:lnTo>
                  <a:pt x="893800" y="1292271"/>
                </a:lnTo>
                <a:lnTo>
                  <a:pt x="935729" y="1275377"/>
                </a:lnTo>
                <a:lnTo>
                  <a:pt x="976192" y="1255777"/>
                </a:lnTo>
                <a:lnTo>
                  <a:pt x="1015077" y="1233583"/>
                </a:lnTo>
                <a:lnTo>
                  <a:pt x="1052269" y="1208908"/>
                </a:lnTo>
                <a:lnTo>
                  <a:pt x="1087657" y="1181866"/>
                </a:lnTo>
                <a:lnTo>
                  <a:pt x="1121127" y="1152568"/>
                </a:lnTo>
                <a:lnTo>
                  <a:pt x="1152568" y="1121127"/>
                </a:lnTo>
                <a:lnTo>
                  <a:pt x="1181866" y="1087657"/>
                </a:lnTo>
                <a:lnTo>
                  <a:pt x="1208908" y="1052269"/>
                </a:lnTo>
                <a:lnTo>
                  <a:pt x="1233583" y="1015077"/>
                </a:lnTo>
                <a:lnTo>
                  <a:pt x="1255777" y="976192"/>
                </a:lnTo>
                <a:lnTo>
                  <a:pt x="1275377" y="935729"/>
                </a:lnTo>
                <a:lnTo>
                  <a:pt x="1292271" y="893800"/>
                </a:lnTo>
                <a:lnTo>
                  <a:pt x="1306347" y="850517"/>
                </a:lnTo>
                <a:lnTo>
                  <a:pt x="1317490" y="805993"/>
                </a:lnTo>
                <a:lnTo>
                  <a:pt x="1325589" y="760340"/>
                </a:lnTo>
                <a:lnTo>
                  <a:pt x="1330532" y="713672"/>
                </a:lnTo>
                <a:lnTo>
                  <a:pt x="1332204" y="666102"/>
                </a:lnTo>
                <a:lnTo>
                  <a:pt x="1330532" y="618533"/>
                </a:lnTo>
                <a:lnTo>
                  <a:pt x="1325589" y="571866"/>
                </a:lnTo>
                <a:lnTo>
                  <a:pt x="1317490" y="526215"/>
                </a:lnTo>
                <a:lnTo>
                  <a:pt x="1306347" y="481691"/>
                </a:lnTo>
                <a:lnTo>
                  <a:pt x="1292271" y="438409"/>
                </a:lnTo>
                <a:lnTo>
                  <a:pt x="1275377" y="396480"/>
                </a:lnTo>
                <a:lnTo>
                  <a:pt x="1255777" y="356017"/>
                </a:lnTo>
                <a:lnTo>
                  <a:pt x="1233583" y="317133"/>
                </a:lnTo>
                <a:lnTo>
                  <a:pt x="1208908" y="279940"/>
                </a:lnTo>
                <a:lnTo>
                  <a:pt x="1181866" y="244552"/>
                </a:lnTo>
                <a:lnTo>
                  <a:pt x="1152568" y="211081"/>
                </a:lnTo>
                <a:lnTo>
                  <a:pt x="1121127" y="179640"/>
                </a:lnTo>
                <a:lnTo>
                  <a:pt x="1087657" y="150342"/>
                </a:lnTo>
                <a:lnTo>
                  <a:pt x="1052269" y="123299"/>
                </a:lnTo>
                <a:lnTo>
                  <a:pt x="1015077" y="98624"/>
                </a:lnTo>
                <a:lnTo>
                  <a:pt x="976192" y="76429"/>
                </a:lnTo>
                <a:lnTo>
                  <a:pt x="935729" y="56828"/>
                </a:lnTo>
                <a:lnTo>
                  <a:pt x="893800" y="39934"/>
                </a:lnTo>
                <a:lnTo>
                  <a:pt x="850517" y="25858"/>
                </a:lnTo>
                <a:lnTo>
                  <a:pt x="805993" y="14714"/>
                </a:lnTo>
                <a:lnTo>
                  <a:pt x="760340" y="6614"/>
                </a:lnTo>
                <a:lnTo>
                  <a:pt x="713672" y="1672"/>
                </a:lnTo>
                <a:lnTo>
                  <a:pt x="666102" y="0"/>
                </a:lnTo>
                <a:close/>
              </a:path>
            </a:pathLst>
          </a:custGeom>
          <a:solidFill>
            <a:srgbClr val="FF3300"/>
          </a:solidFill>
        </p:spPr>
        <p:txBody>
          <a:bodyPr wrap="square" lIns="0" tIns="0" rIns="0" bIns="0" rtlCol="0"/>
          <a:lstStyle/>
          <a:p>
            <a:pPr algn="ctr"/>
            <a:endParaRPr lang="ru-RU" dirty="0" smtClean="0"/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157 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км</a:t>
            </a:r>
            <a:endParaRPr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object 22"/>
          <p:cNvSpPr txBox="1"/>
          <p:nvPr/>
        </p:nvSpPr>
        <p:spPr>
          <a:xfrm>
            <a:off x="1752600" y="5943600"/>
            <a:ext cx="1828800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1400" b="1" spc="25" dirty="0" smtClean="0">
                <a:latin typeface="Arial" pitchFamily="34" charset="0"/>
                <a:cs typeface="Arial" pitchFamily="34" charset="0"/>
              </a:rPr>
              <a:t>Транспортная сеть (протяженность автомобильных дорог)</a:t>
            </a:r>
            <a:endParaRPr sz="14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558353278"/>
              </p:ext>
            </p:extLst>
          </p:nvPr>
        </p:nvGraphicFramePr>
        <p:xfrm>
          <a:off x="374745" y="1443774"/>
          <a:ext cx="6413310" cy="3052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sz="half" idx="2"/>
          </p:nvPr>
        </p:nvSpPr>
        <p:spPr>
          <a:xfrm>
            <a:off x="381000" y="1447800"/>
            <a:ext cx="4343400" cy="490339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8450" marR="649605" indent="-285750">
              <a:lnSpc>
                <a:spcPct val="100899"/>
              </a:lnSpc>
              <a:spcBef>
                <a:spcPts val="95"/>
              </a:spcBef>
            </a:pPr>
            <a:r>
              <a:rPr lang="ru-RU" sz="1600" spc="2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Выгодное географическое положение </a:t>
            </a:r>
            <a:r>
              <a:rPr lang="ru-RU" sz="1600" spc="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района: </a:t>
            </a:r>
            <a:endParaRPr lang="ru-RU" sz="1600" spc="25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649605" indent="0">
              <a:lnSpc>
                <a:spcPct val="100899"/>
              </a:lnSpc>
              <a:spcBef>
                <a:spcPts val="95"/>
              </a:spcBef>
              <a:buNone/>
            </a:pPr>
            <a:r>
              <a:rPr lang="ru-RU" sz="1600" spc="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- 90 </a:t>
            </a:r>
            <a:r>
              <a:rPr lang="ru-RU" sz="1600" spc="2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 от </a:t>
            </a:r>
            <a:r>
              <a:rPr lang="ru-RU" sz="1600" spc="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села Одесское </a:t>
            </a:r>
            <a:r>
              <a:rPr lang="ru-RU" sz="1600" spc="2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endParaRPr lang="ru-RU" sz="1600" spc="25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649605" indent="0">
              <a:lnSpc>
                <a:spcPct val="100899"/>
              </a:lnSpc>
              <a:spcBef>
                <a:spcPts val="95"/>
              </a:spcBef>
              <a:buNone/>
            </a:pPr>
            <a:r>
              <a:rPr lang="ru-RU" sz="1600" spc="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города Омска</a:t>
            </a:r>
            <a:r>
              <a:rPr lang="ru-RU" sz="1600" spc="2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2700" marR="649605" indent="0" algn="just">
              <a:lnSpc>
                <a:spcPct val="100899"/>
              </a:lnSpc>
              <a:spcBef>
                <a:spcPts val="95"/>
              </a:spcBef>
              <a:buNone/>
            </a:pPr>
            <a:r>
              <a:rPr lang="ru-RU" sz="1600" spc="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- расположен </a:t>
            </a:r>
            <a:r>
              <a:rPr lang="ru-RU" sz="1600" spc="2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юге </a:t>
            </a:r>
            <a:r>
              <a:rPr lang="ru-RU" sz="1600" spc="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Омской</a:t>
            </a:r>
          </a:p>
          <a:p>
            <a:pPr marL="12700" marR="649605" indent="0" algn="just">
              <a:lnSpc>
                <a:spcPct val="100899"/>
              </a:lnSpc>
              <a:spcBef>
                <a:spcPts val="95"/>
              </a:spcBef>
              <a:buNone/>
            </a:pPr>
            <a:r>
              <a:rPr lang="ru-RU" sz="1600" spc="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области в </a:t>
            </a:r>
            <a:r>
              <a:rPr lang="ru-RU" sz="1600" spc="2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степной зоне,  </a:t>
            </a:r>
            <a:endParaRPr lang="ru-RU" sz="1600" spc="25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649605" indent="0" algn="just">
              <a:lnSpc>
                <a:spcPct val="100899"/>
              </a:lnSpc>
              <a:spcBef>
                <a:spcPts val="95"/>
              </a:spcBef>
              <a:buNone/>
            </a:pPr>
            <a:r>
              <a:rPr lang="ru-RU" sz="1600" spc="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600" spc="2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входит в состав южного</a:t>
            </a:r>
          </a:p>
          <a:p>
            <a:pPr marL="12700" marR="649605" indent="0" algn="just">
              <a:lnSpc>
                <a:spcPct val="100899"/>
              </a:lnSpc>
              <a:spcBef>
                <a:spcPts val="95"/>
              </a:spcBef>
              <a:buNone/>
            </a:pPr>
            <a:r>
              <a:rPr lang="ru-RU" sz="1600" spc="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экономического  района Омской </a:t>
            </a:r>
          </a:p>
          <a:p>
            <a:pPr marL="12700" marR="649605" indent="0" algn="just">
              <a:lnSpc>
                <a:spcPct val="100899"/>
              </a:lnSpc>
              <a:spcBef>
                <a:spcPts val="95"/>
              </a:spcBef>
              <a:buNone/>
            </a:pPr>
            <a:r>
              <a:rPr lang="ru-RU" sz="1600" spc="2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600" spc="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  <a:endParaRPr lang="ru-RU" sz="1600" spc="25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649605" indent="0" algn="just">
              <a:lnSpc>
                <a:spcPct val="100899"/>
              </a:lnSpc>
              <a:spcBef>
                <a:spcPts val="95"/>
              </a:spcBef>
              <a:buNone/>
            </a:pPr>
            <a:r>
              <a:rPr lang="ru-RU" sz="1600" spc="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- граница с Республикой </a:t>
            </a:r>
          </a:p>
          <a:p>
            <a:pPr marL="12700" marR="649605" indent="0" algn="just">
              <a:lnSpc>
                <a:spcPct val="100899"/>
              </a:lnSpc>
              <a:spcBef>
                <a:spcPts val="95"/>
              </a:spcBef>
              <a:buNone/>
            </a:pPr>
            <a:r>
              <a:rPr lang="ru-RU" sz="1600" spc="2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Казахстан</a:t>
            </a:r>
          </a:p>
          <a:p>
            <a:pPr marL="298450" marR="649605" indent="-285750" algn="just">
              <a:lnSpc>
                <a:spcPct val="100899"/>
              </a:lnSpc>
              <a:spcBef>
                <a:spcPts val="95"/>
              </a:spcBef>
            </a:pPr>
            <a:r>
              <a:rPr lang="ru-RU" sz="1600" spc="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Транспортное </a:t>
            </a:r>
            <a:r>
              <a:rPr lang="ru-RU" sz="1600" spc="2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сообщение                                                                                                                    (двухсторонний пункт пропуска)</a:t>
            </a:r>
          </a:p>
          <a:p>
            <a:pPr marL="298450" marR="649605" indent="-285750" algn="just">
              <a:lnSpc>
                <a:spcPct val="100899"/>
              </a:lnSpc>
              <a:spcBef>
                <a:spcPts val="95"/>
              </a:spcBef>
            </a:pPr>
            <a:r>
              <a:rPr lang="ru-RU" sz="1600" spc="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плодородных земель</a:t>
            </a:r>
            <a:endParaRPr lang="ru-RU" sz="1600" spc="25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8450" marR="649605" indent="-285750">
              <a:lnSpc>
                <a:spcPct val="100899"/>
              </a:lnSpc>
              <a:spcBef>
                <a:spcPts val="95"/>
              </a:spcBef>
            </a:pPr>
            <a:r>
              <a:rPr lang="ru-RU" sz="1600" spc="5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сельскохозяйственных </a:t>
            </a:r>
            <a:r>
              <a:rPr lang="ru-RU" sz="1600" spc="5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предприятий и перерабатывающих производств</a:t>
            </a:r>
          </a:p>
          <a:p>
            <a:pPr marL="298450" marR="649605" indent="-285750">
              <a:lnSpc>
                <a:spcPct val="100899"/>
              </a:lnSpc>
              <a:spcBef>
                <a:spcPts val="95"/>
              </a:spcBef>
            </a:pPr>
            <a:r>
              <a:rPr lang="ru-RU" sz="1600" spc="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</a:t>
            </a:r>
            <a:r>
              <a:rPr lang="ru-RU" sz="1600" spc="2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инвестиционных </a:t>
            </a:r>
            <a:r>
              <a:rPr lang="ru-RU" sz="1600" spc="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площадок</a:t>
            </a:r>
            <a:endParaRPr lang="ru-RU" sz="1600" spc="25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105400" y="1447800"/>
            <a:ext cx="3733800" cy="454194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8450" marR="208279" indent="-285750" algn="just">
              <a:lnSpc>
                <a:spcPct val="100899"/>
              </a:lnSpc>
              <a:spcBef>
                <a:spcPts val="5"/>
              </a:spcBef>
              <a:buFont typeface="Arial" pitchFamily="34" charset="0"/>
              <a:buChar char="•"/>
            </a:pPr>
            <a:r>
              <a:rPr lang="ru-RU" sz="1600" b="1" spc="5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Резерв трудовых ресурсов</a:t>
            </a:r>
          </a:p>
          <a:p>
            <a:pPr marL="298450" marR="208279" indent="-285750" algn="just">
              <a:lnSpc>
                <a:spcPct val="100899"/>
              </a:lnSpc>
              <a:spcBef>
                <a:spcPts val="5"/>
              </a:spcBef>
              <a:buFont typeface="Arial" pitchFamily="34" charset="0"/>
              <a:buChar char="•"/>
            </a:pPr>
            <a:r>
              <a:rPr lang="ru-RU" sz="1600" b="1" spc="5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Развита социальная</a:t>
            </a:r>
          </a:p>
          <a:p>
            <a:pPr marL="12700" marR="208279" algn="just">
              <a:lnSpc>
                <a:spcPct val="100899"/>
              </a:lnSpc>
              <a:spcBef>
                <a:spcPts val="5"/>
              </a:spcBef>
            </a:pPr>
            <a:r>
              <a:rPr lang="ru-RU" sz="1600" b="1" spc="5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b="1" spc="5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инфраструктура</a:t>
            </a:r>
          </a:p>
          <a:p>
            <a:pPr marL="298450" marR="208279" indent="-285750" algn="just">
              <a:lnSpc>
                <a:spcPct val="100899"/>
              </a:lnSpc>
              <a:spcBef>
                <a:spcPts val="5"/>
              </a:spcBef>
              <a:buFont typeface="Arial" pitchFamily="34" charset="0"/>
              <a:buChar char="•"/>
            </a:pPr>
            <a:r>
              <a:rPr lang="ru-RU" sz="1600" b="1" spc="5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Возможности </a:t>
            </a:r>
            <a:r>
              <a:rPr lang="ru-RU" sz="1600" b="1" spc="5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получения профессионального образования </a:t>
            </a:r>
            <a:r>
              <a:rPr lang="ru-RU" sz="1600" b="1" spc="5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БПОУ ОО «Одесский Казачий Сельскохозяйственный техникум»)</a:t>
            </a:r>
            <a:endParaRPr lang="ru-RU" sz="1600" b="1" spc="55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600" b="1" spc="1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Комплексное </a:t>
            </a:r>
            <a:r>
              <a:rPr lang="ru-RU" sz="1600" b="1" spc="1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</a:t>
            </a:r>
          </a:p>
          <a:p>
            <a:r>
              <a:rPr lang="ru-RU" sz="1600" b="1" spc="1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сельских территорий</a:t>
            </a:r>
          </a:p>
          <a:p>
            <a:pPr marL="298450" marR="1000760" indent="-285750" algn="just">
              <a:lnSpc>
                <a:spcPct val="100899"/>
              </a:lnSpc>
              <a:spcBef>
                <a:spcPts val="95"/>
              </a:spcBef>
              <a:buFont typeface="Arial" pitchFamily="34" charset="0"/>
              <a:buChar char="•"/>
            </a:pPr>
            <a:endParaRPr lang="ru-RU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298450" marR="1000760" indent="-285750" algn="just">
              <a:lnSpc>
                <a:spcPct val="100899"/>
              </a:lnSpc>
              <a:spcBef>
                <a:spcPts val="95"/>
              </a:spcBef>
              <a:buFont typeface="Arial" pitchFamily="34" charset="0"/>
              <a:buChar char="•"/>
            </a:pPr>
            <a:endParaRPr lang="ru-RU" b="1" dirty="0">
              <a:latin typeface="Arial" pitchFamily="34" charset="0"/>
              <a:cs typeface="Arial" pitchFamily="34" charset="0"/>
            </a:endParaRPr>
          </a:p>
          <a:p>
            <a:pPr marL="298450" marR="1000760" indent="-285750" algn="just">
              <a:lnSpc>
                <a:spcPct val="100899"/>
              </a:lnSpc>
              <a:spcBef>
                <a:spcPts val="95"/>
              </a:spcBef>
              <a:buFont typeface="Arial" pitchFamily="34" charset="0"/>
              <a:buChar char="•"/>
            </a:pPr>
            <a:endParaRPr lang="ru-RU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298450" marR="1000760" indent="-285750" algn="just">
              <a:lnSpc>
                <a:spcPct val="100899"/>
              </a:lnSpc>
              <a:spcBef>
                <a:spcPts val="95"/>
              </a:spcBef>
              <a:buFont typeface="Arial" pitchFamily="34" charset="0"/>
              <a:buChar char="•"/>
            </a:pPr>
            <a:endParaRPr lang="ru-RU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12700" marR="1000760">
              <a:lnSpc>
                <a:spcPct val="100899"/>
              </a:lnSpc>
              <a:spcBef>
                <a:spcPts val="95"/>
              </a:spcBef>
            </a:pPr>
            <a:r>
              <a:rPr lang="ru-RU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b="1" spc="-15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298450" marR="5080" indent="-285750">
              <a:lnSpc>
                <a:spcPct val="100899"/>
              </a:lnSpc>
              <a:spcBef>
                <a:spcPts val="95"/>
              </a:spcBef>
              <a:buFontTx/>
              <a:buChar char="-"/>
            </a:pPr>
            <a:endParaRPr lang="ru-RU" b="1" spc="45" dirty="0">
              <a:solidFill>
                <a:prstClr val="black"/>
              </a:solidFill>
              <a:latin typeface="Arial"/>
              <a:cs typeface="Arial"/>
            </a:endParaRPr>
          </a:p>
          <a:p>
            <a:pPr marL="298450" marR="5080" indent="-285750">
              <a:lnSpc>
                <a:spcPct val="100899"/>
              </a:lnSpc>
              <a:spcBef>
                <a:spcPts val="95"/>
              </a:spcBef>
              <a:buFontTx/>
              <a:buChar char="-"/>
            </a:pPr>
            <a:endParaRPr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4895908" y="3297273"/>
            <a:ext cx="29209" cy="40005"/>
          </a:xfrm>
          <a:custGeom>
            <a:avLst/>
            <a:gdLst/>
            <a:ahLst/>
            <a:cxnLst/>
            <a:rect l="l" t="t" r="r" b="b"/>
            <a:pathLst>
              <a:path w="29210" h="40004">
                <a:moveTo>
                  <a:pt x="25120" y="0"/>
                </a:moveTo>
                <a:lnTo>
                  <a:pt x="4800" y="0"/>
                </a:lnTo>
                <a:lnTo>
                  <a:pt x="0" y="8839"/>
                </a:lnTo>
                <a:lnTo>
                  <a:pt x="63" y="30924"/>
                </a:lnTo>
                <a:lnTo>
                  <a:pt x="4508" y="39941"/>
                </a:lnTo>
                <a:lnTo>
                  <a:pt x="24345" y="39941"/>
                </a:lnTo>
                <a:lnTo>
                  <a:pt x="28347" y="33070"/>
                </a:lnTo>
                <a:lnTo>
                  <a:pt x="11188" y="33070"/>
                </a:lnTo>
                <a:lnTo>
                  <a:pt x="9067" y="28854"/>
                </a:lnTo>
                <a:lnTo>
                  <a:pt x="9067" y="11036"/>
                </a:lnTo>
                <a:lnTo>
                  <a:pt x="11315" y="6819"/>
                </a:lnTo>
                <a:lnTo>
                  <a:pt x="28110" y="6819"/>
                </a:lnTo>
                <a:lnTo>
                  <a:pt x="25120" y="0"/>
                </a:lnTo>
                <a:close/>
              </a:path>
              <a:path w="29210" h="40004">
                <a:moveTo>
                  <a:pt x="28110" y="6819"/>
                </a:moveTo>
                <a:lnTo>
                  <a:pt x="18249" y="6819"/>
                </a:lnTo>
                <a:lnTo>
                  <a:pt x="20024" y="11036"/>
                </a:lnTo>
                <a:lnTo>
                  <a:pt x="20078" y="28676"/>
                </a:lnTo>
                <a:lnTo>
                  <a:pt x="18186" y="33070"/>
                </a:lnTo>
                <a:lnTo>
                  <a:pt x="28347" y="33070"/>
                </a:lnTo>
                <a:lnTo>
                  <a:pt x="29146" y="31699"/>
                </a:lnTo>
                <a:lnTo>
                  <a:pt x="29146" y="9182"/>
                </a:lnTo>
                <a:lnTo>
                  <a:pt x="28110" y="68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928911" y="3297273"/>
            <a:ext cx="29209" cy="40005"/>
          </a:xfrm>
          <a:custGeom>
            <a:avLst/>
            <a:gdLst/>
            <a:ahLst/>
            <a:cxnLst/>
            <a:rect l="l" t="t" r="r" b="b"/>
            <a:pathLst>
              <a:path w="29210" h="40004">
                <a:moveTo>
                  <a:pt x="25107" y="0"/>
                </a:moveTo>
                <a:lnTo>
                  <a:pt x="4724" y="0"/>
                </a:lnTo>
                <a:lnTo>
                  <a:pt x="0" y="8839"/>
                </a:lnTo>
                <a:lnTo>
                  <a:pt x="63" y="30924"/>
                </a:lnTo>
                <a:lnTo>
                  <a:pt x="4444" y="39941"/>
                </a:lnTo>
                <a:lnTo>
                  <a:pt x="24269" y="39941"/>
                </a:lnTo>
                <a:lnTo>
                  <a:pt x="28334" y="33070"/>
                </a:lnTo>
                <a:lnTo>
                  <a:pt x="11188" y="33070"/>
                </a:lnTo>
                <a:lnTo>
                  <a:pt x="9055" y="28854"/>
                </a:lnTo>
                <a:lnTo>
                  <a:pt x="9055" y="11036"/>
                </a:lnTo>
                <a:lnTo>
                  <a:pt x="11302" y="6819"/>
                </a:lnTo>
                <a:lnTo>
                  <a:pt x="28107" y="6819"/>
                </a:lnTo>
                <a:lnTo>
                  <a:pt x="25107" y="0"/>
                </a:lnTo>
                <a:close/>
              </a:path>
              <a:path w="29210" h="40004">
                <a:moveTo>
                  <a:pt x="28107" y="6819"/>
                </a:moveTo>
                <a:lnTo>
                  <a:pt x="18237" y="6819"/>
                </a:lnTo>
                <a:lnTo>
                  <a:pt x="19964" y="11036"/>
                </a:lnTo>
                <a:lnTo>
                  <a:pt x="20001" y="28854"/>
                </a:lnTo>
                <a:lnTo>
                  <a:pt x="18173" y="33070"/>
                </a:lnTo>
                <a:lnTo>
                  <a:pt x="28334" y="33070"/>
                </a:lnTo>
                <a:lnTo>
                  <a:pt x="29146" y="31699"/>
                </a:lnTo>
                <a:lnTo>
                  <a:pt x="29146" y="9182"/>
                </a:lnTo>
                <a:lnTo>
                  <a:pt x="28107" y="68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961907" y="3297273"/>
            <a:ext cx="29209" cy="40005"/>
          </a:xfrm>
          <a:custGeom>
            <a:avLst/>
            <a:gdLst/>
            <a:ahLst/>
            <a:cxnLst/>
            <a:rect l="l" t="t" r="r" b="b"/>
            <a:pathLst>
              <a:path w="29210" h="40004">
                <a:moveTo>
                  <a:pt x="25120" y="0"/>
                </a:moveTo>
                <a:lnTo>
                  <a:pt x="4787" y="0"/>
                </a:lnTo>
                <a:lnTo>
                  <a:pt x="0" y="8839"/>
                </a:lnTo>
                <a:lnTo>
                  <a:pt x="50" y="30924"/>
                </a:lnTo>
                <a:lnTo>
                  <a:pt x="4445" y="39941"/>
                </a:lnTo>
                <a:lnTo>
                  <a:pt x="24282" y="39941"/>
                </a:lnTo>
                <a:lnTo>
                  <a:pt x="28326" y="33070"/>
                </a:lnTo>
                <a:lnTo>
                  <a:pt x="11188" y="33070"/>
                </a:lnTo>
                <a:lnTo>
                  <a:pt x="9055" y="28854"/>
                </a:lnTo>
                <a:lnTo>
                  <a:pt x="9055" y="11036"/>
                </a:lnTo>
                <a:lnTo>
                  <a:pt x="11315" y="6819"/>
                </a:lnTo>
                <a:lnTo>
                  <a:pt x="28101" y="6819"/>
                </a:lnTo>
                <a:lnTo>
                  <a:pt x="25120" y="0"/>
                </a:lnTo>
                <a:close/>
              </a:path>
              <a:path w="29210" h="40004">
                <a:moveTo>
                  <a:pt x="28101" y="6819"/>
                </a:moveTo>
                <a:lnTo>
                  <a:pt x="18249" y="6819"/>
                </a:lnTo>
                <a:lnTo>
                  <a:pt x="19965" y="11036"/>
                </a:lnTo>
                <a:lnTo>
                  <a:pt x="20001" y="28854"/>
                </a:lnTo>
                <a:lnTo>
                  <a:pt x="18173" y="33070"/>
                </a:lnTo>
                <a:lnTo>
                  <a:pt x="28326" y="33070"/>
                </a:lnTo>
                <a:lnTo>
                  <a:pt x="29133" y="31699"/>
                </a:lnTo>
                <a:lnTo>
                  <a:pt x="29133" y="9182"/>
                </a:lnTo>
                <a:lnTo>
                  <a:pt x="28101" y="68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" name="object 4"/>
          <p:cNvSpPr/>
          <p:nvPr/>
        </p:nvSpPr>
        <p:spPr>
          <a:xfrm>
            <a:off x="228599" y="685800"/>
            <a:ext cx="8753475" cy="539810"/>
          </a:xfrm>
          <a:custGeom>
            <a:avLst/>
            <a:gdLst/>
            <a:ahLst/>
            <a:cxnLst/>
            <a:rect l="l" t="t" r="r" b="b"/>
            <a:pathLst>
              <a:path w="3443604" h="394969">
                <a:moveTo>
                  <a:pt x="0" y="394817"/>
                </a:moveTo>
                <a:lnTo>
                  <a:pt x="3443300" y="394817"/>
                </a:lnTo>
                <a:lnTo>
                  <a:pt x="3443300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pPr lvl="0" algn="ctr"/>
            <a:r>
              <a:rPr lang="ru-RU" sz="2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</a:t>
            </a:r>
            <a:r>
              <a:rPr lang="ru-RU" sz="25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562600" y="4419600"/>
            <a:ext cx="2995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ООО "Агрохолдинг "Сибирь"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320" y="4038600"/>
            <a:ext cx="3881755" cy="2783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8059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4496" y="623305"/>
            <a:ext cx="7961303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Ключевые отрасли района</a:t>
            </a:r>
            <a:endParaRPr sz="25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object 5"/>
          <p:cNvSpPr txBox="1"/>
          <p:nvPr/>
        </p:nvSpPr>
        <p:spPr>
          <a:xfrm>
            <a:off x="5410200" y="3276600"/>
            <a:ext cx="3208655" cy="149233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1000760">
              <a:lnSpc>
                <a:spcPct val="100899"/>
              </a:lnSpc>
              <a:spcBef>
                <a:spcPts val="95"/>
              </a:spcBef>
            </a:pPr>
            <a:r>
              <a:rPr lang="ru-RU" sz="1850" b="1" spc="55" dirty="0" smtClean="0">
                <a:solidFill>
                  <a:srgbClr val="0066B3"/>
                </a:solidFill>
                <a:latin typeface="Arial" pitchFamily="34" charset="0"/>
                <a:cs typeface="Arial" pitchFamily="34" charset="0"/>
              </a:rPr>
              <a:t>…</a:t>
            </a:r>
            <a:endParaRPr sz="185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</a:pPr>
            <a:endParaRPr sz="21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Скругленный прямоугольник 4"/>
          <p:cNvSpPr/>
          <p:nvPr/>
        </p:nvSpPr>
        <p:spPr>
          <a:xfrm>
            <a:off x="2472430" y="1295399"/>
            <a:ext cx="4080770" cy="83026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Агропромышленный комплекс</a:t>
            </a:r>
          </a:p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продовольственной безопасности</a:t>
            </a:r>
          </a:p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46988" y="3858564"/>
            <a:ext cx="7858812" cy="1399236"/>
          </a:xfrm>
          <a:prstGeom prst="roundRect">
            <a:avLst/>
          </a:prstGeom>
          <a:solidFill>
            <a:schemeClr val="bg2"/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7500176"/>
              <a:satOff val="-11253"/>
              <a:lumOff val="-1830"/>
              <a:alphaOff val="0"/>
            </a:schemeClr>
          </a:fillRef>
          <a:effectRef idx="1">
            <a:schemeClr val="accent3">
              <a:hueOff val="7500176"/>
              <a:satOff val="-11253"/>
              <a:lumOff val="-183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b="1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Перерабатывающие предприятия: 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ТПК «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Молпродукт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Лукьяновско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Пуровское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мясоперерабатывающее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предприятие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 пекарня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itchFamily="2" charset="2"/>
              <a:buChar char="ü"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12700" lvl="0">
              <a:spcBef>
                <a:spcPts val="100"/>
              </a:spcBef>
              <a:defRPr/>
            </a:pPr>
            <a:endParaRPr lang="ru-RU" kern="0" spc="4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object 2"/>
          <p:cNvSpPr txBox="1">
            <a:spLocks/>
          </p:cNvSpPr>
          <p:nvPr/>
        </p:nvSpPr>
        <p:spPr>
          <a:xfrm>
            <a:off x="499428" y="2194006"/>
            <a:ext cx="7806372" cy="1418337"/>
          </a:xfrm>
          <a:prstGeom prst="rect">
            <a:avLst/>
          </a:prstGeom>
          <a:solidFill>
            <a:schemeClr val="bg2"/>
          </a:solidFill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spcBef>
                <a:spcPts val="100"/>
              </a:spcBef>
              <a:defRPr/>
            </a:pPr>
            <a:r>
              <a:rPr lang="ru-RU" sz="16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Одесский муниципальный район </a:t>
            </a:r>
            <a:r>
              <a:rPr lang="ru-RU" sz="16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имеет сельскохозяйственную </a:t>
            </a:r>
            <a:r>
              <a:rPr lang="ru-RU" sz="16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направленность: </a:t>
            </a:r>
            <a:r>
              <a:rPr lang="ru-RU" sz="16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потенциальными работодателями </a:t>
            </a:r>
            <a:r>
              <a:rPr lang="ru-RU" sz="16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районе </a:t>
            </a:r>
            <a:r>
              <a:rPr lang="ru-RU" sz="16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предприятия агропромышленного </a:t>
            </a:r>
            <a:r>
              <a:rPr lang="ru-RU" sz="16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комплекса. Валовый сбор зерна в 2023 году составил 94,9 тыс. тонн. Произведено молока  в 2023 году 16,3  тыс. тонн, мяса 3,2 тыс. тонн, модернизация и техническое перевооружение сельскохозяйственных предприятий 120 млн. руб</a:t>
            </a:r>
            <a:r>
              <a:rPr lang="ru-RU" sz="1600" b="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2700">
              <a:spcBef>
                <a:spcPts val="100"/>
              </a:spcBef>
              <a:defRPr/>
            </a:pPr>
            <a:endParaRPr kumimoji="0" lang="ru-RU" sz="105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16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88" y="1143001"/>
            <a:ext cx="2025443" cy="1059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051" y="1143001"/>
            <a:ext cx="1661949" cy="1059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27" y="5029200"/>
            <a:ext cx="2396173" cy="153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007724"/>
            <a:ext cx="2209800" cy="1544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object 4"/>
          <p:cNvSpPr/>
          <p:nvPr/>
        </p:nvSpPr>
        <p:spPr>
          <a:xfrm>
            <a:off x="337794" y="533400"/>
            <a:ext cx="8077200" cy="394970"/>
          </a:xfrm>
          <a:custGeom>
            <a:avLst/>
            <a:gdLst/>
            <a:ahLst/>
            <a:cxnLst/>
            <a:rect l="l" t="t" r="r" b="b"/>
            <a:pathLst>
              <a:path w="3443604" h="394969">
                <a:moveTo>
                  <a:pt x="0" y="394817"/>
                </a:moveTo>
                <a:lnTo>
                  <a:pt x="3443300" y="394817"/>
                </a:lnTo>
                <a:lnTo>
                  <a:pt x="3443300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pPr lvl="0" algn="ctr"/>
            <a:r>
              <a:rPr lang="ru-RU" sz="2500" kern="0" dirty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Ключевые отрасли района</a:t>
            </a:r>
            <a:endParaRPr lang="ru-RU" sz="25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064" y="5029200"/>
            <a:ext cx="2549842" cy="1523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8750" y="457199"/>
            <a:ext cx="8864927" cy="321345"/>
          </a:xfrm>
          <a:custGeom>
            <a:avLst/>
            <a:gdLst/>
            <a:ahLst/>
            <a:cxnLst/>
            <a:rect l="l" t="t" r="r" b="b"/>
            <a:pathLst>
              <a:path w="3839845" h="394969">
                <a:moveTo>
                  <a:pt x="0" y="394817"/>
                </a:moveTo>
                <a:lnTo>
                  <a:pt x="3839298" y="394817"/>
                </a:lnTo>
                <a:lnTo>
                  <a:pt x="3839298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28599" y="381001"/>
            <a:ext cx="8610601" cy="397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500" spc="-4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организации на территории района</a:t>
            </a:r>
            <a:endParaRPr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88950" y="6119336"/>
            <a:ext cx="36258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и переработка мяса и мясных продуктов (до 200 тонн в год)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44486" y="4016772"/>
            <a:ext cx="3806825" cy="689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sz="16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Лукьяновско-Пуровское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мясоперерабатывающее предприятие»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257800" y="4037235"/>
            <a:ext cx="3429000" cy="3943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ТПК «</a:t>
            </a:r>
            <a:r>
              <a:rPr lang="ru-RU" sz="16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Молпродукт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8" name="AutoShape 4" descr="https://xn-----7kcbekeiftdh9amwkb4d2o.xn--p1ai/wp-content/uploads/2016/06/proizvodstvo-syr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6" name="AutoShape 12" descr="https://img-fotki.yandex.ru/get/5307/154918759.1ea/0_103a4f_7d140abf_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8" name="AutoShape 14" descr="https://img-fotki.yandex.ru/get/5307/154918759.1ea/0_103a4f_7d140abf_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 descr="D:\мои документы\Переработка\ФОТО Переработка\P18104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57799" y="4593252"/>
            <a:ext cx="3311627" cy="1426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Номер слайда 4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1143000" y="762000"/>
            <a:ext cx="685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Предприятия отрасли сельского хозяйства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" name="Picture 2" descr="&amp;Kcy;&amp;acy;&amp;rcy;&amp;tcy;&amp;icy;&amp;ncy;&amp;kcy;&amp;icy; &amp;pcy;&amp;ocy; &amp;zcy;&amp;acy;&amp;pcy;&amp;rcy;&amp;ocy;&amp;scy;&amp;ucy; &quot;&amp;scy;&amp;iecy;&amp;lcy;&amp;softcy;&amp;khcy;&amp;ocy;&amp;zcy;&amp;tcy;&amp;iecy;&amp;khcy;&amp;ncy;&amp;icy;&amp;kcy;&amp;acy;&quot;"/>
          <p:cNvPicPr>
            <a:picLocks noChangeAspect="1" noChangeArrowheads="1"/>
          </p:cNvPicPr>
          <p:nvPr/>
        </p:nvPicPr>
        <p:blipFill>
          <a:blip r:embed="rId3" cstate="print">
            <a:lum/>
          </a:blip>
          <a:srcRect l="8365" t="17622" r="7049" b="15413"/>
          <a:stretch>
            <a:fillRect/>
          </a:stretch>
        </p:blipFill>
        <p:spPr bwMode="auto">
          <a:xfrm>
            <a:off x="307975" y="1662794"/>
            <a:ext cx="2887579" cy="12884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170" name="AutoShape 2" descr="http://mcx.ru/upload/iblock/c70/c7007de328a947b40e7002a4ea55e95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2" name="AutoShape 4" descr="http://mcx.ru/upload/iblock/c70/c7007de328a947b40e7002a4ea55e95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307975" y="3058369"/>
            <a:ext cx="8715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lvl="0" algn="ctr">
              <a:spcBef>
                <a:spcPts val="100"/>
              </a:spcBef>
              <a:defRPr/>
            </a:pPr>
            <a:r>
              <a:rPr lang="ru-RU" sz="1600" kern="0" spc="4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Валовой сбор зерна в 2023 году составил 94,9 тыс. тонн. Производство молока 16,3 тыс. тонн, производство мяса 3,2 тыс. тонн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295400" y="3701534"/>
            <a:ext cx="6705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Предприятия перерабатывающей промышленности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46226" y="1131332"/>
            <a:ext cx="8839200" cy="5193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СПК колхоз «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Ганновский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                 ООО «Комсомольское»       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«Агрохолдинг             </a:t>
            </a:r>
            <a:r>
              <a:rPr lang="ru-RU" sz="16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«Сибирь»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289879" y="6155809"/>
            <a:ext cx="3549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Переработка молока (производится  около 50 наименований продукции)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1689586"/>
            <a:ext cx="2743201" cy="1368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81400" y="1752599"/>
            <a:ext cx="2514600" cy="1305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3" descr="E:\Новая папка (2)\IMG_0922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4724399"/>
            <a:ext cx="3733801" cy="1394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48400" y="1689588"/>
            <a:ext cx="2775277" cy="1368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67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305800" cy="457200"/>
          </a:xfr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2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Меры поддержки</a:t>
            </a:r>
            <a:endParaRPr lang="ru-RU" sz="25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2133600"/>
            <a:ext cx="3733800" cy="44958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Финансовая поддержка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грантовой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поддержки начинающим субъектам малого предпринимательства на создание и развитие собственного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бизнеса на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Одесского муниципального района Омской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субсидий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возмещение части затрат на приобретение кормов для молочного КРС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субсидий на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возмещение части затрат на 1 килограмм реализованного и (или) отгруженного товарного молока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субсидий гражданам, ведущим ЛПХ, на возмещение части затрат по производству молока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субсидий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и реализацию зерновых культур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субсидий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возмещение части затрат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несвязанной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поддержки 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растениеводства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субсидий на возмещение части затрат на уплату страховых премий, начисленных по договорам СХ страхования на случай утраты (гибели) урожая СХ культуры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29200" y="1219200"/>
            <a:ext cx="322722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Имущественная поддержка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имущества во владение и (или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пользование субъектам малого и среднего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предпринимательства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организациям, образующим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инфраструктуру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поддержки субъектов малого и среднего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предпринимательства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Консультационная поддержка</a:t>
            </a: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Консультационная поддержка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Консультационную поддержку оказывают: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по экономическим вопросам и имущественным отношениям Администрации Одесского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 Омской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сельского хозяйства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продовольствия Администрации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Одесского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Омской области;        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 «Центр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занятости населения Одесского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района»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838201"/>
            <a:ext cx="2192337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514600"/>
            <a:ext cx="2073275" cy="147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60135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5089109" y="3505201"/>
            <a:ext cx="3856771" cy="448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СПК «Колхоз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Ганновский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92509" y="3505201"/>
            <a:ext cx="4078015" cy="448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ИП Глава КФХ Леонов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С.А.</a:t>
            </a:r>
            <a:endParaRPr lang="ru-RU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92509" y="1142997"/>
            <a:ext cx="397469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Номер слайда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46" name="object 31"/>
          <p:cNvSpPr txBox="1"/>
          <p:nvPr/>
        </p:nvSpPr>
        <p:spPr>
          <a:xfrm>
            <a:off x="292508" y="457200"/>
            <a:ext cx="8699092" cy="397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500" b="1" spc="-45" dirty="0" smtClean="0">
                <a:solidFill>
                  <a:srgbClr val="FFFFFF"/>
                </a:solidFill>
                <a:latin typeface="Arial"/>
                <a:cs typeface="Arial"/>
              </a:rPr>
              <a:t>Нефтехимическая промышленность: предприятия</a:t>
            </a:r>
            <a:endParaRPr sz="2500" dirty="0">
              <a:latin typeface="Arial"/>
              <a:cs typeface="Arial"/>
            </a:endParaRPr>
          </a:p>
        </p:txBody>
      </p:sp>
      <p:sp>
        <p:nvSpPr>
          <p:cNvPr id="47" name="object 2"/>
          <p:cNvSpPr/>
          <p:nvPr/>
        </p:nvSpPr>
        <p:spPr>
          <a:xfrm>
            <a:off x="177165" y="459775"/>
            <a:ext cx="8701515" cy="394970"/>
          </a:xfrm>
          <a:custGeom>
            <a:avLst/>
            <a:gdLst/>
            <a:ahLst/>
            <a:cxnLst/>
            <a:rect l="l" t="t" r="r" b="b"/>
            <a:pathLst>
              <a:path w="3839845" h="394969">
                <a:moveTo>
                  <a:pt x="0" y="394817"/>
                </a:moveTo>
                <a:lnTo>
                  <a:pt x="3839298" y="394817"/>
                </a:lnTo>
                <a:lnTo>
                  <a:pt x="3839298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pPr algn="ctr"/>
            <a:endParaRPr dirty="0"/>
          </a:p>
        </p:txBody>
      </p:sp>
      <p:sp>
        <p:nvSpPr>
          <p:cNvPr id="48" name="object 31"/>
          <p:cNvSpPr txBox="1"/>
          <p:nvPr/>
        </p:nvSpPr>
        <p:spPr>
          <a:xfrm>
            <a:off x="228600" y="457200"/>
            <a:ext cx="8839200" cy="397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2500" spc="-4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реализованных инвестиционных проектов</a:t>
            </a:r>
            <a:endParaRPr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161925" y="1422356"/>
            <a:ext cx="428138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Модернизация сельскохозяйственного производства  ИП Глава КФХ </a:t>
            </a:r>
            <a:r>
              <a:rPr lang="ru-RU" sz="1400" b="1" dirty="0" err="1" smtClean="0">
                <a:latin typeface="Arial" pitchFamily="34" charset="0"/>
                <a:cs typeface="Arial" pitchFamily="34" charset="0"/>
              </a:rPr>
              <a:t>Гольман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Ю.П.       с. Одесское  (2023г.)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292509" y="3988297"/>
            <a:ext cx="41507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Arial" pitchFamily="34" charset="0"/>
                <a:cs typeface="Arial" pitchFamily="34" charset="0"/>
              </a:rPr>
              <a:t>Модернизация производства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ИП Глава КФХ Леонов С.А., </a:t>
            </a:r>
            <a:r>
              <a:rPr lang="ru-RU" sz="1400" b="1" dirty="0">
                <a:latin typeface="Arial" pitchFamily="34" charset="0"/>
                <a:cs typeface="Arial" pitchFamily="34" charset="0"/>
              </a:rPr>
              <a:t>с.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Одесское -строительство зерноскладов и приобретение сельскохозяйственной техники (2023 г.)</a:t>
            </a:r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452" y="4942404"/>
            <a:ext cx="4043856" cy="16107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34831" y="2057400"/>
            <a:ext cx="3780568" cy="1309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5029201" y="1011617"/>
            <a:ext cx="3733799" cy="3568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ТПК </a:t>
            </a:r>
            <a:r>
              <a:rPr lang="ru-RU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«Агрохолдинг Сибирь» </a:t>
            </a:r>
            <a:endParaRPr lang="ru-RU" sz="17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34830" y="3991216"/>
            <a:ext cx="3962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Модернизация производства СПК </a:t>
            </a:r>
            <a:r>
              <a:rPr lang="ru-RU" sz="1600" b="1" dirty="0" smtClean="0"/>
              <a:t>«Колхоз </a:t>
            </a:r>
            <a:r>
              <a:rPr lang="ru-RU" sz="1600" b="1" dirty="0" err="1" smtClean="0"/>
              <a:t>Ганновский</a:t>
            </a:r>
            <a:r>
              <a:rPr lang="ru-RU" sz="1600" b="1" dirty="0" smtClean="0"/>
              <a:t>» (2023 год)</a:t>
            </a:r>
          </a:p>
          <a:p>
            <a:endParaRPr lang="ru-RU" sz="1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29200" y="1422357"/>
            <a:ext cx="388619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Модернизация производства ООО ТПК «Агрохолдинг Сибирь» с. Желанное (2023г.)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6315" y="4822213"/>
            <a:ext cx="3657600" cy="1595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сельхозтехника. 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116090"/>
            <a:ext cx="4141924" cy="125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292508" y="964557"/>
            <a:ext cx="4078015" cy="3568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ИП Глава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КФХ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Гольман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Ю.П.</a:t>
            </a: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44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381000" y="152400"/>
            <a:ext cx="8534400" cy="382270"/>
          </a:xfrm>
          <a:custGeom>
            <a:avLst/>
            <a:gdLst/>
            <a:ahLst/>
            <a:cxnLst/>
            <a:rect l="l" t="t" r="r" b="b"/>
            <a:pathLst>
              <a:path w="6885940" h="382269">
                <a:moveTo>
                  <a:pt x="0" y="382270"/>
                </a:moveTo>
                <a:lnTo>
                  <a:pt x="6885762" y="382270"/>
                </a:lnTo>
                <a:lnTo>
                  <a:pt x="6885762" y="0"/>
                </a:lnTo>
                <a:lnTo>
                  <a:pt x="0" y="0"/>
                </a:lnTo>
                <a:lnTo>
                  <a:pt x="0" y="382270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352599" y="124655"/>
            <a:ext cx="8562801" cy="397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spc="1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Перспективные</a:t>
            </a:r>
            <a:r>
              <a:rPr sz="2500" spc="1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500" spc="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отрасли </a:t>
            </a:r>
            <a:r>
              <a:rPr lang="ru-RU" sz="2500" spc="3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инвестирования</a:t>
            </a:r>
            <a:endParaRPr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048000" y="2057400"/>
            <a:ext cx="3810000" cy="52232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12700" algn="ctr">
              <a:lnSpc>
                <a:spcPct val="100899"/>
              </a:lnSpc>
              <a:spcBef>
                <a:spcPts val="95"/>
              </a:spcBef>
            </a:pPr>
            <a:r>
              <a:rPr lang="ru-RU" sz="1600" b="1" spc="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Переработка сельскохозяйственной</a:t>
            </a:r>
          </a:p>
          <a:p>
            <a:pPr marL="12700" marR="5080" indent="-12700" algn="ctr">
              <a:lnSpc>
                <a:spcPct val="100899"/>
              </a:lnSpc>
              <a:spcBef>
                <a:spcPts val="95"/>
              </a:spcBef>
            </a:pPr>
            <a:r>
              <a:rPr lang="ru-RU" sz="1600" b="1" spc="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продукции (молоко, мясо)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28600" y="2057400"/>
            <a:ext cx="3214370" cy="103246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3180" marR="5080" indent="-31115" algn="ctr">
              <a:lnSpc>
                <a:spcPct val="100899"/>
              </a:lnSpc>
              <a:spcBef>
                <a:spcPts val="95"/>
              </a:spcBef>
            </a:pPr>
            <a:r>
              <a:rPr lang="ru-RU" sz="1600" b="1" spc="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1600" b="1" spc="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ельскохозяйственно</a:t>
            </a:r>
            <a:r>
              <a:rPr lang="ru-RU" sz="1600" b="1" spc="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</a:p>
          <a:p>
            <a:pPr marL="43180" marR="5080" indent="-31115" algn="ctr">
              <a:lnSpc>
                <a:spcPct val="100899"/>
              </a:lnSpc>
              <a:spcBef>
                <a:spcPts val="95"/>
              </a:spcBef>
            </a:pPr>
            <a:r>
              <a:rPr lang="ru-RU" sz="1600" b="1" spc="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</a:t>
            </a:r>
          </a:p>
          <a:p>
            <a:pPr marL="43180" marR="5080" indent="-31115" algn="ctr">
              <a:lnSpc>
                <a:spcPct val="100899"/>
              </a:lnSpc>
              <a:spcBef>
                <a:spcPts val="95"/>
              </a:spcBef>
            </a:pPr>
            <a:r>
              <a:rPr lang="ru-RU" sz="1600" b="1" spc="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(развитие растениеводства и животноводства)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bject 25"/>
          <p:cNvSpPr txBox="1"/>
          <p:nvPr/>
        </p:nvSpPr>
        <p:spPr>
          <a:xfrm>
            <a:off x="7086600" y="2079379"/>
            <a:ext cx="1676400" cy="24679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3180" marR="5080" indent="-31115">
              <a:lnSpc>
                <a:spcPct val="100899"/>
              </a:lnSpc>
              <a:spcBef>
                <a:spcPts val="95"/>
              </a:spcBef>
            </a:pPr>
            <a:r>
              <a:rPr lang="ru-RU" sz="1400" b="1" spc="15" dirty="0" smtClean="0">
                <a:solidFill>
                  <a:srgbClr val="0066B3"/>
                </a:solidFill>
                <a:latin typeface="Arial"/>
                <a:cs typeface="Arial"/>
              </a:rPr>
              <a:t>     </a:t>
            </a:r>
            <a:r>
              <a:rPr lang="ru-RU" sz="1600" b="1" spc="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Туризм</a:t>
            </a: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5672" y="717939"/>
            <a:ext cx="1380226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80866" y="685801"/>
            <a:ext cx="1343984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 descr="http://icons.iconarchive.com/icons/erudus/allergy/1024/milk-allergy-red-ico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533399"/>
            <a:ext cx="1676400" cy="1676401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57800" y="3124200"/>
            <a:ext cx="3657600" cy="3275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124200"/>
            <a:ext cx="4800600" cy="3275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611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5182</TotalTime>
  <Words>2377</Words>
  <Application>Microsoft Office PowerPoint</Application>
  <PresentationFormat>Экран (4:3)</PresentationFormat>
  <Paragraphs>645</Paragraphs>
  <Slides>29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6" baseType="lpstr">
      <vt:lpstr>Arial</vt:lpstr>
      <vt:lpstr>Calibri</vt:lpstr>
      <vt:lpstr>Georgia</vt:lpstr>
      <vt:lpstr>Tahoma</vt:lpstr>
      <vt:lpstr>Times New Roman</vt:lpstr>
      <vt:lpstr>Wingdings</vt:lpstr>
      <vt:lpstr>Тема Office</vt:lpstr>
      <vt:lpstr>ОДЕССКИЙ МУНИЦИПАЛЬНЫЙ РАЙОН  ОМСКОЙ ОБЛАСТИ  Инвестиционный профиль</vt:lpstr>
      <vt:lpstr>Презентация PowerPoint</vt:lpstr>
      <vt:lpstr>Презентация PowerPoint</vt:lpstr>
      <vt:lpstr>Презентация PowerPoint</vt:lpstr>
      <vt:lpstr>Ключевые отрасли района</vt:lpstr>
      <vt:lpstr>Презентация PowerPoint</vt:lpstr>
      <vt:lpstr>Меры поддержки</vt:lpstr>
      <vt:lpstr>Презентация PowerPoint</vt:lpstr>
      <vt:lpstr>Перспективные отрасли инвестирования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Презентация PowerPoint</vt:lpstr>
      <vt:lpstr>Контактная информация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ОМСКАЯ ОБЛАСТЬ Конкурентные преимущества</dc:title>
  <dc:creator>ksamodinskiy</dc:creator>
  <cp:lastModifiedBy>Admin</cp:lastModifiedBy>
  <cp:revision>308</cp:revision>
  <cp:lastPrinted>2020-08-19T09:38:51Z</cp:lastPrinted>
  <dcterms:created xsi:type="dcterms:W3CDTF">2019-02-22T07:19:09Z</dcterms:created>
  <dcterms:modified xsi:type="dcterms:W3CDTF">2024-11-25T11:17:35Z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2019-02-22T00:00:00Z</vt:filetime>
  </property>
  <property fmtid="{D5CDD505-2E9C-101B-9397-08002B2CF9AE}" pid="3" name="Creator">
    <vt:lpwstr>Adobe InDesign CS5 (7.0)</vt:lpwstr>
  </property>
  <property fmtid="{D5CDD505-2E9C-101B-9397-08002B2CF9AE}" pid="4" name="LastSaved">
    <vt:filetime>2019-02-22T00:00:00Z</vt:filetime>
  </property>
</Properties>
</file>